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sldIdLst>
    <p:sldId id="256" r:id="rId2"/>
    <p:sldId id="258" r:id="rId3"/>
    <p:sldId id="260" r:id="rId4"/>
    <p:sldId id="263" r:id="rId5"/>
    <p:sldId id="264" r:id="rId6"/>
    <p:sldId id="265" r:id="rId7"/>
    <p:sldId id="275" r:id="rId8"/>
    <p:sldId id="259" r:id="rId9"/>
    <p:sldId id="271" r:id="rId10"/>
    <p:sldId id="266" r:id="rId11"/>
    <p:sldId id="274" r:id="rId12"/>
    <p:sldId id="267" r:id="rId13"/>
    <p:sldId id="277" r:id="rId14"/>
    <p:sldId id="278" r:id="rId15"/>
    <p:sldId id="273" r:id="rId16"/>
    <p:sldId id="2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207CF0-DE73-4641-9413-2BF0D28126BF}" type="datetimeFigureOut">
              <a:rPr lang="hu-HU"/>
              <a:pPr>
                <a:defRPr/>
              </a:pPr>
              <a:t>2013.11.26.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3993EC-2FDB-4AE8-8DEC-18924A6EC0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6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FF3B-3C16-436F-A6A5-8F2B574C0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99719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FCB4-25BC-4668-9C06-DE161F9D0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1735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096-8D69-48DF-880C-5892DE563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8259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CD65-DC8D-4C75-A4D5-E7BB22773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44020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F67F-2E25-404A-BF5C-B9D0389A4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2332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62A-1CC9-4FD4-9C7E-EB2CD3D67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538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628E-9703-4AD6-A02A-BD4BFDC9D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5690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98EC-B635-4E5C-8FE7-EC677D82E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0243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6CF1-81D7-4086-B379-5272E6845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0780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215C-8D69-43C2-A264-082CDCCD0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2575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5121-C4D4-4118-B417-ECBD2DB9F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605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CF2C3D7-B423-4F96-9157-598187555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ltemak.vemt.bme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5675" y="1524000"/>
            <a:ext cx="7197725" cy="1066800"/>
          </a:xfrm>
        </p:spPr>
        <p:txBody>
          <a:bodyPr/>
          <a:lstStyle/>
          <a:p>
            <a:pPr algn="ctr" eaLnBrk="1" hangingPunct="1"/>
            <a:r>
              <a:rPr lang="hu-HU" altLang="hu-HU" sz="4600" dirty="0" smtClean="0"/>
              <a:t>A tanszék kutatási profilja</a:t>
            </a:r>
            <a:r>
              <a:rPr lang="hu-HU" altLang="hu-HU" sz="4600" dirty="0" smtClean="0"/>
              <a:t/>
            </a:r>
            <a:br>
              <a:rPr lang="hu-HU" altLang="hu-HU" sz="4600" dirty="0" smtClean="0"/>
            </a:br>
            <a:endParaRPr lang="en-US" altLang="hu-HU" sz="4600" dirty="0" smtClean="0"/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3375"/>
            <a:ext cx="6905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909763" y="2873375"/>
            <a:ext cx="6091237" cy="10128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rPr>
              <a:t>Kémiai és Környezeti Folyamatmé</a:t>
            </a:r>
            <a:r>
              <a:rPr lang="hu-HU" sz="2000" spc="30" dirty="0" smtClean="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rPr>
              <a:t>rn</a:t>
            </a:r>
            <a:r>
              <a:rPr lang="hu-HU" sz="2000" dirty="0" smtClean="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rPr>
              <a:t>öki Tanszék</a:t>
            </a:r>
            <a:br>
              <a:rPr lang="hu-HU" sz="2000" dirty="0" smtClean="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hu-HU" sz="1800" dirty="0" smtClean="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rPr>
              <a:t>Prof. Dr. Mizsey Péter</a:t>
            </a:r>
            <a:endParaRPr lang="hu-HU" sz="2000" dirty="0">
              <a:solidFill>
                <a:schemeClr val="tx2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1524000" y="4778375"/>
            <a:ext cx="6091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hu-HU" altLang="hu-HU" sz="2000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2013. április 24.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hu-HU" sz="2000" b="1" kern="0" dirty="0" smtClean="0">
                <a:solidFill>
                  <a:schemeClr val="accent1"/>
                </a:solidFill>
                <a:latin typeface="Century Schoolbook" pitchFamily="18" charset="0"/>
              </a:rPr>
              <a:t>tanszekvezeto@kkft.bme.hu</a:t>
            </a:r>
            <a:endParaRPr lang="en-US" sz="2000" b="1" kern="0" dirty="0" smtClean="0">
              <a:solidFill>
                <a:schemeClr val="accent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28600"/>
            <a:ext cx="3773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4994275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hu-HU" altLang="hu-HU" sz="1600" smtClean="0"/>
              <a:t>Növényolaj</a:t>
            </a:r>
            <a:r>
              <a:rPr lang="en-US" altLang="hu-HU" sz="1600" smtClean="0"/>
              <a:t> frakciók gőz-folyadék egyensúlyi modellezése</a:t>
            </a:r>
            <a:endParaRPr lang="hu-HU" altLang="hu-HU" sz="160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hu-HU" sz="1600" smtClean="0"/>
              <a:t>Teljes életciklus elemzési módszerek bemutatása néhány olajipari kulcs termék esetében</a:t>
            </a:r>
            <a:endParaRPr lang="hu-HU" altLang="hu-HU" sz="160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hu-HU" sz="1600" smtClean="0"/>
              <a:t>Az ipari ökológia alapelveinek alkalmazhatósága olajipari folyamatok hatékonyságának növelésére</a:t>
            </a:r>
            <a:endParaRPr lang="hu-HU" altLang="hu-HU" sz="160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hu-HU" sz="1600" smtClean="0"/>
              <a:t>Lehetőségek az aromások felhasználásában (feldolgozási irányok, várható trendek, a finomítók struktúrájában rejlő lehetőségek). Aromás kinyerési technológiák gazdasági összehasonlítása</a:t>
            </a:r>
            <a:r>
              <a:rPr lang="hu-HU" altLang="hu-HU" sz="16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hu-HU" sz="1600" smtClean="0"/>
              <a:t>Szcenáriók kidolgozása olajipari üzemi szimulátorokra az operátorok képzéséhez</a:t>
            </a:r>
            <a:endParaRPr lang="hu-HU" altLang="hu-HU" sz="160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hu-HU" altLang="hu-HU" sz="160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505200"/>
            <a:ext cx="8534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 smtClean="0"/>
              <a:t>A </a:t>
            </a:r>
            <a:r>
              <a:rPr lang="en-US" sz="1600" dirty="0" err="1" smtClean="0"/>
              <a:t>rendelkezésre</a:t>
            </a:r>
            <a:r>
              <a:rPr lang="en-US" sz="1600" dirty="0" smtClean="0"/>
              <a:t> </a:t>
            </a:r>
            <a:r>
              <a:rPr lang="en-US" sz="1600" dirty="0" err="1" smtClean="0"/>
              <a:t>álló</a:t>
            </a:r>
            <a:r>
              <a:rPr lang="en-US" sz="1600" dirty="0" smtClean="0"/>
              <a:t> </a:t>
            </a:r>
            <a:r>
              <a:rPr lang="en-US" sz="1600" dirty="0" err="1" smtClean="0"/>
              <a:t>hidrogén</a:t>
            </a:r>
            <a:r>
              <a:rPr lang="en-US" sz="1600" dirty="0" smtClean="0"/>
              <a:t> </a:t>
            </a:r>
            <a:r>
              <a:rPr lang="en-US" sz="1600" dirty="0" err="1" smtClean="0"/>
              <a:t>hatékonyabb</a:t>
            </a:r>
            <a:r>
              <a:rPr lang="en-US" sz="1600" dirty="0" smtClean="0"/>
              <a:t> </a:t>
            </a:r>
            <a:r>
              <a:rPr lang="en-US" sz="1600" dirty="0" err="1" smtClean="0"/>
              <a:t>felhasználása</a:t>
            </a:r>
            <a:r>
              <a:rPr lang="en-US" sz="1600" dirty="0" smtClean="0"/>
              <a:t> (A </a:t>
            </a:r>
            <a:r>
              <a:rPr lang="en-US" sz="1600" dirty="0" err="1" smtClean="0"/>
              <a:t>finomítók</a:t>
            </a:r>
            <a:r>
              <a:rPr lang="en-US" sz="1600" dirty="0" smtClean="0"/>
              <a:t> </a:t>
            </a:r>
            <a:r>
              <a:rPr lang="en-US" sz="1600" dirty="0" err="1" smtClean="0"/>
              <a:t>hidrogénrendszereinek</a:t>
            </a:r>
            <a:r>
              <a:rPr lang="en-US" sz="1600" dirty="0" smtClean="0"/>
              <a:t> </a:t>
            </a:r>
            <a:r>
              <a:rPr lang="en-US" sz="1600" dirty="0" err="1" smtClean="0"/>
              <a:t>vizsgálata</a:t>
            </a:r>
            <a:r>
              <a:rPr lang="en-US" sz="1600" dirty="0" smtClean="0"/>
              <a:t>; </a:t>
            </a:r>
            <a:r>
              <a:rPr lang="en-US" sz="1600" dirty="0" err="1" smtClean="0"/>
              <a:t>lehetséges</a:t>
            </a:r>
            <a:r>
              <a:rPr lang="en-US" sz="1600" dirty="0" smtClean="0"/>
              <a:t> </a:t>
            </a:r>
            <a:r>
              <a:rPr lang="en-US" sz="1600" dirty="0" err="1" smtClean="0"/>
              <a:t>átalakítások</a:t>
            </a:r>
            <a:r>
              <a:rPr lang="en-US" sz="1600" dirty="0" smtClean="0"/>
              <a:t>, </a:t>
            </a:r>
            <a:r>
              <a:rPr lang="en-US" sz="1600" dirty="0" err="1" smtClean="0"/>
              <a:t>fejlesztések</a:t>
            </a:r>
            <a:r>
              <a:rPr lang="en-US" sz="1600" dirty="0" smtClean="0"/>
              <a:t>, s </a:t>
            </a:r>
            <a:r>
              <a:rPr lang="en-US" sz="1600" dirty="0" err="1" smtClean="0"/>
              <a:t>azok</a:t>
            </a:r>
            <a:r>
              <a:rPr lang="en-US" sz="1600" dirty="0" smtClean="0"/>
              <a:t> </a:t>
            </a:r>
            <a:r>
              <a:rPr lang="en-US" sz="1600" dirty="0" err="1" smtClean="0"/>
              <a:t>gazdasági</a:t>
            </a:r>
            <a:r>
              <a:rPr lang="en-US" sz="1600" dirty="0" smtClean="0"/>
              <a:t> </a:t>
            </a:r>
            <a:r>
              <a:rPr lang="en-US" sz="1600" dirty="0" err="1" smtClean="0"/>
              <a:t>hatása</a:t>
            </a:r>
            <a:r>
              <a:rPr lang="en-US" sz="1600" dirty="0" smtClean="0"/>
              <a:t>)</a:t>
            </a:r>
            <a:endParaRPr lang="hu-HU" sz="16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kern="0" dirty="0" err="1" smtClean="0"/>
              <a:t>Energiahatékonyság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vizsgálata</a:t>
            </a:r>
            <a:r>
              <a:rPr lang="en-US" sz="1600" kern="0" dirty="0" smtClean="0"/>
              <a:t> (</a:t>
            </a:r>
            <a:r>
              <a:rPr lang="en-US" sz="1600" kern="0" dirty="0" err="1" smtClean="0"/>
              <a:t>meleg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és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hideg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energiák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felhasználásában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rejlő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lehetőségek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hőintegrálás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gőzrendszerben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rejlő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lehetőségek-hajtás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vagy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áramfejlesztés</a:t>
            </a:r>
            <a:r>
              <a:rPr lang="en-US" sz="1600" kern="0" dirty="0" smtClean="0"/>
              <a:t>)</a:t>
            </a:r>
            <a:endParaRPr lang="hu-HU" sz="1600" kern="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kern="0" dirty="0" err="1" smtClean="0"/>
              <a:t>Modifikált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bitumenek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stabilitásának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összefüggése</a:t>
            </a:r>
            <a:r>
              <a:rPr lang="en-US" sz="1600" kern="0" dirty="0" smtClean="0"/>
              <a:t> a </a:t>
            </a:r>
            <a:r>
              <a:rPr lang="en-US" sz="1600" kern="0" dirty="0" err="1" smtClean="0"/>
              <a:t>gyártástechnológiával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és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az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alkalmazott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adalékokkal</a:t>
            </a:r>
            <a:endParaRPr lang="hu-HU" sz="1600" kern="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kern="0" dirty="0" err="1" smtClean="0"/>
              <a:t>Kőolajtípusok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keverése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finomítói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technológiai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rendszerbe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illesztése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különböző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rendszerek</a:t>
            </a:r>
            <a:r>
              <a:rPr lang="en-US" sz="1600" kern="0" dirty="0" smtClean="0"/>
              <a:t> (pl. NIR) </a:t>
            </a:r>
            <a:r>
              <a:rPr lang="en-US" sz="1600" kern="0" dirty="0" err="1" smtClean="0"/>
              <a:t>segítségével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kern="0" dirty="0" err="1" smtClean="0"/>
              <a:t>Biokomponens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bekeverése</a:t>
            </a:r>
            <a:r>
              <a:rPr lang="en-US" sz="1600" kern="0" dirty="0" smtClean="0"/>
              <a:t> FT NIR </a:t>
            </a:r>
            <a:r>
              <a:rPr lang="en-US" sz="1600" kern="0" dirty="0" err="1" smtClean="0"/>
              <a:t>technológiával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endParaRPr lang="en-US" sz="1600" kern="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b="1" smtClean="0"/>
              <a:t>Szénhidrogénipari technológiák</a:t>
            </a:r>
            <a:r>
              <a:rPr lang="hu-HU" altLang="hu-HU" sz="4400" smtClean="0"/>
              <a:t/>
            </a:r>
            <a:br>
              <a:rPr lang="hu-HU" altLang="hu-HU" sz="4400" smtClean="0"/>
            </a:br>
            <a:r>
              <a:rPr lang="hu-HU" altLang="hu-HU" sz="2800" smtClean="0"/>
              <a:t>(Kovács András)</a:t>
            </a:r>
            <a:endParaRPr lang="en-US" altLang="hu-HU" sz="28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hu-HU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400" dirty="0" smtClean="0"/>
              <a:t>Vegyészmérnök </a:t>
            </a:r>
            <a:r>
              <a:rPr lang="hu-HU" sz="2400" dirty="0" err="1" smtClean="0"/>
              <a:t>MSc</a:t>
            </a:r>
            <a:r>
              <a:rPr lang="hu-HU" sz="2400" dirty="0" smtClean="0"/>
              <a:t> hallgatók részére</a:t>
            </a:r>
            <a:endParaRPr lang="hu-HU" sz="2400" dirty="0"/>
          </a:p>
          <a:p>
            <a:pPr>
              <a:defRPr/>
            </a:pPr>
            <a:r>
              <a:rPr lang="hu-HU" sz="2400" dirty="0" smtClean="0"/>
              <a:t>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konverzió</a:t>
            </a:r>
          </a:p>
          <a:p>
            <a:pPr>
              <a:defRPr/>
            </a:pPr>
            <a:r>
              <a:rPr lang="hu-HU" sz="2400" dirty="0" smtClean="0"/>
              <a:t>Kőolajipari maradékáramok együttes feldolgozása biomasszával</a:t>
            </a:r>
          </a:p>
          <a:p>
            <a:pPr>
              <a:defRPr/>
            </a:pPr>
            <a:r>
              <a:rPr lang="hu-HU" sz="2400" dirty="0" err="1" smtClean="0"/>
              <a:t>Bioüzemanyagok</a:t>
            </a:r>
            <a:r>
              <a:rPr lang="hu-HU" sz="2400" dirty="0"/>
              <a:t> </a:t>
            </a:r>
            <a:r>
              <a:rPr lang="hu-HU" sz="2400" dirty="0" smtClean="0"/>
              <a:t>(Biodízel, alga)</a:t>
            </a:r>
          </a:p>
          <a:p>
            <a:pPr>
              <a:defRPr/>
            </a:pPr>
            <a:r>
              <a:rPr lang="hu-HU" sz="2400" dirty="0" smtClean="0"/>
              <a:t>Korrózió</a:t>
            </a:r>
            <a:endParaRPr lang="en-US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Folyamatirányítás</a:t>
            </a:r>
            <a:r>
              <a:rPr lang="hu-HU" altLang="hu-HU" sz="3400" b="1" smtClean="0"/>
              <a:t/>
            </a:r>
            <a:br>
              <a:rPr lang="hu-HU" altLang="hu-HU" sz="3400" b="1" smtClean="0"/>
            </a:br>
            <a:r>
              <a:rPr lang="hu-HU" altLang="hu-HU" sz="2800" smtClean="0"/>
              <a:t>(Mizsey Péter)</a:t>
            </a:r>
            <a:r>
              <a:rPr lang="en-US" altLang="hu-HU" sz="2800" smtClean="0"/>
              <a:t/>
            </a:r>
            <a:br>
              <a:rPr lang="en-US" altLang="hu-HU" sz="2800" smtClean="0"/>
            </a:br>
            <a:r>
              <a:rPr lang="hu-HU" altLang="hu-HU" smtClean="0"/>
              <a:t/>
            </a:r>
            <a:br>
              <a:rPr lang="hu-HU" altLang="hu-HU" smtClean="0"/>
            </a:br>
            <a:endParaRPr lang="en-US" altLang="hu-H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3875"/>
            <a:ext cx="8153400" cy="201612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modellezés jellegű vizsgálatok</a:t>
            </a:r>
          </a:p>
          <a:p>
            <a:pPr eaLnBrk="1" hangingPunct="1"/>
            <a:r>
              <a:rPr lang="hu-HU" altLang="hu-HU" sz="2400" smtClean="0"/>
              <a:t>recirkulációs rendszerek vizsgálata</a:t>
            </a:r>
          </a:p>
          <a:p>
            <a:pPr eaLnBrk="1" hangingPunct="1"/>
            <a:r>
              <a:rPr lang="hu-HU" altLang="hu-HU" sz="2400" smtClean="0"/>
              <a:t>szabályozási struktúrák kialakítása (ASPEN, MATLAB)</a:t>
            </a:r>
          </a:p>
          <a:p>
            <a:pPr eaLnBrk="1" hangingPunct="1"/>
            <a:r>
              <a:rPr lang="hu-HU" altLang="hu-HU" sz="2400" smtClean="0"/>
              <a:t>…………</a:t>
            </a:r>
          </a:p>
          <a:p>
            <a:pPr eaLnBrk="1" hangingPunct="1"/>
            <a:endParaRPr lang="en-US" altLang="hu-HU" sz="240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smtClean="0"/>
              <a:t>Katalitikus rendszerek környezetközpontú fejlesztése  </a:t>
            </a:r>
            <a:r>
              <a:rPr lang="hu-HU" altLang="hu-HU" sz="2800" smtClean="0"/>
              <a:t>(Mika László)</a:t>
            </a:r>
            <a:r>
              <a:rPr lang="en-US" altLang="hu-HU" sz="2800" smtClean="0"/>
              <a:t/>
            </a:r>
            <a:br>
              <a:rPr lang="en-US" altLang="hu-HU" sz="2800" smtClean="0"/>
            </a:br>
            <a:r>
              <a:rPr lang="hu-HU" altLang="hu-HU" smtClean="0"/>
              <a:t/>
            </a:r>
            <a:br>
              <a:rPr lang="hu-HU" altLang="hu-HU" smtClean="0"/>
            </a:br>
            <a:endParaRPr lang="en-US" altLang="hu-HU" smtClean="0"/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06488"/>
            <a:ext cx="15875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2400" y="1600200"/>
            <a:ext cx="75422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hu-HU" b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Homogén katalizátorok tervezése és fejlesztése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Tervezés: az átmenetifémhez kapcsolt ligandumok szerkezetének m</a:t>
            </a:r>
            <a:r>
              <a:rPr lang="hu-HU" altLang="hu-HU">
                <a:latin typeface="Calibri" pitchFamily="34" charset="0"/>
                <a:ea typeface="ＭＳ Ｐゴシック" pitchFamily="34" charset="-128"/>
              </a:rPr>
              <a:t>ó</a:t>
            </a:r>
            <a:r>
              <a:rPr lang="en-US" altLang="hu-HU">
                <a:latin typeface="Calibri" pitchFamily="34" charset="0"/>
                <a:ea typeface="ＭＳ Ｐゴシック" pitchFamily="34" charset="-128"/>
              </a:rPr>
              <a:t>d</a:t>
            </a:r>
            <a:r>
              <a:rPr lang="hu-HU" altLang="hu-HU">
                <a:latin typeface="Calibri" pitchFamily="34" charset="0"/>
                <a:ea typeface="ＭＳ Ｐゴシック" pitchFamily="34" charset="-128"/>
              </a:rPr>
              <a:t>o</a:t>
            </a:r>
            <a:r>
              <a:rPr lang="en-US" altLang="hu-HU">
                <a:latin typeface="Calibri" pitchFamily="34" charset="0"/>
                <a:ea typeface="ＭＳ Ｐゴシック" pitchFamily="34" charset="-128"/>
              </a:rPr>
              <a:t>sítása, elektronikus és sztérikus paraméterek finomhangolása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IR és NMR spektroszkópia rutinszerű alkalmazása</a:t>
            </a:r>
          </a:p>
          <a:p>
            <a:pPr lvl="1" eaLnBrk="1" hangingPunct="1"/>
            <a:r>
              <a:rPr lang="en-US" altLang="hu-HU">
                <a:latin typeface="Calibri" pitchFamily="34" charset="0"/>
                <a:ea typeface="ＭＳ Ｐゴシック" pitchFamily="34" charset="-128"/>
              </a:rPr>
              <a:t>	 Inert szintézistechnika (Ar vagy N</a:t>
            </a:r>
            <a:r>
              <a:rPr lang="en-US" altLang="hu-HU" baseline="-2500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altLang="hu-HU">
                <a:latin typeface="Calibri" pitchFamily="34" charset="0"/>
                <a:ea typeface="ＭＳ Ｐゴシック" pitchFamily="34" charset="-128"/>
              </a:rPr>
              <a:t> atmoszféra) elsajátítása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A Zöld kémia alapelveinek alkalmazása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2400" y="3505200"/>
            <a:ext cx="86931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hu-HU" b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Alternatív oldószerek előállítása és alkalmazása többfázisú homogénkatalitikus átalakításokban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Karbonilezési és hidrogénezési reakciók vizsgálata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bio ionos-folyadékokban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vízben</a:t>
            </a:r>
          </a:p>
          <a:p>
            <a:pPr lvl="2" eaLnBrk="1" hangingPunct="1">
              <a:spcAft>
                <a:spcPts val="300"/>
              </a:spcAft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fluoros oldószerekben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2400" y="5486400"/>
            <a:ext cx="8693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hu-HU" b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Biomassza átalakítása platform molekulákká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 gamma-valerolakton biomassza alapú gyártása</a:t>
            </a:r>
          </a:p>
        </p:txBody>
      </p:sp>
      <p:pic>
        <p:nvPicPr>
          <p:cNvPr id="163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19970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7200" y="6096000"/>
            <a:ext cx="833437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smtClean="0"/>
              <a:t>Katalitikus rendszerek környezetközpontú fejlesztése  </a:t>
            </a:r>
            <a:r>
              <a:rPr lang="hu-HU" altLang="hu-HU" sz="2800" smtClean="0"/>
              <a:t>(Mika László)</a:t>
            </a:r>
            <a:r>
              <a:rPr lang="en-US" altLang="hu-HU" sz="2800" smtClean="0"/>
              <a:t/>
            </a:r>
            <a:br>
              <a:rPr lang="en-US" altLang="hu-HU" sz="2800" smtClean="0"/>
            </a:br>
            <a:r>
              <a:rPr lang="hu-HU" altLang="hu-HU" smtClean="0"/>
              <a:t/>
            </a:r>
            <a:br>
              <a:rPr lang="hu-HU" altLang="hu-HU" smtClean="0"/>
            </a:br>
            <a:endParaRPr lang="en-US" altLang="hu-HU" smtClean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8900" y="1677988"/>
            <a:ext cx="75422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hu-HU" b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Magasnyomású reakciók vizsgálata </a:t>
            </a:r>
            <a:r>
              <a:rPr lang="en-US" altLang="hu-HU" b="1" i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in situ</a:t>
            </a:r>
            <a:r>
              <a:rPr lang="en-US" altLang="hu-HU" b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 spektroszkópiával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 i="1">
                <a:latin typeface="Calibri" pitchFamily="34" charset="0"/>
                <a:ea typeface="ＭＳ Ｐゴシック" pitchFamily="34" charset="-128"/>
              </a:rPr>
              <a:t>In situ</a:t>
            </a:r>
            <a:r>
              <a:rPr lang="en-US" altLang="hu-HU">
                <a:latin typeface="Calibri" pitchFamily="34" charset="0"/>
                <a:ea typeface="ＭＳ Ｐゴシック" pitchFamily="34" charset="-128"/>
              </a:rPr>
              <a:t> spektroszkópia: a reakciók on-line megfigyelése, amely segít a reakciók mechanimusának feltérképezésében, újratérképezésében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A mechanizmus pontos ismerete segít a katalizátortervezésben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hu-HU">
                <a:latin typeface="Calibri" pitchFamily="34" charset="0"/>
                <a:ea typeface="ＭＳ Ｐゴシック" pitchFamily="34" charset="-128"/>
              </a:rPr>
              <a:t>Tervezett katalizátorral csökkenthető a melléktermékképződés stb.</a:t>
            </a:r>
          </a:p>
        </p:txBody>
      </p:sp>
      <p:pic>
        <p:nvPicPr>
          <p:cNvPr id="12" name="Picture 59" descr="NRM tube with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727450"/>
            <a:ext cx="10572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3141663" y="4267200"/>
          <a:ext cx="316865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4" imgW="9525" imgH="9525" progId="CorelDRAW.Graphic.10">
                  <p:embed/>
                </p:oleObj>
              </mc:Choice>
              <mc:Fallback>
                <p:oleObj r:id="rId4" imgW="9525" imgH="9525" progId="CorelDRAW.Graphic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267200"/>
                        <a:ext cx="316865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651250"/>
            <a:ext cx="21209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295775"/>
            <a:ext cx="10207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Minőség és statisztika </a:t>
            </a:r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2800" smtClean="0"/>
              <a:t>(Kemény Sándor, Vágó Emese)</a:t>
            </a:r>
            <a:endParaRPr lang="en-US" altLang="hu-HU" sz="2800" smtClean="0"/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marL="171450" indent="-171450" eaLnBrk="1" hangingPunct="1">
              <a:defRPr/>
            </a:pPr>
            <a:r>
              <a:rPr lang="hu-HU" sz="1800" b="1" dirty="0" smtClean="0"/>
              <a:t>1. Analitikai </a:t>
            </a:r>
            <a:r>
              <a:rPr lang="hu-HU" sz="1800" b="1" dirty="0" err="1" smtClean="0"/>
              <a:t>validálás</a:t>
            </a:r>
            <a:r>
              <a:rPr lang="hu-HU" sz="1800" b="1" dirty="0" smtClean="0"/>
              <a:t> statisztikai eszközei. </a:t>
            </a:r>
          </a:p>
          <a:p>
            <a:pPr marL="171450" indent="0" eaLnBrk="1" hangingPunct="1">
              <a:buFont typeface="Wingdings" pitchFamily="2" charset="2"/>
              <a:buNone/>
              <a:defRPr/>
            </a:pPr>
            <a:r>
              <a:rPr lang="hu-HU" sz="1800" dirty="0" smtClean="0"/>
              <a:t>(A reprodukálhatóság és ismételhetőség vizsgálata varianciaanalízissel.)</a:t>
            </a:r>
          </a:p>
          <a:p>
            <a:pPr marL="171450" indent="0" algn="just" eaLnBrk="1" hangingPunct="1">
              <a:buFont typeface="Wingdings" pitchFamily="2" charset="2"/>
              <a:buNone/>
              <a:defRPr/>
            </a:pPr>
            <a:r>
              <a:rPr lang="hu-HU" sz="1400" dirty="0" smtClean="0"/>
              <a:t>Az analitikai módszer mennyire megbízható? Az eltérés milyen okokra vezethető vissza?</a:t>
            </a:r>
          </a:p>
          <a:p>
            <a:pPr marL="171450" indent="0" algn="just" eaLnBrk="1" hangingPunct="1">
              <a:buFont typeface="Wingdings" pitchFamily="2" charset="2"/>
              <a:buNone/>
              <a:defRPr/>
            </a:pPr>
            <a:r>
              <a:rPr lang="hu-HU" sz="1400" dirty="0" smtClean="0"/>
              <a:t>Egy jó analitikai módszertől elvárható, hogy a laborok és személyek ne okozzanak különbséget a mérés várható kimenetében.  A </a:t>
            </a:r>
            <a:r>
              <a:rPr lang="hu-HU" sz="1400" dirty="0" err="1" smtClean="0"/>
              <a:t>validálás</a:t>
            </a:r>
            <a:r>
              <a:rPr lang="hu-HU" sz="1400" dirty="0" smtClean="0"/>
              <a:t> során ezt vizsgálják varianciaanalízis segítségével.  </a:t>
            </a:r>
          </a:p>
          <a:p>
            <a:pPr marL="171450" indent="-171450" eaLnBrk="1" hangingPunct="1">
              <a:defRPr/>
            </a:pPr>
            <a:r>
              <a:rPr lang="hu-HU" sz="1800" b="1" dirty="0" smtClean="0"/>
              <a:t>2. Kalibráció statisztikai problémái.</a:t>
            </a:r>
          </a:p>
          <a:p>
            <a:pPr marL="171450" indent="0" algn="just" eaLnBrk="1" hangingPunct="1">
              <a:buFont typeface="Wingdings" pitchFamily="2" charset="2"/>
              <a:buNone/>
              <a:defRPr/>
            </a:pPr>
            <a:r>
              <a:rPr lang="hu-HU" sz="1400" dirty="0" smtClean="0"/>
              <a:t>A kalibráció során számos feltételezéssel élünk a kalibrációs görbét, és a kalibráció körülményeit illetően. A gyakorlatban ezek a feltételezések nem minden esetben teljesülnek. Ilyenkor a kalibrációs feladat megoldásához összetettebb statisztikai eszközökre van szükség.</a:t>
            </a:r>
          </a:p>
          <a:p>
            <a:pPr marL="171450" indent="-171450" eaLnBrk="1" hangingPunct="1">
              <a:defRPr/>
            </a:pPr>
            <a:r>
              <a:rPr lang="hu-HU" sz="1800" b="1" dirty="0" smtClean="0"/>
              <a:t>3. Minőségügyi statisztikai módszerek alkalmazása a gyógyszeriparban és a vegyiparban.</a:t>
            </a:r>
          </a:p>
          <a:p>
            <a:pPr marL="171450" indent="0" algn="just" eaLnBrk="1" hangingPunct="1">
              <a:buFont typeface="Wingdings" pitchFamily="2" charset="2"/>
              <a:buNone/>
              <a:defRPr/>
            </a:pPr>
            <a:r>
              <a:rPr lang="hu-HU" sz="1400" dirty="0" smtClean="0"/>
              <a:t>A gyártott terméket, és annak számos paraméterét folyamatosan ellenőrizni kell. Megfelel-e az adott tulajdonság az előírásoknak? Statisztikai módszerek alkalmazásával ennél jóval hasznosabb információhoz is juthatunk: lehetőségünk van arra, hogy észrevegyük a változást a folyamatban, még az előtt, hogy az hibás termékek gyártásához vezetne. A minőségügyi statisztika ilyen, és ehhez hasonló elemzésekkel foglalkozik.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hu-HU" sz="2400" dirty="0" smtClean="0"/>
              <a:t>Általános vegyipari és folyamatmérnöki szakirány iránt érdeklődőket és a környezetmérnök hallgatókat is várjuk </a:t>
            </a:r>
            <a:r>
              <a:rPr lang="hu-HU" sz="2400" dirty="0" smtClean="0">
                <a:solidFill>
                  <a:schemeClr val="accent1"/>
                </a:solidFill>
              </a:rPr>
              <a:t>TDK munkán kívül</a:t>
            </a:r>
            <a:r>
              <a:rPr lang="hu-HU" sz="2400" dirty="0" smtClean="0"/>
              <a:t>:</a:t>
            </a:r>
          </a:p>
          <a:p>
            <a:pPr marL="800100" algn="just" eaLnBrk="1" hangingPunct="1">
              <a:defRPr/>
            </a:pPr>
            <a:r>
              <a:rPr lang="hu-HU" sz="2400" dirty="0" smtClean="0"/>
              <a:t>Önálló feladat,</a:t>
            </a:r>
          </a:p>
          <a:p>
            <a:pPr marL="800100" algn="just" eaLnBrk="1" hangingPunct="1">
              <a:defRPr/>
            </a:pPr>
            <a:r>
              <a:rPr lang="hu-HU" sz="2400" dirty="0" smtClean="0"/>
              <a:t>Tervezési feladat,</a:t>
            </a:r>
          </a:p>
          <a:p>
            <a:pPr marL="800100" algn="just" eaLnBrk="1" hangingPunct="1">
              <a:defRPr/>
            </a:pPr>
            <a:r>
              <a:rPr lang="hu-HU" sz="2400" dirty="0" smtClean="0"/>
              <a:t>Szakdolgozat,</a:t>
            </a:r>
          </a:p>
          <a:p>
            <a:pPr marL="800100" algn="just" eaLnBrk="1" hangingPunct="1">
              <a:defRPr/>
            </a:pPr>
            <a:r>
              <a:rPr lang="hu-HU" sz="2400" dirty="0" smtClean="0"/>
              <a:t>Diplomamunka </a:t>
            </a:r>
            <a:r>
              <a:rPr lang="hu-HU" sz="2400" dirty="0"/>
              <a:t>készítésére is!</a:t>
            </a:r>
          </a:p>
          <a:p>
            <a:pPr marL="800100" algn="just" eaLnBrk="1" hangingPunct="1">
              <a:defRPr/>
            </a:pPr>
            <a:endParaRPr lang="hu-HU" sz="24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hu-HU" sz="28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Főbb kutatási irányaink</a:t>
            </a:r>
            <a:endParaRPr lang="en-US" altLang="hu-H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Környezetvédelem (sok minden sorolható ide)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Radiokémia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Elválasztás technika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Folyamattervezés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Folyamatirányítás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err="1" smtClean="0"/>
              <a:t>Szénhidrogénipari</a:t>
            </a:r>
            <a:r>
              <a:rPr lang="hu-HU" sz="2000" dirty="0" smtClean="0"/>
              <a:t> technológiák, Petrolkémia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Számítógépes modellezés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Katalitikus reakciók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2000" dirty="0" smtClean="0"/>
              <a:t>Minőség és statisztika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400" b="1" smtClean="0"/>
              <a:t>Környezetvédelem</a:t>
            </a:r>
            <a:endParaRPr lang="en-US" altLang="hu-HU" sz="34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0386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hu-HU" sz="1800" smtClean="0"/>
              <a:t>Bi</a:t>
            </a:r>
            <a:r>
              <a:rPr lang="hu-HU" altLang="hu-HU" sz="1800" smtClean="0"/>
              <a:t>o</a:t>
            </a:r>
            <a:r>
              <a:rPr lang="en-US" altLang="hu-HU" sz="1800" smtClean="0"/>
              <a:t>massza hasznosítása energiatermelésre</a:t>
            </a:r>
            <a:r>
              <a:rPr lang="hu-HU" altLang="hu-HU" sz="1800" smtClean="0"/>
              <a:t>, </a:t>
            </a:r>
            <a:r>
              <a:rPr lang="en-US" altLang="hu-HU" sz="1800" smtClean="0"/>
              <a:t>Technológiai elemzések</a:t>
            </a:r>
            <a:r>
              <a:rPr lang="hu-HU" altLang="hu-HU" sz="1800" smtClean="0"/>
              <a:t> (Bajnóczy Gábor)        </a:t>
            </a:r>
            <a:r>
              <a:rPr lang="hu-HU" altLang="hu-HU" sz="1800" smtClean="0">
                <a:solidFill>
                  <a:schemeClr val="tx2"/>
                </a:solidFill>
              </a:rPr>
              <a:t>(I. évf is)</a:t>
            </a:r>
            <a:endParaRPr lang="hu-HU" altLang="hu-HU" sz="18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hu-HU" sz="1800" smtClean="0"/>
              <a:t>Szennyvizek katalitikus oxidációja</a:t>
            </a:r>
            <a:r>
              <a:rPr lang="hu-HU" altLang="hu-HU" sz="1800" smtClean="0"/>
              <a:t> (Tungler Antal) </a:t>
            </a:r>
            <a:r>
              <a:rPr lang="hu-HU" altLang="hu-HU" sz="1800" smtClean="0">
                <a:solidFill>
                  <a:schemeClr val="tx2"/>
                </a:solidFill>
              </a:rPr>
              <a:t>(I. évf is)</a:t>
            </a:r>
            <a:endParaRPr lang="hu-HU" altLang="hu-HU" sz="18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sz="1800" smtClean="0"/>
              <a:t>Vízkémiai és technológiai kutatások </a:t>
            </a:r>
            <a:r>
              <a:rPr lang="hu-HU" altLang="hu-HU" sz="1800" smtClean="0">
                <a:solidFill>
                  <a:schemeClr val="tx2"/>
                </a:solidFill>
              </a:rPr>
              <a:t>(I. évf is)		</a:t>
            </a:r>
            <a:r>
              <a:rPr lang="hu-HU" altLang="hu-HU" sz="1800" smtClean="0"/>
              <a:t> (Pátzay György, Tonkó Csilla)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sz="1800" smtClean="0"/>
              <a:t>Geotermikus energia </a:t>
            </a:r>
            <a:r>
              <a:rPr lang="hu-HU" altLang="hu-HU" sz="1800" smtClean="0">
                <a:solidFill>
                  <a:schemeClr val="tx2"/>
                </a:solidFill>
              </a:rPr>
              <a:t>(I. évf. is)</a:t>
            </a:r>
            <a:r>
              <a:rPr lang="hu-HU" altLang="hu-HU" sz="1800" smtClean="0"/>
              <a:t>  (Pátzay György, Tonkó Csilla)</a:t>
            </a:r>
            <a:endParaRPr lang="en-US" altLang="hu-HU" sz="1800" smtClean="0">
              <a:solidFill>
                <a:schemeClr val="tx2"/>
              </a:solidFill>
            </a:endParaRPr>
          </a:p>
        </p:txBody>
      </p:sp>
      <p:pic>
        <p:nvPicPr>
          <p:cNvPr id="6148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2"/>
          <a:stretch>
            <a:fillRect/>
          </a:stretch>
        </p:blipFill>
        <p:spPr bwMode="auto">
          <a:xfrm>
            <a:off x="5813425" y="5843588"/>
            <a:ext cx="33305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7"/>
          <a:stretch>
            <a:fillRect/>
          </a:stretch>
        </p:blipFill>
        <p:spPr bwMode="auto">
          <a:xfrm>
            <a:off x="2743200" y="5499100"/>
            <a:ext cx="3124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Radiokémia</a:t>
            </a:r>
            <a:r>
              <a:rPr lang="hu-HU" altLang="hu-HU" sz="3400" smtClean="0"/>
              <a:t/>
            </a:r>
            <a:br>
              <a:rPr lang="hu-HU" altLang="hu-HU" sz="3400" smtClean="0"/>
            </a:br>
            <a:r>
              <a:rPr lang="hu-HU" altLang="hu-HU" sz="2800" smtClean="0"/>
              <a:t>(Pátzay György, Weiser László, Tonkó Csilla)</a:t>
            </a:r>
            <a:endParaRPr lang="en-US" altLang="hu-HU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1600200"/>
          </a:xfrm>
        </p:spPr>
        <p:txBody>
          <a:bodyPr/>
          <a:lstStyle/>
          <a:p>
            <a:pPr eaLnBrk="1" hangingPunct="1"/>
            <a:r>
              <a:rPr lang="hu-HU" altLang="hu-HU" sz="1800" smtClean="0"/>
              <a:t>Szerves anyagtartalom elroncsolása radioaktív oldatokban </a:t>
            </a:r>
            <a:r>
              <a:rPr lang="hu-HU" altLang="hu-HU" sz="1800" smtClean="0">
                <a:solidFill>
                  <a:schemeClr val="tx2"/>
                </a:solidFill>
              </a:rPr>
              <a:t>(I. évf is)</a:t>
            </a:r>
          </a:p>
          <a:p>
            <a:pPr eaLnBrk="1" hangingPunct="1"/>
            <a:r>
              <a:rPr lang="hu-HU" altLang="hu-HU" sz="1800" smtClean="0"/>
              <a:t>Radioaktív hulladékvizek kezelése hibrid technológiával</a:t>
            </a:r>
          </a:p>
          <a:p>
            <a:pPr eaLnBrk="1" hangingPunct="1"/>
            <a:r>
              <a:rPr lang="hu-HU" altLang="hu-HU" sz="1800" smtClean="0"/>
              <a:t>Cézium-szelektív ioncserélők granulálása</a:t>
            </a:r>
          </a:p>
          <a:p>
            <a:pPr eaLnBrk="1" hangingPunct="1"/>
            <a:r>
              <a:rPr lang="hu-HU" altLang="hu-HU" sz="1800" smtClean="0"/>
              <a:t>Radioaktív iszapok kémiai és radiokémiai elemzése, összetételének számítása</a:t>
            </a:r>
          </a:p>
          <a:p>
            <a:pPr eaLnBrk="1" hangingPunct="1"/>
            <a:endParaRPr lang="hu-HU" altLang="hu-HU" sz="1800" smtClean="0"/>
          </a:p>
          <a:p>
            <a:pPr eaLnBrk="1" hangingPunct="1"/>
            <a:endParaRPr lang="hu-HU" altLang="hu-HU" sz="1800" smtClean="0"/>
          </a:p>
          <a:p>
            <a:pPr eaLnBrk="1" hangingPunct="1"/>
            <a:endParaRPr lang="en-US" altLang="hu-HU" sz="1800" smtClean="0"/>
          </a:p>
        </p:txBody>
      </p:sp>
      <p:sp>
        <p:nvSpPr>
          <p:cNvPr id="6" name="Téglalap 5"/>
          <p:cNvSpPr/>
          <p:nvPr/>
        </p:nvSpPr>
        <p:spPr>
          <a:xfrm>
            <a:off x="1905000" y="6258580"/>
            <a:ext cx="50055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Izotóp </a:t>
            </a: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labor - FII</a:t>
            </a: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. II. emelet</a:t>
            </a:r>
          </a:p>
        </p:txBody>
      </p:sp>
      <p:pic>
        <p:nvPicPr>
          <p:cNvPr id="7173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38513"/>
            <a:ext cx="40195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38513"/>
            <a:ext cx="40195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69987"/>
          </a:xfrm>
        </p:spPr>
        <p:txBody>
          <a:bodyPr/>
          <a:lstStyle/>
          <a:p>
            <a:pPr eaLnBrk="1" hangingPunct="1"/>
            <a:r>
              <a:rPr lang="hu-HU" altLang="hu-HU" sz="3600" b="1" smtClean="0"/>
              <a:t>Elválasztás-technika, környezetvédelem I.</a:t>
            </a:r>
            <a:br>
              <a:rPr lang="hu-HU" altLang="hu-HU" sz="3600" b="1" smtClean="0"/>
            </a:br>
            <a:r>
              <a:rPr lang="hu-HU" altLang="hu-HU" sz="2800" smtClean="0"/>
              <a:t>(Simándi Béla, Székely Edit)</a:t>
            </a:r>
            <a:endParaRPr lang="en-US" altLang="hu-HU" sz="2800" smtClean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686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Vegyész-, </a:t>
            </a:r>
            <a:r>
              <a:rPr lang="hu-HU" sz="2000" dirty="0" err="1" smtClean="0"/>
              <a:t>bio-</a:t>
            </a:r>
            <a:r>
              <a:rPr lang="hu-HU" sz="2000" dirty="0" smtClean="0"/>
              <a:t> és környezetmérnök hallgatók részére </a:t>
            </a:r>
            <a:r>
              <a:rPr lang="hu-HU" sz="2000" dirty="0" smtClean="0">
                <a:solidFill>
                  <a:schemeClr val="accent6"/>
                </a:solidFill>
              </a:rPr>
              <a:t>(II. évtől)</a:t>
            </a:r>
          </a:p>
          <a:p>
            <a:pPr eaLnBrk="1" hangingPunct="1">
              <a:defRPr/>
            </a:pPr>
            <a:r>
              <a:rPr lang="en-US" sz="2000" dirty="0" err="1" smtClean="0"/>
              <a:t>Gyógy</a:t>
            </a:r>
            <a:r>
              <a:rPr lang="hu-HU" sz="2000" dirty="0" smtClean="0"/>
              <a:t>- és fűszer</a:t>
            </a:r>
            <a:r>
              <a:rPr lang="en-US" sz="2000" dirty="0" err="1" smtClean="0"/>
              <a:t>növény</a:t>
            </a:r>
            <a:r>
              <a:rPr lang="hu-HU" sz="2000" dirty="0" smtClean="0"/>
              <a:t>-</a:t>
            </a:r>
            <a:r>
              <a:rPr lang="en-US" sz="2000" dirty="0" err="1" smtClean="0"/>
              <a:t>kivonatok</a:t>
            </a:r>
            <a:r>
              <a:rPr lang="en-US" sz="2000" dirty="0" smtClean="0"/>
              <a:t> </a:t>
            </a:r>
            <a:r>
              <a:rPr lang="en-US" sz="2000" dirty="0" err="1" smtClean="0"/>
              <a:t>készítése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vizsgálata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/>
              <a:t>Enantiomerek </a:t>
            </a:r>
            <a:r>
              <a:rPr lang="en-US" sz="2000" dirty="0" err="1"/>
              <a:t>elválasztása</a:t>
            </a:r>
            <a:r>
              <a:rPr lang="en-US" sz="2000" dirty="0"/>
              <a:t> </a:t>
            </a:r>
            <a:r>
              <a:rPr lang="en-US" sz="2000" dirty="0" err="1"/>
              <a:t>szuperkritikus</a:t>
            </a:r>
            <a:r>
              <a:rPr lang="en-US" sz="2000" dirty="0"/>
              <a:t> </a:t>
            </a:r>
            <a:r>
              <a:rPr lang="hu-HU" sz="2000" dirty="0"/>
              <a:t>szén-dioxidban</a:t>
            </a:r>
          </a:p>
          <a:p>
            <a:pPr lvl="1" eaLnBrk="1" hangingPunct="1">
              <a:defRPr/>
            </a:pPr>
            <a:r>
              <a:rPr lang="hu-HU" sz="1800" dirty="0" smtClean="0"/>
              <a:t>Enzimkatalízis, </a:t>
            </a:r>
            <a:r>
              <a:rPr lang="hu-HU" sz="1800" dirty="0" err="1" smtClean="0"/>
              <a:t>reakciókinetika</a:t>
            </a:r>
            <a:r>
              <a:rPr lang="hu-HU" sz="1800" dirty="0" smtClean="0"/>
              <a:t> vizsgálata</a:t>
            </a:r>
          </a:p>
          <a:p>
            <a:pPr lvl="1" eaLnBrk="1" hangingPunct="1">
              <a:defRPr/>
            </a:pPr>
            <a:r>
              <a:rPr lang="hu-HU" sz="1800" dirty="0" err="1" smtClean="0"/>
              <a:t>Sóképzés</a:t>
            </a:r>
            <a:r>
              <a:rPr lang="hu-HU" sz="1800" dirty="0" smtClean="0"/>
              <a:t>, paraméter optimalizálás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err="1" smtClean="0"/>
              <a:t>Oldhatóság</a:t>
            </a:r>
            <a:r>
              <a:rPr lang="hu-HU" sz="2000" dirty="0" smtClean="0"/>
              <a:t>, viszkozitás</a:t>
            </a:r>
            <a:r>
              <a:rPr lang="en-US" sz="2000" dirty="0" smtClean="0"/>
              <a:t> </a:t>
            </a:r>
            <a:r>
              <a:rPr lang="en-US" sz="2000" dirty="0" err="1"/>
              <a:t>mérése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modellezése</a:t>
            </a:r>
            <a:endParaRPr lang="en-US" sz="2000" dirty="0"/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495800"/>
            <a:ext cx="31496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1019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3048000" y="5244405"/>
            <a:ext cx="2971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Szuperkritikus </a:t>
            </a:r>
            <a:r>
              <a:rPr lang="hu-H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extrakció</a:t>
            </a:r>
            <a:endParaRPr lang="hu-H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  <a:p>
            <a:pPr algn="ctr">
              <a:defRPr/>
            </a:pP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FII. II. emelet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hu-HU" altLang="hu-HU" sz="3600" b="1" smtClean="0"/>
              <a:t>Elválasztás-technika, környezetvédelem II.</a:t>
            </a:r>
            <a:r>
              <a:rPr lang="hu-HU" altLang="hu-HU" sz="3600" smtClean="0"/>
              <a:t/>
            </a:r>
            <a:br>
              <a:rPr lang="hu-HU" altLang="hu-HU" sz="3600" smtClean="0"/>
            </a:br>
            <a:r>
              <a:rPr lang="hu-HU" altLang="hu-HU" sz="2800" smtClean="0"/>
              <a:t>(Mizsey Péter, Benkő Tamás, Cséfalvay Edit, Koczka Katalin) </a:t>
            </a:r>
            <a:endParaRPr lang="en-US" altLang="hu-HU" sz="3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7513"/>
            <a:ext cx="8382000" cy="2960687"/>
          </a:xfrm>
        </p:spPr>
        <p:txBody>
          <a:bodyPr/>
          <a:lstStyle/>
          <a:p>
            <a:pPr eaLnBrk="1" hangingPunct="1"/>
            <a:r>
              <a:rPr lang="hu-HU" altLang="hu-HU" sz="2000" smtClean="0"/>
              <a:t>membránműveletek (tiszta folyamat, gazdaságos, terjedőben) membránszűrés, pervaporáció </a:t>
            </a:r>
            <a:r>
              <a:rPr lang="hu-HU" altLang="hu-HU" sz="2000" smtClean="0">
                <a:solidFill>
                  <a:schemeClr val="tx2"/>
                </a:solidFill>
              </a:rPr>
              <a:t>(I. évf is)</a:t>
            </a:r>
            <a:endParaRPr lang="hu-HU" altLang="hu-HU" sz="2000" smtClean="0"/>
          </a:p>
          <a:p>
            <a:pPr eaLnBrk="1" hangingPunct="1"/>
            <a:r>
              <a:rPr lang="hu-HU" altLang="hu-HU" sz="2000" smtClean="0"/>
              <a:t>szennyvizek fiziko-kémiai tisztítása </a:t>
            </a:r>
            <a:r>
              <a:rPr lang="hu-HU" altLang="hu-HU" sz="2000" smtClean="0">
                <a:solidFill>
                  <a:schemeClr val="tx2"/>
                </a:solidFill>
              </a:rPr>
              <a:t>(I. évf is)</a:t>
            </a:r>
          </a:p>
          <a:p>
            <a:pPr eaLnBrk="1" hangingPunct="1"/>
            <a:r>
              <a:rPr lang="hu-HU" altLang="hu-HU" sz="2000" smtClean="0"/>
              <a:t>technológiai hulladékvizek kezelése</a:t>
            </a:r>
          </a:p>
          <a:p>
            <a:pPr eaLnBrk="1" hangingPunct="1"/>
            <a:r>
              <a:rPr lang="hu-HU" altLang="hu-HU" sz="2000" smtClean="0"/>
              <a:t>bionyersanyagok kíméletes elválasztása </a:t>
            </a:r>
            <a:r>
              <a:rPr lang="hu-HU" altLang="hu-HU" sz="2000" smtClean="0">
                <a:solidFill>
                  <a:schemeClr val="tx2"/>
                </a:solidFill>
              </a:rPr>
              <a:t>(I. évf is)</a:t>
            </a:r>
            <a:endParaRPr lang="hu-HU" altLang="hu-HU" sz="2000" smtClean="0"/>
          </a:p>
          <a:p>
            <a:pPr eaLnBrk="1" hangingPunct="1"/>
            <a:r>
              <a:rPr lang="hu-HU" altLang="hu-HU" sz="2000" smtClean="0"/>
              <a:t>desztillációs kutatások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8338"/>
            <a:ext cx="2286000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209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2385866" y="5675293"/>
            <a:ext cx="50055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MD labor </a:t>
            </a:r>
          </a:p>
          <a:p>
            <a:pPr algn="ctr">
              <a:defRPr/>
            </a:pPr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FII. alagsor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1063" cy="1139825"/>
          </a:xfrm>
        </p:spPr>
        <p:txBody>
          <a:bodyPr/>
          <a:lstStyle/>
          <a:p>
            <a:r>
              <a:rPr lang="hu-HU" altLang="hu-HU" sz="3400" b="1" smtClean="0"/>
              <a:t>Folyamatok minősítése életciklus elemzéssel</a:t>
            </a:r>
            <a:r>
              <a:rPr lang="hu-HU" altLang="hu-HU" sz="3400" smtClean="0"/>
              <a:t/>
            </a:r>
            <a:br>
              <a:rPr lang="hu-HU" altLang="hu-HU" sz="3400" smtClean="0"/>
            </a:br>
            <a:r>
              <a:rPr lang="hu-HU" altLang="hu-HU" sz="2800" smtClean="0"/>
              <a:t>(Mizsey Péter, Benkő Tamás)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685800"/>
          </a:xfrm>
        </p:spPr>
        <p:txBody>
          <a:bodyPr/>
          <a:lstStyle/>
          <a:p>
            <a:r>
              <a:rPr lang="hu-HU" altLang="hu-HU" sz="2800" smtClean="0"/>
              <a:t>Vegyi-, környezeti folyamatok vizsgálata</a:t>
            </a:r>
          </a:p>
        </p:txBody>
      </p:sp>
      <p:sp>
        <p:nvSpPr>
          <p:cNvPr id="11268" name="Tartalom helye 2"/>
          <p:cNvSpPr txBox="1">
            <a:spLocks/>
          </p:cNvSpPr>
          <p:nvPr/>
        </p:nvSpPr>
        <p:spPr bwMode="auto">
          <a:xfrm>
            <a:off x="228600" y="2286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2200"/>
              <a:t>Modellépítés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2200"/>
              <a:t>Környezeti hatás becslés egy- és többpontos eljárások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2200"/>
              <a:t>Optimum keresés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2200"/>
              <a:t>Gazdaságossági és környezeti teljesítménymutatók összehasonlítása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07206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eaLnBrk="1" hangingPunct="1"/>
            <a:r>
              <a:rPr lang="hu-HU" altLang="hu-HU" sz="3800" b="1" smtClean="0"/>
              <a:t>Petrolkémia</a:t>
            </a:r>
            <a:r>
              <a:rPr lang="hu-HU" altLang="hu-HU" sz="3800" smtClean="0"/>
              <a:t> </a:t>
            </a:r>
            <a:br>
              <a:rPr lang="hu-HU" altLang="hu-HU" sz="3800" smtClean="0"/>
            </a:br>
            <a:r>
              <a:rPr lang="hu-HU" altLang="hu-HU" sz="2800" smtClean="0"/>
              <a:t>(Mizsey Péter)</a:t>
            </a:r>
            <a:r>
              <a:rPr lang="en-US" altLang="hu-HU" sz="2800" smtClean="0"/>
              <a:t/>
            </a:r>
            <a:br>
              <a:rPr lang="en-US" altLang="hu-HU" sz="2800" smtClean="0"/>
            </a:br>
            <a:r>
              <a:rPr lang="hu-HU" altLang="hu-HU" sz="3800" smtClean="0"/>
              <a:t/>
            </a:r>
            <a:br>
              <a:rPr lang="hu-HU" altLang="hu-HU" sz="3800" smtClean="0"/>
            </a:br>
            <a:r>
              <a:rPr lang="hu-HU" altLang="hu-HU" sz="3600" smtClean="0">
                <a:hlinkClick r:id="rId2"/>
              </a:rPr>
              <a:t>http://moltemak.vemt.bme.hu/</a:t>
            </a:r>
            <a:r>
              <a:rPr lang="hu-HU" altLang="hu-HU" sz="3600" smtClean="0"/>
              <a:t/>
            </a:r>
            <a:br>
              <a:rPr lang="hu-HU" altLang="hu-HU" sz="3600" smtClean="0"/>
            </a:br>
            <a:endParaRPr lang="en-US" altLang="hu-HU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93025" cy="372427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környezetvédelem, emisszió csökkentés (CO</a:t>
            </a:r>
            <a:r>
              <a:rPr lang="hu-HU" altLang="hu-HU" sz="2400" baseline="-25000" smtClean="0"/>
              <a:t>2e</a:t>
            </a:r>
            <a:r>
              <a:rPr lang="hu-HU" altLang="hu-HU" sz="2400" smtClean="0"/>
              <a:t>)</a:t>
            </a:r>
          </a:p>
          <a:p>
            <a:pPr eaLnBrk="1" hangingPunct="1"/>
            <a:r>
              <a:rPr lang="hu-HU" altLang="hu-HU" sz="2400" smtClean="0"/>
              <a:t>energia integráció</a:t>
            </a:r>
          </a:p>
          <a:p>
            <a:pPr eaLnBrk="1" hangingPunct="1"/>
            <a:r>
              <a:rPr lang="hu-HU" altLang="hu-HU" sz="2400" smtClean="0"/>
              <a:t>szabályozási kérdések</a:t>
            </a:r>
          </a:p>
          <a:p>
            <a:pPr eaLnBrk="1" hangingPunct="1"/>
            <a:r>
              <a:rPr lang="hu-HU" altLang="hu-HU" sz="2400" smtClean="0"/>
              <a:t>életciklus elemzés</a:t>
            </a:r>
            <a:endParaRPr lang="en-US" altLang="hu-HU" sz="2400" smtClean="0"/>
          </a:p>
        </p:txBody>
      </p:sp>
      <p:pic>
        <p:nvPicPr>
          <p:cNvPr id="11268" name="Picture 4" descr="C:\Documents and Settings\Csilla\Asztal\222222222222222MOL Group log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724400"/>
            <a:ext cx="52117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693025" cy="2286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endParaRPr lang="hu-H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1600" dirty="0" smtClean="0"/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" y="381000"/>
            <a:ext cx="76930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600"/>
              <a:t>H</a:t>
            </a:r>
            <a:r>
              <a:rPr lang="en-US" altLang="hu-HU" sz="1600"/>
              <a:t>őcserélő hálózatok energetikai felülvizsgálata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HTAME (tercier-amil-methyl-ether</a:t>
            </a:r>
            <a:r>
              <a:rPr lang="hu-HU" altLang="hu-HU" sz="1600"/>
              <a:t>)</a:t>
            </a:r>
            <a:r>
              <a:rPr lang="en-US" altLang="hu-HU" sz="1600"/>
              <a:t> 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TAEE (tercier-amil-ethyl-ether) reaktorok kinetikai modellezése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Hőcserélő hálózatok tisztítási cik</a:t>
            </a:r>
            <a:r>
              <a:rPr lang="hu-HU" altLang="hu-HU" sz="1600"/>
              <a:t>l</a:t>
            </a:r>
            <a:r>
              <a:rPr lang="en-US" altLang="hu-HU" sz="1600"/>
              <a:t>u</a:t>
            </a:r>
            <a:r>
              <a:rPr lang="hu-HU" altLang="hu-HU" sz="1600"/>
              <a:t>s</a:t>
            </a:r>
            <a:r>
              <a:rPr lang="en-US" altLang="hu-HU" sz="1600"/>
              <a:t>ának meghatározása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CO</a:t>
            </a:r>
            <a:r>
              <a:rPr lang="en-US" altLang="hu-HU" sz="1600" baseline="-25000"/>
              <a:t>2</a:t>
            </a:r>
            <a:r>
              <a:rPr lang="en-US" altLang="hu-HU" sz="1600"/>
              <a:t> kinyerés a kőolajiparban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Műveleti paraméterek optimalizációja olajipari vákuumpárlatok extrakciójában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Sokcsöves izoterm reaktorok áramlástani modellezése</a:t>
            </a:r>
            <a:endParaRPr lang="hu-HU" altLang="hu-HU" sz="16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hu-HU" sz="1600"/>
              <a:t>Sokcsöves izoterm reaktorok hőtani modellezése</a:t>
            </a:r>
            <a:endParaRPr lang="hu-HU" altLang="hu-HU" sz="1600"/>
          </a:p>
        </p:txBody>
      </p:sp>
      <p:pic>
        <p:nvPicPr>
          <p:cNvPr id="12292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4" b="38837"/>
          <a:stretch>
            <a:fillRect/>
          </a:stretch>
        </p:blipFill>
        <p:spPr bwMode="auto">
          <a:xfrm>
            <a:off x="304800" y="2819400"/>
            <a:ext cx="8467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903</TotalTime>
  <Words>781</Words>
  <Application>Microsoft Office PowerPoint</Application>
  <PresentationFormat>Diavetítés a képernyőre (4:3 oldalarány)</PresentationFormat>
  <Paragraphs>117</Paragraphs>
  <Slides>16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Garamond</vt:lpstr>
      <vt:lpstr>Wingdings</vt:lpstr>
      <vt:lpstr>Calibri</vt:lpstr>
      <vt:lpstr>Century Schoolbook</vt:lpstr>
      <vt:lpstr>Times New Roman</vt:lpstr>
      <vt:lpstr>ＭＳ Ｐゴシック</vt:lpstr>
      <vt:lpstr>Edge</vt:lpstr>
      <vt:lpstr>CorelDRAW.Graphic.10</vt:lpstr>
      <vt:lpstr>A tanszék kutatási profilja </vt:lpstr>
      <vt:lpstr>Főbb kutatási irányaink</vt:lpstr>
      <vt:lpstr>Környezetvédelem</vt:lpstr>
      <vt:lpstr>Radiokémia (Pátzay György, Weiser László, Tonkó Csilla)</vt:lpstr>
      <vt:lpstr>Elválasztás-technika, környezetvédelem I. (Simándi Béla, Székely Edit)</vt:lpstr>
      <vt:lpstr>Elválasztás-technika, környezetvédelem II. (Mizsey Péter, Benkő Tamás, Cséfalvay Edit, Koczka Katalin) </vt:lpstr>
      <vt:lpstr>Folyamatok minősítése életciklus elemzéssel (Mizsey Péter, Benkő Tamás)</vt:lpstr>
      <vt:lpstr>Petrolkémia  (Mizsey Péter)  http://moltemak.vemt.bme.hu/ </vt:lpstr>
      <vt:lpstr>PowerPoint bemutató</vt:lpstr>
      <vt:lpstr>PowerPoint bemutató</vt:lpstr>
      <vt:lpstr>Szénhidrogénipari technológiák (Kovács András)</vt:lpstr>
      <vt:lpstr>Folyamatirányítás (Mizsey Péter)  </vt:lpstr>
      <vt:lpstr>Katalitikus rendszerek környezetközpontú fejlesztése  (Mika László)  </vt:lpstr>
      <vt:lpstr>Katalitikus rendszerek környezetközpontú fejlesztése  (Mika László)  </vt:lpstr>
      <vt:lpstr>Minőség és statisztika  (Kemény Sándor, Vágó Emese)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TDK Tájékoztató</dc:title>
  <dc:creator>Mizsey Peter</dc:creator>
  <cp:lastModifiedBy>BenkoTamas</cp:lastModifiedBy>
  <cp:revision>96</cp:revision>
  <dcterms:created xsi:type="dcterms:W3CDTF">2008-04-29T13:21:06Z</dcterms:created>
  <dcterms:modified xsi:type="dcterms:W3CDTF">2013-11-26T09:25:33Z</dcterms:modified>
</cp:coreProperties>
</file>