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70" r:id="rId3"/>
    <p:sldId id="299" r:id="rId4"/>
    <p:sldId id="259" r:id="rId5"/>
    <p:sldId id="260" r:id="rId6"/>
    <p:sldId id="261" r:id="rId7"/>
    <p:sldId id="371" r:id="rId8"/>
    <p:sldId id="264" r:id="rId9"/>
    <p:sldId id="266" r:id="rId10"/>
    <p:sldId id="265" r:id="rId11"/>
    <p:sldId id="269" r:id="rId12"/>
    <p:sldId id="290" r:id="rId13"/>
    <p:sldId id="372" r:id="rId14"/>
    <p:sldId id="300" r:id="rId15"/>
    <p:sldId id="272" r:id="rId16"/>
    <p:sldId id="301" r:id="rId17"/>
    <p:sldId id="373" r:id="rId18"/>
    <p:sldId id="276" r:id="rId19"/>
    <p:sldId id="277" r:id="rId20"/>
    <p:sldId id="302" r:id="rId21"/>
    <p:sldId id="303" r:id="rId22"/>
    <p:sldId id="295" r:id="rId23"/>
    <p:sldId id="304" r:id="rId24"/>
    <p:sldId id="305" r:id="rId25"/>
    <p:sldId id="306" r:id="rId26"/>
    <p:sldId id="348" r:id="rId27"/>
    <p:sldId id="349" r:id="rId28"/>
    <p:sldId id="356" r:id="rId29"/>
    <p:sldId id="362" r:id="rId30"/>
    <p:sldId id="350" r:id="rId31"/>
    <p:sldId id="353" r:id="rId32"/>
    <p:sldId id="358" r:id="rId33"/>
    <p:sldId id="357" r:id="rId34"/>
    <p:sldId id="360" r:id="rId35"/>
    <p:sldId id="310" r:id="rId36"/>
    <p:sldId id="359" r:id="rId37"/>
    <p:sldId id="361" r:id="rId38"/>
    <p:sldId id="313" r:id="rId39"/>
    <p:sldId id="316" r:id="rId40"/>
    <p:sldId id="364" r:id="rId41"/>
    <p:sldId id="318" r:id="rId42"/>
    <p:sldId id="365" r:id="rId43"/>
    <p:sldId id="319" r:id="rId44"/>
    <p:sldId id="367" r:id="rId45"/>
    <p:sldId id="368" r:id="rId46"/>
    <p:sldId id="317" r:id="rId47"/>
    <p:sldId id="320" r:id="rId48"/>
    <p:sldId id="321" r:id="rId49"/>
    <p:sldId id="336" r:id="rId50"/>
    <p:sldId id="337" r:id="rId51"/>
    <p:sldId id="369" r:id="rId5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00"/>
    <a:srgbClr val="0000FF"/>
    <a:srgbClr val="CC9900"/>
    <a:srgbClr val="0033CC"/>
    <a:srgbClr val="CC0000"/>
    <a:srgbClr val="008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94D27-A961-4FA0-88FD-2445E610F100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21BD5-C502-4A00-AFB1-075D2E26E2F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56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4.png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39772-2D35-45C3-929B-1E9247C90522}" type="slidenum">
              <a:rPr lang="hu-HU"/>
              <a:pPr/>
              <a:t>2</a:t>
            </a:fld>
            <a:endParaRPr lang="hu-HU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781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AB5A5-82E1-4C11-BCD8-8804708CCF24}" type="slidenum">
              <a:rPr lang="hu-HU"/>
              <a:pPr/>
              <a:t>12</a:t>
            </a:fld>
            <a:endParaRPr lang="hu-HU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4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ECB6E6-557E-4C11-B3F3-A0290718B60A}" type="slidenum">
              <a:rPr lang="hu-HU" smtClean="0"/>
              <a:pPr eaLnBrk="1" hangingPunct="1"/>
              <a:t>13</a:t>
            </a:fld>
            <a:endParaRPr lang="hu-HU" smtClean="0"/>
          </a:p>
        </p:txBody>
      </p:sp>
      <p:sp>
        <p:nvSpPr>
          <p:cNvPr id="75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pic>
        <p:nvPicPr>
          <p:cNvPr id="752644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5" y="4571292"/>
            <a:ext cx="2323316" cy="18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2645" name="Text Box 57"/>
          <p:cNvSpPr txBox="1">
            <a:spLocks noChangeArrowheads="1"/>
          </p:cNvSpPr>
          <p:nvPr/>
        </p:nvSpPr>
        <p:spPr bwMode="auto">
          <a:xfrm>
            <a:off x="332779" y="7236341"/>
            <a:ext cx="5833594" cy="105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IE"/>
              <a:t>Step 2 is generally rate-limiting. Volcano curve is therefore apparent with d-block metals as catalysts. </a:t>
            </a:r>
          </a:p>
          <a:p>
            <a:pPr algn="l" eaLnBrk="1" hangingPunct="1">
              <a:spcBef>
                <a:spcPct val="50000"/>
              </a:spcBef>
            </a:pPr>
            <a:r>
              <a:rPr lang="en-IE"/>
              <a:t>Ru and Os are more active catalysts, but iron is used.</a:t>
            </a:r>
            <a:endParaRPr lang="en-US"/>
          </a:p>
        </p:txBody>
      </p:sp>
      <p:pic>
        <p:nvPicPr>
          <p:cNvPr id="752646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00374"/>
            <a:ext cx="2737373" cy="14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B0E93-6917-4CD2-9042-4DA178A522E9}" type="slidenum">
              <a:rPr lang="hu-HU"/>
              <a:pPr/>
              <a:t>14</a:t>
            </a:fld>
            <a:endParaRPr lang="hu-HU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496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38356-53C1-4DF7-A4E1-059001BF43EC}" type="slidenum">
              <a:rPr lang="hu-HU"/>
              <a:pPr/>
              <a:t>15</a:t>
            </a:fld>
            <a:endParaRPr lang="hu-HU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821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FAB7C-9A75-477B-B888-0A71E6505DF0}" type="slidenum">
              <a:rPr lang="hu-HU"/>
              <a:pPr/>
              <a:t>16</a:t>
            </a:fld>
            <a:endParaRPr lang="hu-HU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97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31FB70-DE81-4588-A972-3CAC1E4B6A60}" type="slidenum">
              <a:rPr lang="hu-HU" smtClean="0"/>
              <a:pPr eaLnBrk="1" hangingPunct="1"/>
              <a:t>17</a:t>
            </a:fld>
            <a:endParaRPr lang="hu-HU" smtClean="0"/>
          </a:p>
        </p:txBody>
      </p:sp>
      <p:sp>
        <p:nvSpPr>
          <p:cNvPr id="75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44181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247F1-F956-4445-9278-0307BE5FEE31}" type="slidenum">
              <a:rPr lang="hu-HU"/>
              <a:pPr/>
              <a:t>18</a:t>
            </a:fld>
            <a:endParaRPr lang="hu-HU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0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41774-4929-4290-BD1B-4E71779D832C}" type="slidenum">
              <a:rPr lang="hu-HU"/>
              <a:pPr/>
              <a:t>19</a:t>
            </a:fld>
            <a:endParaRPr lang="hu-HU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644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852FE-0BF3-465E-AD6C-E04A6D594C58}" type="slidenum">
              <a:rPr lang="hu-HU"/>
              <a:pPr/>
              <a:t>20</a:t>
            </a:fld>
            <a:endParaRPr lang="hu-HU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675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BA1E6-49E0-452E-A3DD-520A974ED2BB}" type="slidenum">
              <a:rPr lang="hu-HU"/>
              <a:pPr/>
              <a:t>21</a:t>
            </a:fld>
            <a:endParaRPr lang="hu-HU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852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0DC82-7C2E-4C59-9C29-B42B7334B9F1}" type="slidenum">
              <a:rPr lang="hu-HU"/>
              <a:pPr/>
              <a:t>4</a:t>
            </a:fld>
            <a:endParaRPr lang="hu-HU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9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F6A62-A898-4AF3-8ADB-083BF8F4F7E4}" type="slidenum">
              <a:rPr lang="hu-HU"/>
              <a:pPr/>
              <a:t>22</a:t>
            </a:fld>
            <a:endParaRPr lang="hu-HU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55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D25F8-A52A-4F22-8B01-EED5509CD852}" type="slidenum">
              <a:rPr lang="hu-HU"/>
              <a:pPr/>
              <a:t>23</a:t>
            </a:fld>
            <a:endParaRPr lang="hu-HU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08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97368-473E-48D2-8ED0-07862C33625F}" type="slidenum">
              <a:rPr lang="hu-HU"/>
              <a:pPr/>
              <a:t>24</a:t>
            </a:fld>
            <a:endParaRPr lang="hu-HU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6867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F83C7-1581-4048-B2B7-C338DD6293CD}" type="slidenum">
              <a:rPr lang="hu-HU">
                <a:latin typeface="Arial" pitchFamily="34" charset="0"/>
              </a:rPr>
              <a:pPr/>
              <a:t>25</a:t>
            </a:fld>
            <a:endParaRPr lang="hu-HU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7248E-A8BF-4FAF-846E-FBD8AFA4B90F}" type="slidenum">
              <a:rPr lang="hu-HU">
                <a:latin typeface="Arial" pitchFamily="34" charset="0"/>
              </a:rPr>
              <a:pPr/>
              <a:t>34</a:t>
            </a:fld>
            <a:endParaRPr lang="hu-HU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8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71AAB-399A-4A84-9A27-90ECBF03E13D}" type="slidenum">
              <a:rPr lang="hu-HU">
                <a:latin typeface="Arial" pitchFamily="34" charset="0"/>
              </a:rPr>
              <a:pPr/>
              <a:t>35</a:t>
            </a:fld>
            <a:endParaRPr lang="hu-HU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15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AC570-3B33-4254-AE83-4262A7FA4AC2}" type="slidenum">
              <a:rPr lang="hu-HU">
                <a:latin typeface="Arial" pitchFamily="34" charset="0"/>
              </a:rPr>
              <a:pPr/>
              <a:t>38</a:t>
            </a:fld>
            <a:endParaRPr lang="hu-HU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72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66B15-F68B-422E-8248-B5273237CA70}" type="slidenum">
              <a:rPr lang="hu-HU">
                <a:latin typeface="Arial" pitchFamily="34" charset="0"/>
              </a:rPr>
              <a:pPr/>
              <a:t>39</a:t>
            </a:fld>
            <a:endParaRPr lang="hu-HU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28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1BD5-C502-4A00-AFB1-075D2E26E2F3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25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0338A-8603-471A-873B-70C05A9A58E7}" type="slidenum">
              <a:rPr lang="hu-HU">
                <a:latin typeface="Arial" pitchFamily="34" charset="0"/>
              </a:rPr>
              <a:pPr/>
              <a:t>46</a:t>
            </a:fld>
            <a:endParaRPr lang="hu-HU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6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31237-CCD5-4807-A0FC-B09F44BAB21C}" type="slidenum">
              <a:rPr lang="hu-HU"/>
              <a:pPr/>
              <a:t>5</a:t>
            </a:fld>
            <a:endParaRPr lang="hu-HU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972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B5ADC-7902-43D3-A737-C934B5678A58}" type="slidenum">
              <a:rPr lang="hu-HU">
                <a:latin typeface="Arial" pitchFamily="34" charset="0"/>
              </a:rPr>
              <a:pPr/>
              <a:t>47</a:t>
            </a:fld>
            <a:endParaRPr lang="hu-HU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95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2EEEA-CF84-4029-99F2-DBD24D325EE2}" type="slidenum">
              <a:rPr lang="hu-HU">
                <a:latin typeface="Arial" pitchFamily="34" charset="0"/>
              </a:rPr>
              <a:pPr/>
              <a:t>48</a:t>
            </a:fld>
            <a:endParaRPr lang="hu-HU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60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37778-78F6-44F6-A0EF-660386799AE5}" type="slidenum">
              <a:rPr lang="hu-HU"/>
              <a:pPr/>
              <a:t>49</a:t>
            </a:fld>
            <a:endParaRPr lang="hu-H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1624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761CC-7975-4BA9-B0BF-27C128A41DC8}" type="slidenum">
              <a:rPr lang="hu-HU"/>
              <a:pPr/>
              <a:t>50</a:t>
            </a:fld>
            <a:endParaRPr lang="hu-HU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19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1D36A-5F0D-4D48-A866-3C27720ACB8F}" type="slidenum">
              <a:rPr lang="hu-HU"/>
              <a:pPr/>
              <a:t>6</a:t>
            </a:fld>
            <a:endParaRPr lang="hu-HU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40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98F296-66C1-472B-BF3B-49DA919B0BFC}" type="slidenum">
              <a:rPr lang="hu-HU" smtClean="0"/>
              <a:pPr eaLnBrk="1" hangingPunct="1"/>
              <a:t>7</a:t>
            </a:fld>
            <a:endParaRPr lang="hu-HU" smtClean="0"/>
          </a:p>
        </p:txBody>
      </p:sp>
      <p:sp>
        <p:nvSpPr>
          <p:cNvPr id="74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4315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31BC4-FE21-4827-8E3C-4CA1F19E9A77}" type="slidenum">
              <a:rPr lang="hu-HU"/>
              <a:pPr/>
              <a:t>8</a:t>
            </a:fld>
            <a:endParaRPr lang="hu-HU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76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EB841-A641-4DA6-B6D0-48526DCCEBF0}" type="slidenum">
              <a:rPr lang="hu-HU"/>
              <a:pPr/>
              <a:t>9</a:t>
            </a:fld>
            <a:endParaRPr lang="hu-HU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2535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F766E-5DC8-4D08-900B-FA711D313CD7}" type="slidenum">
              <a:rPr lang="hu-HU"/>
              <a:pPr/>
              <a:t>10</a:t>
            </a:fld>
            <a:endParaRPr lang="hu-HU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86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C188B-4CCE-4C11-89BB-5326BB6C2D39}" type="slidenum">
              <a:rPr lang="hu-HU"/>
              <a:pPr/>
              <a:t>11</a:t>
            </a:fld>
            <a:endParaRPr lang="hu-HU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55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72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92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16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BB2A8B-E003-4012-8465-BE039B1A541A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922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ADACE2-177F-4828-A6EE-9EFC3D6632D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60544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3AF4-8E2F-48D1-887E-1F0B04CA37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70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75B979-7F57-4917-BF4A-0D421A58B23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28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986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38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42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49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64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7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50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27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0D7B-1F93-47AC-B7CB-9A9FB7FA40DE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8C6A-7FBA-4B84-BFED-AED7D6C0E05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65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Heterogén </a:t>
            </a:r>
            <a:r>
              <a:rPr lang="hu-HU" dirty="0"/>
              <a:t>katalízis </a:t>
            </a:r>
            <a:r>
              <a:rPr lang="hu-HU" dirty="0" smtClean="0"/>
              <a:t>és a </a:t>
            </a:r>
            <a:r>
              <a:rPr lang="hu-HU" dirty="0" err="1" smtClean="0"/>
              <a:t>szénhidrogénipari</a:t>
            </a:r>
            <a:r>
              <a:rPr lang="hu-HU" dirty="0" smtClean="0"/>
              <a:t> technológiák</a:t>
            </a:r>
            <a:br>
              <a:rPr lang="hu-HU" dirty="0" smtClean="0"/>
            </a:br>
            <a:r>
              <a:rPr lang="hu-HU" dirty="0" smtClean="0"/>
              <a:t>Alapelvek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err="1" smtClean="0">
                <a:solidFill>
                  <a:schemeClr val="accent3">
                    <a:lumMod val="50000"/>
                  </a:schemeClr>
                </a:solidFill>
              </a:rPr>
              <a:t>Tungler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 Antal, emeritus professzor</a:t>
            </a:r>
          </a:p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MTA Energiatudományi Kutatóközpont</a:t>
            </a:r>
          </a:p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BME KKFT 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2022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/>
              <a:t>Az</a:t>
            </a:r>
            <a:r>
              <a:rPr lang="da-DK" sz="2800" b="1"/>
              <a:t> adszorpció </a:t>
            </a:r>
            <a:r>
              <a:rPr lang="hu-HU" sz="2800" b="1"/>
              <a:t>hajtóereje</a:t>
            </a:r>
          </a:p>
        </p:txBody>
      </p:sp>
      <p:graphicFrame>
        <p:nvGraphicFramePr>
          <p:cNvPr id="10445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088" y="1989138"/>
          <a:ext cx="3089275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Bitkép" r:id="rId4" imgW="1876190" imgH="1886213" progId="PBrush">
                  <p:embed/>
                </p:oleObj>
              </mc:Choice>
              <mc:Fallback>
                <p:oleObj name="Bitkép" r:id="rId4" imgW="1876190" imgH="1886213" progId="PBrush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3089275" cy="310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5148263" y="1773238"/>
          <a:ext cx="3240087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Bitkép" r:id="rId6" imgW="2048161" imgH="1980952" progId="PBrush">
                  <p:embed/>
                </p:oleObj>
              </mc:Choice>
              <mc:Fallback>
                <p:oleObj name="Bitkép" r:id="rId6" imgW="2048161" imgH="1980952" progId="PBrush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773238"/>
                        <a:ext cx="3240087" cy="313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9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da-DK" b="1" dirty="0"/>
              <a:t>Fajlagos felület, </a:t>
            </a:r>
            <a:r>
              <a:rPr lang="da-DK" b="1" dirty="0" smtClean="0"/>
              <a:t>porozitás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2700" b="1" dirty="0" smtClean="0"/>
              <a:t>nagy fajlagos felületű (&gt;50 m</a:t>
            </a:r>
            <a:r>
              <a:rPr lang="hu-HU" sz="2700" b="1" baseline="30000" dirty="0" smtClean="0"/>
              <a:t>2</a:t>
            </a:r>
            <a:r>
              <a:rPr lang="hu-HU" sz="2700" b="1" dirty="0" smtClean="0"/>
              <a:t>/g) anyagok pórusosak</a:t>
            </a:r>
            <a:r>
              <a:rPr lang="hu-HU" sz="2700" dirty="0" smtClean="0"/>
              <a:t> </a:t>
            </a:r>
            <a:endParaRPr lang="hu-HU" sz="2700" dirty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83568" y="1628800"/>
            <a:ext cx="7761288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a-DK" sz="2800" b="1" dirty="0"/>
              <a:t>S = 2 V</a:t>
            </a:r>
            <a:r>
              <a:rPr lang="da-DK" sz="2800" b="1" baseline="-25000" dirty="0"/>
              <a:t>p</a:t>
            </a:r>
            <a:r>
              <a:rPr lang="da-DK" sz="2800" b="1" dirty="0"/>
              <a:t> / r</a:t>
            </a:r>
            <a:endParaRPr lang="hu-HU" sz="2800" b="1" dirty="0"/>
          </a:p>
          <a:p>
            <a:pPr algn="ctr"/>
            <a:endParaRPr lang="hu-HU" sz="2800" b="1" dirty="0"/>
          </a:p>
          <a:p>
            <a:pPr algn="ctr"/>
            <a:r>
              <a:rPr lang="da-DK" sz="2000" dirty="0"/>
              <a:t>ahol S a bels</a:t>
            </a:r>
            <a:r>
              <a:rPr lang="hu-HU" sz="2000" dirty="0"/>
              <a:t>ő</a:t>
            </a:r>
            <a:r>
              <a:rPr lang="da-DK" sz="2000" dirty="0"/>
              <a:t> fajlagos felület, V</a:t>
            </a:r>
            <a:r>
              <a:rPr lang="da-DK" sz="2000" baseline="-25000" dirty="0"/>
              <a:t>p</a:t>
            </a:r>
            <a:r>
              <a:rPr lang="da-DK" sz="2000" dirty="0"/>
              <a:t> a pórustérfogat, r az átlagos pórussugár. </a:t>
            </a:r>
            <a:endParaRPr lang="hu-HU" sz="2000" dirty="0"/>
          </a:p>
          <a:p>
            <a:pPr algn="ctr"/>
            <a:r>
              <a:rPr lang="da-DK" sz="2000" dirty="0"/>
              <a:t>Ez henger alakú pórusokra igaz. Így 2nm-es sugár, 1 cm</a:t>
            </a:r>
            <a:r>
              <a:rPr lang="da-DK" sz="2000" baseline="30000" dirty="0"/>
              <a:t>3</a:t>
            </a:r>
            <a:r>
              <a:rPr lang="da-DK" sz="2000" dirty="0"/>
              <a:t>/g pórustérfogat </a:t>
            </a:r>
            <a:endParaRPr lang="hu-HU" sz="2000" dirty="0"/>
          </a:p>
          <a:p>
            <a:pPr algn="ctr"/>
            <a:r>
              <a:rPr lang="da-DK" sz="2000" dirty="0"/>
              <a:t>esetén a fajlagos felület 1000 m</a:t>
            </a:r>
            <a:r>
              <a:rPr lang="da-DK" sz="2000" baseline="30000" dirty="0"/>
              <a:t>2</a:t>
            </a:r>
            <a:r>
              <a:rPr lang="da-DK" sz="2000" dirty="0"/>
              <a:t>/g lesz.</a:t>
            </a:r>
            <a:endParaRPr lang="hu-HU" sz="2000" dirty="0"/>
          </a:p>
          <a:p>
            <a:pPr algn="ctr"/>
            <a:endParaRPr lang="hu-HU" sz="2000" dirty="0"/>
          </a:p>
          <a:p>
            <a:pPr algn="ctr"/>
            <a:r>
              <a:rPr lang="da-DK" sz="2000" dirty="0"/>
              <a:t>Méretük szerint a pórusok három csoportba oszthatók:</a:t>
            </a:r>
            <a:endParaRPr lang="hu-HU" sz="2000" dirty="0"/>
          </a:p>
          <a:p>
            <a:pPr algn="ctr"/>
            <a:endParaRPr lang="hu-HU" dirty="0"/>
          </a:p>
          <a:p>
            <a:pPr algn="ctr"/>
            <a:r>
              <a:rPr lang="da-DK" sz="2400" b="1" dirty="0"/>
              <a:t>makropórusok	r &gt; 25 nm</a:t>
            </a:r>
            <a:endParaRPr lang="hu-HU" sz="2400" b="1" dirty="0"/>
          </a:p>
          <a:p>
            <a:pPr algn="ctr"/>
            <a:endParaRPr lang="hu-HU" sz="2400" b="1" dirty="0"/>
          </a:p>
          <a:p>
            <a:pPr algn="ctr"/>
            <a:r>
              <a:rPr lang="da-DK" sz="2400" b="1" dirty="0"/>
              <a:t>mezopórusok	</a:t>
            </a:r>
            <a:r>
              <a:rPr lang="hu-HU" sz="2400" b="1" dirty="0" smtClean="0"/>
              <a:t>   </a:t>
            </a:r>
            <a:r>
              <a:rPr lang="da-DK" sz="2400" b="1" dirty="0" smtClean="0"/>
              <a:t>25 </a:t>
            </a:r>
            <a:r>
              <a:rPr lang="da-DK" sz="2400" b="1" dirty="0"/>
              <a:t>nm &gt; r &gt; 1 nm</a:t>
            </a:r>
            <a:endParaRPr lang="hu-HU" sz="2400" b="1" dirty="0"/>
          </a:p>
          <a:p>
            <a:pPr algn="ctr"/>
            <a:endParaRPr lang="hu-HU" sz="2400" b="1" dirty="0"/>
          </a:p>
          <a:p>
            <a:pPr algn="ctr"/>
            <a:r>
              <a:rPr lang="da-DK" sz="2400" b="1" dirty="0"/>
              <a:t>mikropórusok	</a:t>
            </a:r>
            <a:r>
              <a:rPr lang="hu-HU" sz="2400" b="1" dirty="0" smtClean="0"/>
              <a:t>   </a:t>
            </a:r>
            <a:r>
              <a:rPr lang="da-DK" sz="2400" b="1" dirty="0" smtClean="0"/>
              <a:t>1 </a:t>
            </a:r>
            <a:r>
              <a:rPr lang="da-DK" sz="2400" b="1" dirty="0"/>
              <a:t>nm &gt; r</a:t>
            </a:r>
            <a:endParaRPr lang="hu-HU" sz="2400" b="1" dirty="0"/>
          </a:p>
          <a:p>
            <a:pPr algn="ctr" eaLnBrk="0" hangingPunct="0"/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7901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Fémfelületek</a:t>
            </a:r>
            <a:endParaRPr lang="hu-HU" b="1" dirty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42476" y="1019468"/>
            <a:ext cx="77130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a-DK" sz="2000" dirty="0"/>
              <a:t>A legtöbb katalitikusan aktív fém laponcentrált köbös kristályszerkezet</a:t>
            </a:r>
            <a:r>
              <a:rPr lang="hu-HU" sz="2000" dirty="0"/>
              <a:t>ű</a:t>
            </a:r>
            <a:r>
              <a:rPr lang="da-DK" sz="2000" dirty="0"/>
              <a:t>, </a:t>
            </a:r>
            <a:endParaRPr lang="hu-HU" sz="2000" dirty="0"/>
          </a:p>
          <a:p>
            <a:pPr algn="ctr"/>
            <a:r>
              <a:rPr lang="da-DK" sz="2000" dirty="0"/>
              <a:t>néhány, mint a vas tércentrált köbös.</a:t>
            </a:r>
          </a:p>
        </p:txBody>
      </p:sp>
      <p:pic>
        <p:nvPicPr>
          <p:cNvPr id="798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109123"/>
            <a:ext cx="6911975" cy="2533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539552" y="1677387"/>
            <a:ext cx="8064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a-DK" sz="2000" dirty="0"/>
              <a:t>Az atomok elrendez</a:t>
            </a:r>
            <a:r>
              <a:rPr lang="hu-HU" sz="2000" dirty="0"/>
              <a:t>ő</a:t>
            </a:r>
            <a:r>
              <a:rPr lang="da-DK" sz="2000" dirty="0"/>
              <a:t>dése </a:t>
            </a:r>
            <a:r>
              <a:rPr lang="da-DK" sz="2000" dirty="0" smtClean="0"/>
              <a:t>különböz</a:t>
            </a:r>
            <a:r>
              <a:rPr lang="hu-HU" sz="2000" dirty="0" smtClean="0"/>
              <a:t>ő</a:t>
            </a:r>
            <a:r>
              <a:rPr lang="da-DK" sz="2000" dirty="0" smtClean="0"/>
              <a:t> </a:t>
            </a:r>
            <a:r>
              <a:rPr lang="da-DK" sz="2000" dirty="0"/>
              <a:t>Miller index</a:t>
            </a:r>
            <a:r>
              <a:rPr lang="hu-HU" sz="2000" dirty="0"/>
              <a:t>ű</a:t>
            </a:r>
            <a:r>
              <a:rPr lang="da-DK" sz="2000" dirty="0"/>
              <a:t> kristálylapokon</a:t>
            </a:r>
          </a:p>
        </p:txBody>
      </p:sp>
      <p:pic>
        <p:nvPicPr>
          <p:cNvPr id="10242" name="Picture 2" descr="\includegraphics[scale=1.0, clip]{inkscape/MillerIndices.eps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05299"/>
            <a:ext cx="67056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885112" y="2564904"/>
            <a:ext cx="207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eltérő kristálylapokon mások a katalitikus tulajdonságok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101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1120378"/>
            <a:ext cx="4800600" cy="308372"/>
          </a:xfrm>
        </p:spPr>
        <p:txBody>
          <a:bodyPr>
            <a:noAutofit/>
          </a:bodyPr>
          <a:lstStyle/>
          <a:p>
            <a:pPr eaLnBrk="1" hangingPunct="1"/>
            <a:r>
              <a:rPr lang="hu-HU" sz="2700" b="1" dirty="0">
                <a:solidFill>
                  <a:schemeClr val="accent2"/>
                </a:solidFill>
              </a:rPr>
              <a:t>Hibahelyek fajtái</a:t>
            </a:r>
          </a:p>
        </p:txBody>
      </p:sp>
      <p:graphicFrame>
        <p:nvGraphicFramePr>
          <p:cNvPr id="16386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1314450" y="1600201"/>
          <a:ext cx="4429125" cy="21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Bitkép" r:id="rId4" imgW="4161905" imgH="2057143" progId="PBrush">
                  <p:embed/>
                </p:oleObj>
              </mc:Choice>
              <mc:Fallback>
                <p:oleObj name="Bitkép" r:id="rId4" imgW="4161905" imgH="2057143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600201"/>
                        <a:ext cx="4429125" cy="2189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>
            <a:hlinkClick r:id="" action="ppaction://ole?verb=0"/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448548" y="3600451"/>
          <a:ext cx="3133888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CorelDRAW!" r:id="rId6" imgW="6326734" imgH="4903013" progId="CDraw4">
                  <p:embed/>
                </p:oleObj>
              </mc:Choice>
              <mc:Fallback>
                <p:oleObj name="CorelDRAW!" r:id="rId6" imgW="6326734" imgH="4903013" progId="CDraw4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548" y="3600451"/>
                        <a:ext cx="3133888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57351" y="3799812"/>
            <a:ext cx="2048248" cy="180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Egyenes összekötő nyíllal 3"/>
          <p:cNvCxnSpPr/>
          <p:nvPr/>
        </p:nvCxnSpPr>
        <p:spPr>
          <a:xfrm flipH="1">
            <a:off x="2400300" y="4057650"/>
            <a:ext cx="8001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06" name="Picture 1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771651"/>
            <a:ext cx="1732360" cy="138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2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hu-HU" sz="3600" dirty="0" err="1"/>
              <a:t>Fémkrisztallitok</a:t>
            </a:r>
            <a:r>
              <a:rPr lang="hu-HU" sz="3600" dirty="0"/>
              <a:t> </a:t>
            </a:r>
            <a:r>
              <a:rPr lang="hu-HU" sz="3600" dirty="0" smtClean="0"/>
              <a:t>diszperzitása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200" dirty="0" smtClean="0"/>
              <a:t>D = felületi atomok száma/összes atomok száma</a:t>
            </a:r>
            <a:endParaRPr lang="hu-HU" sz="22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26" y="1124744"/>
            <a:ext cx="54197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0" y="4873903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 = </a:t>
            </a:r>
            <a:r>
              <a:rPr lang="hu-HU" dirty="0" err="1" smtClean="0"/>
              <a:t>élhossz</a:t>
            </a:r>
            <a:r>
              <a:rPr lang="hu-HU" dirty="0" smtClean="0"/>
              <a:t>   </a:t>
            </a:r>
            <a:r>
              <a:rPr lang="hu-HU" dirty="0" err="1" smtClean="0"/>
              <a:t>N</a:t>
            </a:r>
            <a:r>
              <a:rPr lang="hu-HU" dirty="0" smtClean="0"/>
              <a:t> = atomok száma összesen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611011" y="1772816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diszperz anyagokon az él, csúcs atomok mellett a felületen hibahelyek is vannak, változó koordinációs számmal, ezek lehetnek a katalitikus reakciók aktív centrumai.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79514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/>
              <a:t>Molekulák adszorbeált állapotai</a:t>
            </a:r>
            <a:endParaRPr lang="hu-HU" sz="3200" b="1"/>
          </a:p>
        </p:txBody>
      </p:sp>
      <p:pic>
        <p:nvPicPr>
          <p:cNvPr id="890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675"/>
            <a:ext cx="2447925" cy="388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773238"/>
            <a:ext cx="5435600" cy="723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905499" y="1251714"/>
            <a:ext cx="3698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da-DK" sz="2000" dirty="0"/>
              <a:t>Disszociatív adszorpció (hidrogén)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374701" y="2748032"/>
            <a:ext cx="66470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hu-HU" sz="2000" dirty="0"/>
              <a:t>Asszociatív adszorpció</a:t>
            </a:r>
          </a:p>
          <a:p>
            <a:pPr algn="ctr"/>
            <a:r>
              <a:rPr lang="da-DK" sz="2000" dirty="0"/>
              <a:t>Kemiszorpciós kötés létrejöhet a molekula </a:t>
            </a:r>
            <a:r>
              <a:rPr lang="da-DK" sz="2000" dirty="0">
                <a:sym typeface="Symbol" pitchFamily="18" charset="2"/>
              </a:rPr>
              <a:t></a:t>
            </a:r>
            <a:r>
              <a:rPr lang="da-DK" sz="2000" dirty="0"/>
              <a:t> elektronjai révén.</a:t>
            </a:r>
          </a:p>
        </p:txBody>
      </p:sp>
      <p:pic>
        <p:nvPicPr>
          <p:cNvPr id="8909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3698875"/>
            <a:ext cx="4752975" cy="258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871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b="1" dirty="0"/>
              <a:t>Kemiszorpció oxidok felületén</a:t>
            </a:r>
            <a:endParaRPr lang="hu-HU" sz="3200" b="1" dirty="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043608" y="1124744"/>
            <a:ext cx="7127875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a-DK" sz="2000" b="1" dirty="0">
                <a:solidFill>
                  <a:srgbClr val="000000"/>
                </a:solidFill>
                <a:cs typeface="Times New Roman" pitchFamily="18" charset="0"/>
              </a:rPr>
              <a:t>Adszorpció félvezetõ oxidokon:</a:t>
            </a:r>
            <a:endParaRPr lang="da-DK" sz="2000" b="1" dirty="0">
              <a:solidFill>
                <a:srgbClr val="00008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hu-HU" b="1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hu-HU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CO + M</a:t>
            </a:r>
            <a:r>
              <a:rPr lang="da-DK" b="1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da-DK" b="1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M + CO</a:t>
            </a:r>
            <a:r>
              <a:rPr lang="da-DK" b="1" baseline="-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50000"/>
              </a:spcBef>
            </a:pPr>
            <a:r>
              <a:rPr lang="da-DK" b="1" baseline="-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 Ni</a:t>
            </a:r>
            <a:r>
              <a:rPr lang="da-DK" b="1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da-DK" b="1" baseline="-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2( O</a:t>
            </a:r>
            <a:r>
              <a:rPr lang="da-DK" b="1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....Ni</a:t>
            </a:r>
            <a:r>
              <a:rPr lang="da-DK" b="1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da-DK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u-HU" b="1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484784"/>
            <a:ext cx="3744912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403648" y="2852936"/>
            <a:ext cx="5903912" cy="112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b="1" dirty="0"/>
              <a:t>Adszorpció szigetel</a:t>
            </a:r>
            <a:r>
              <a:rPr lang="hu-HU" sz="2000" b="1" dirty="0"/>
              <a:t>ő</a:t>
            </a:r>
            <a:r>
              <a:rPr lang="da-DK" sz="2000" b="1" dirty="0"/>
              <a:t>kön:</a:t>
            </a:r>
          </a:p>
          <a:p>
            <a:pPr>
              <a:lnSpc>
                <a:spcPct val="130000"/>
              </a:lnSpc>
            </a:pPr>
            <a:r>
              <a:rPr lang="da-DK" dirty="0"/>
              <a:t>		</a:t>
            </a:r>
            <a:r>
              <a:rPr lang="hu-HU" dirty="0"/>
              <a:t>	  </a:t>
            </a:r>
            <a:r>
              <a:rPr lang="da-DK" dirty="0"/>
              <a:t>H</a:t>
            </a:r>
            <a:r>
              <a:rPr lang="da-DK" baseline="-25000" dirty="0"/>
              <a:t>2</a:t>
            </a:r>
            <a:r>
              <a:rPr lang="da-DK" dirty="0"/>
              <a:t>O</a:t>
            </a:r>
            <a:endParaRPr lang="da-DK" b="1" dirty="0"/>
          </a:p>
          <a:p>
            <a:pPr>
              <a:lnSpc>
                <a:spcPct val="130000"/>
              </a:lnSpc>
            </a:pPr>
            <a:r>
              <a:rPr lang="da-DK" b="1" dirty="0"/>
              <a:t>		M</a:t>
            </a:r>
            <a:r>
              <a:rPr lang="da-DK" b="1" baseline="30000" dirty="0"/>
              <a:t>x+</a:t>
            </a:r>
            <a:r>
              <a:rPr lang="da-DK" b="1" dirty="0"/>
              <a:t> + O</a:t>
            </a:r>
            <a:r>
              <a:rPr lang="da-DK" b="1" baseline="30000" dirty="0"/>
              <a:t>2-</a:t>
            </a:r>
            <a:r>
              <a:rPr lang="da-DK" b="1" dirty="0"/>
              <a:t>   </a:t>
            </a:r>
            <a:r>
              <a:rPr lang="da-DK" b="1" dirty="0">
                <a:sym typeface="Symbol" pitchFamily="18" charset="2"/>
              </a:rPr>
              <a:t></a:t>
            </a:r>
            <a:r>
              <a:rPr lang="da-DK" b="1" dirty="0"/>
              <a:t> (HO</a:t>
            </a:r>
            <a:r>
              <a:rPr lang="da-DK" b="1" baseline="30000" dirty="0"/>
              <a:t>-</a:t>
            </a:r>
            <a:r>
              <a:rPr lang="da-DK" b="1" dirty="0"/>
              <a:t>.....M</a:t>
            </a:r>
            <a:r>
              <a:rPr lang="da-DK" b="1" baseline="30000" dirty="0"/>
              <a:t>x+</a:t>
            </a:r>
            <a:r>
              <a:rPr lang="da-DK" b="1" dirty="0"/>
              <a:t>) + OH</a:t>
            </a:r>
            <a:r>
              <a:rPr lang="da-DK" b="1" baseline="30000" dirty="0"/>
              <a:t>-</a:t>
            </a:r>
            <a:endParaRPr lang="hu-HU" b="1" baseline="30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4581128"/>
            <a:ext cx="5113337" cy="1646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907704" y="400506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Savas felületi helyek: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8655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5839"/>
            <a:ext cx="8065395" cy="475059"/>
          </a:xfrm>
        </p:spPr>
        <p:txBody>
          <a:bodyPr>
            <a:normAutofit fontScale="90000"/>
          </a:bodyPr>
          <a:lstStyle/>
          <a:p>
            <a:r>
              <a:rPr lang="hu-HU" sz="2700" b="1" dirty="0"/>
              <a:t>V</a:t>
            </a:r>
            <a:r>
              <a:rPr lang="da-DK" sz="2700" b="1" dirty="0"/>
              <a:t>ulkángörbe</a:t>
            </a:r>
            <a:r>
              <a:rPr lang="hu-HU" sz="2700" b="1" dirty="0"/>
              <a:t> </a:t>
            </a:r>
            <a:r>
              <a:rPr lang="hu-HU" sz="2025" dirty="0"/>
              <a:t>az un, geometriai vagy </a:t>
            </a:r>
            <a:r>
              <a:rPr lang="hu-HU" sz="2025" dirty="0" err="1"/>
              <a:t>Balandin</a:t>
            </a:r>
            <a:r>
              <a:rPr lang="hu-HU" sz="2025" dirty="0"/>
              <a:t> elmélet alapján </a:t>
            </a:r>
            <a:endParaRPr lang="hu-HU" sz="2025" b="1" dirty="0">
              <a:solidFill>
                <a:schemeClr val="accent2"/>
              </a:solidFill>
            </a:endParaRP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62" y="1549301"/>
            <a:ext cx="2321719" cy="1927622"/>
          </a:xfrm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44998" y="1122132"/>
            <a:ext cx="58437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600" dirty="0"/>
              <a:t>Különböző katalizátorokon mért aktiválási energia (aktivitás) a szubsztrátum (</a:t>
            </a:r>
            <a:r>
              <a:rPr lang="hu-HU" sz="1600" dirty="0" err="1"/>
              <a:t>adszorbátum</a:t>
            </a:r>
            <a:r>
              <a:rPr lang="hu-HU" sz="1600" dirty="0"/>
              <a:t>) és a katalizátor felület között létrejött kötések </a:t>
            </a:r>
            <a:r>
              <a:rPr lang="hu-HU" sz="1600" dirty="0" err="1"/>
              <a:t>összenergiája</a:t>
            </a:r>
            <a:r>
              <a:rPr lang="hu-HU" sz="1600" dirty="0"/>
              <a:t> függvényében.</a:t>
            </a:r>
          </a:p>
        </p:txBody>
      </p:sp>
      <p:pic>
        <p:nvPicPr>
          <p:cNvPr id="17416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1583"/>
            <a:ext cx="3004567" cy="232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1458" y="3675460"/>
            <a:ext cx="3817141" cy="1067991"/>
            <a:chOff x="-252" y="1684"/>
            <a:chExt cx="3206" cy="897"/>
          </a:xfrm>
        </p:grpSpPr>
        <p:sp>
          <p:nvSpPr>
            <p:cNvPr id="17425" name="Text Box 19"/>
            <p:cNvSpPr txBox="1">
              <a:spLocks noChangeArrowheads="1"/>
            </p:cNvSpPr>
            <p:nvPr/>
          </p:nvSpPr>
          <p:spPr bwMode="auto">
            <a:xfrm>
              <a:off x="-252" y="1684"/>
              <a:ext cx="320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hu-HU" sz="1400" dirty="0"/>
                <a:t>Gyenge kölcsönhatás</a:t>
              </a:r>
              <a:r>
                <a:rPr lang="en-US" sz="1400" dirty="0"/>
                <a:t>: </a:t>
              </a:r>
              <a:r>
                <a:rPr lang="hu-HU" sz="1400" dirty="0"/>
                <a:t>aktiválódás kismértékű</a:t>
              </a:r>
              <a:endParaRPr lang="en-US" sz="1400" dirty="0"/>
            </a:p>
          </p:txBody>
        </p:sp>
        <p:sp>
          <p:nvSpPr>
            <p:cNvPr id="17426" name="Line 20"/>
            <p:cNvSpPr>
              <a:spLocks noChangeShapeType="1"/>
            </p:cNvSpPr>
            <p:nvPr/>
          </p:nvSpPr>
          <p:spPr bwMode="auto">
            <a:xfrm>
              <a:off x="1043" y="2101"/>
              <a:ext cx="0" cy="48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 sz="1350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275411" y="4057650"/>
            <a:ext cx="1525190" cy="1666875"/>
            <a:chOff x="2592" y="2124"/>
            <a:chExt cx="1281" cy="1400"/>
          </a:xfrm>
        </p:grpSpPr>
        <p:sp>
          <p:nvSpPr>
            <p:cNvPr id="17423" name="Text Box 22"/>
            <p:cNvSpPr txBox="1">
              <a:spLocks noChangeArrowheads="1"/>
            </p:cNvSpPr>
            <p:nvPr/>
          </p:nvSpPr>
          <p:spPr bwMode="auto">
            <a:xfrm>
              <a:off x="2592" y="2124"/>
              <a:ext cx="1281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hu-HU" sz="1600" dirty="0"/>
                <a:t>Erős kölcsönhatás</a:t>
              </a:r>
              <a:r>
                <a:rPr lang="en-US" sz="1600" dirty="0"/>
                <a:t>: </a:t>
              </a:r>
              <a:r>
                <a:rPr lang="hu-HU" sz="1600" dirty="0"/>
                <a:t>az adszorbeált</a:t>
              </a:r>
              <a:r>
                <a:rPr lang="en-US" sz="1600" dirty="0"/>
                <a:t> </a:t>
              </a:r>
              <a:r>
                <a:rPr lang="hu-HU" sz="1600" dirty="0"/>
                <a:t>állapot túl</a:t>
              </a:r>
              <a:r>
                <a:rPr lang="en-US" sz="1600" dirty="0"/>
                <a:t> stab</a:t>
              </a:r>
              <a:r>
                <a:rPr lang="hu-HU" sz="1600" dirty="0"/>
                <a:t>i</a:t>
              </a:r>
              <a:r>
                <a:rPr lang="en-US" sz="1600" dirty="0"/>
                <a:t>l</a:t>
              </a:r>
            </a:p>
          </p:txBody>
        </p:sp>
        <p:sp>
          <p:nvSpPr>
            <p:cNvPr id="17424" name="Line 23"/>
            <p:cNvSpPr>
              <a:spLocks noChangeShapeType="1"/>
            </p:cNvSpPr>
            <p:nvPr/>
          </p:nvSpPr>
          <p:spPr bwMode="auto">
            <a:xfrm>
              <a:off x="2895" y="3236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 sz="1350"/>
            </a:p>
          </p:txBody>
        </p:sp>
      </p:grpSp>
      <p:sp>
        <p:nvSpPr>
          <p:cNvPr id="17419" name="Text Box 24"/>
          <p:cNvSpPr txBox="1">
            <a:spLocks noChangeArrowheads="1"/>
          </p:cNvSpPr>
          <p:nvPr/>
        </p:nvSpPr>
        <p:spPr bwMode="auto">
          <a:xfrm>
            <a:off x="1403648" y="5968920"/>
            <a:ext cx="2160984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dirty="0">
                <a:latin typeface="+mn-lt"/>
              </a:rPr>
              <a:t>Molekula felület kölcsönhatás</a:t>
            </a:r>
          </a:p>
        </p:txBody>
      </p:sp>
      <p:sp>
        <p:nvSpPr>
          <p:cNvPr id="17420" name="Text Box 25"/>
          <p:cNvSpPr txBox="1">
            <a:spLocks noChangeArrowheads="1"/>
          </p:cNvSpPr>
          <p:nvPr/>
        </p:nvSpPr>
        <p:spPr bwMode="auto">
          <a:xfrm>
            <a:off x="294563" y="4311848"/>
            <a:ext cx="800219" cy="14569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vert27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hu-HU" sz="2000" dirty="0">
                <a:latin typeface="+mn-lt"/>
              </a:rPr>
              <a:t>Katalitikus</a:t>
            </a:r>
          </a:p>
          <a:p>
            <a:pPr algn="ctr" eaLnBrk="1" hangingPunct="1"/>
            <a:r>
              <a:rPr lang="hu-HU" sz="2000" dirty="0">
                <a:latin typeface="+mn-lt"/>
              </a:rPr>
              <a:t> aktivitás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34" y="3039299"/>
            <a:ext cx="4237981" cy="30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215944" y="2321972"/>
            <a:ext cx="3771900" cy="6286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500" b="1" dirty="0">
                <a:solidFill>
                  <a:srgbClr val="009900"/>
                </a:solidFill>
                <a:latin typeface="Times New Roman" pitchFamily="18" charset="0"/>
              </a:rPr>
              <a:t>Számított</a:t>
            </a:r>
            <a:r>
              <a:rPr lang="da-DK" sz="1500" b="1" dirty="0">
                <a:solidFill>
                  <a:srgbClr val="009900"/>
                </a:solidFill>
                <a:latin typeface="Times New Roman" pitchFamily="18" charset="0"/>
              </a:rPr>
              <a:t> amm</a:t>
            </a:r>
            <a:r>
              <a:rPr lang="hu-HU" sz="1500" b="1" dirty="0">
                <a:solidFill>
                  <a:srgbClr val="009900"/>
                </a:solidFill>
                <a:latin typeface="Times New Roman" pitchFamily="18" charset="0"/>
              </a:rPr>
              <a:t>ó</a:t>
            </a:r>
            <a:r>
              <a:rPr lang="da-DK" sz="1500" b="1" dirty="0">
                <a:solidFill>
                  <a:srgbClr val="009900"/>
                </a:solidFill>
                <a:latin typeface="Times New Roman" pitchFamily="18" charset="0"/>
              </a:rPr>
              <a:t>nia s</a:t>
            </a:r>
            <a:r>
              <a:rPr lang="hu-HU" sz="1500" b="1" dirty="0" err="1">
                <a:solidFill>
                  <a:srgbClr val="009900"/>
                </a:solidFill>
                <a:latin typeface="Times New Roman" pitchFamily="18" charset="0"/>
              </a:rPr>
              <a:t>zi</a:t>
            </a:r>
            <a:r>
              <a:rPr lang="da-DK" sz="1500" b="1" dirty="0">
                <a:solidFill>
                  <a:srgbClr val="009900"/>
                </a:solidFill>
                <a:latin typeface="Times New Roman" pitchFamily="18" charset="0"/>
              </a:rPr>
              <a:t>nt</a:t>
            </a:r>
            <a:r>
              <a:rPr lang="hu-HU" sz="1500" b="1" dirty="0" err="1">
                <a:solidFill>
                  <a:srgbClr val="009900"/>
                </a:solidFill>
                <a:latin typeface="Times New Roman" pitchFamily="18" charset="0"/>
              </a:rPr>
              <a:t>éz</a:t>
            </a:r>
            <a:r>
              <a:rPr lang="da-DK" sz="1500" b="1" dirty="0">
                <a:solidFill>
                  <a:srgbClr val="009900"/>
                </a:solidFill>
                <a:latin typeface="Times New Roman" pitchFamily="18" charset="0"/>
              </a:rPr>
              <a:t>is </a:t>
            </a:r>
            <a:r>
              <a:rPr lang="hu-HU" sz="1500" b="1" dirty="0">
                <a:solidFill>
                  <a:srgbClr val="009900"/>
                </a:solidFill>
                <a:latin typeface="Times New Roman" pitchFamily="18" charset="0"/>
              </a:rPr>
              <a:t>sebességek</a:t>
            </a:r>
            <a:r>
              <a:rPr lang="da-DK" sz="1500" dirty="0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da-DK" sz="1500" dirty="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da-DK" sz="1500" dirty="0">
                <a:solidFill>
                  <a:srgbClr val="009900"/>
                </a:solidFill>
                <a:latin typeface="Times New Roman" pitchFamily="18" charset="0"/>
              </a:rPr>
              <a:t>400 </a:t>
            </a:r>
            <a:r>
              <a:rPr lang="da-DK" sz="1500" dirty="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</a:t>
            </a:r>
            <a:r>
              <a:rPr lang="da-DK" sz="1500" dirty="0">
                <a:solidFill>
                  <a:srgbClr val="009900"/>
                </a:solidFill>
                <a:latin typeface="Times New Roman" pitchFamily="18" charset="0"/>
              </a:rPr>
              <a:t>C, 50 bar, H</a:t>
            </a:r>
            <a:r>
              <a:rPr lang="da-DK" sz="1500" baseline="-25000" dirty="0">
                <a:solidFill>
                  <a:srgbClr val="009900"/>
                </a:solidFill>
                <a:latin typeface="Times New Roman" pitchFamily="18" charset="0"/>
              </a:rPr>
              <a:t>2</a:t>
            </a:r>
            <a:r>
              <a:rPr lang="da-DK" sz="1500" dirty="0">
                <a:solidFill>
                  <a:srgbClr val="009900"/>
                </a:solidFill>
                <a:latin typeface="Times New Roman" pitchFamily="18" charset="0"/>
              </a:rPr>
              <a:t>:N</a:t>
            </a:r>
            <a:r>
              <a:rPr lang="da-DK" sz="1500" baseline="-25000" dirty="0">
                <a:solidFill>
                  <a:srgbClr val="009900"/>
                </a:solidFill>
                <a:latin typeface="Times New Roman" pitchFamily="18" charset="0"/>
              </a:rPr>
              <a:t>2</a:t>
            </a:r>
            <a:r>
              <a:rPr lang="da-DK" sz="1500" dirty="0">
                <a:solidFill>
                  <a:srgbClr val="009900"/>
                </a:solidFill>
                <a:latin typeface="Times New Roman" pitchFamily="18" charset="0"/>
              </a:rPr>
              <a:t>=3:1, 5% NH</a:t>
            </a:r>
            <a:r>
              <a:rPr lang="da-DK" sz="1500" baseline="-25000" dirty="0">
                <a:solidFill>
                  <a:srgbClr val="009900"/>
                </a:solidFill>
                <a:latin typeface="Times New Roman" pitchFamily="18" charset="0"/>
              </a:rPr>
              <a:t>3</a:t>
            </a:r>
            <a:endParaRPr lang="da-DK" sz="1500" dirty="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14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da-DK" sz="4000" b="1"/>
              <a:t>Katalizátorok típusai</a:t>
            </a:r>
            <a:endParaRPr lang="hu-HU" sz="4000" b="1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684213" y="3357563"/>
            <a:ext cx="7705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000" dirty="0"/>
              <a:t>Heterogén katalizátorok osztályozása kémiai összetételük szerint</a:t>
            </a:r>
            <a:endParaRPr lang="hu-HU" sz="2000" dirty="0"/>
          </a:p>
        </p:txBody>
      </p:sp>
      <p:graphicFrame>
        <p:nvGraphicFramePr>
          <p:cNvPr id="225440" name="Group 160"/>
          <p:cNvGraphicFramePr>
            <a:graphicFrameLocks noGrp="1"/>
          </p:cNvGraphicFramePr>
          <p:nvPr>
            <p:ph idx="1"/>
          </p:nvPr>
        </p:nvGraphicFramePr>
        <p:xfrm>
          <a:off x="468313" y="4076700"/>
          <a:ext cx="8229600" cy="2190750"/>
        </p:xfrm>
        <a:graphic>
          <a:graphicData uri="http://schemas.openxmlformats.org/drawingml/2006/table">
            <a:tbl>
              <a:tblPr/>
              <a:tblGrid>
                <a:gridCol w="1646237"/>
                <a:gridCol w="1881188"/>
                <a:gridCol w="1606550"/>
                <a:gridCol w="1608137"/>
                <a:gridCol w="1487488"/>
              </a:tblGrid>
              <a:tr h="2397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Fémek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Nem fémek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nemesfémek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nem nemes fémek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oxidok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szulfidok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foszfátok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Pt, Pd, Rh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Ni, Fe, Co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savas ox.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Ni, Mo, Co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Ca, Ni,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Ru, Ir, Os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Cu, Ag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bázikus ox.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AlPO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zeolitok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41" name="Text Box 161"/>
          <p:cNvSpPr txBox="1">
            <a:spLocks noChangeArrowheads="1"/>
          </p:cNvSpPr>
          <p:nvPr/>
        </p:nvSpPr>
        <p:spPr bwMode="auto">
          <a:xfrm>
            <a:off x="1547813" y="1484313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400" dirty="0"/>
              <a:t>Osztályozás szempontjai: 	kémiai összetétel</a:t>
            </a:r>
          </a:p>
          <a:p>
            <a:r>
              <a:rPr lang="da-DK" sz="2400" dirty="0"/>
              <a:t>			</a:t>
            </a:r>
            <a:r>
              <a:rPr lang="hu-HU" sz="2400" dirty="0" smtClean="0"/>
              <a:t>	</a:t>
            </a:r>
            <a:r>
              <a:rPr lang="da-DK" sz="2400" dirty="0" smtClean="0"/>
              <a:t>fizikai </a:t>
            </a:r>
            <a:r>
              <a:rPr lang="da-DK" sz="2400" dirty="0"/>
              <a:t>sajátságok</a:t>
            </a:r>
          </a:p>
          <a:p>
            <a:r>
              <a:rPr lang="da-DK" sz="2400" dirty="0"/>
              <a:t>			</a:t>
            </a:r>
            <a:r>
              <a:rPr lang="hu-HU" sz="2400" dirty="0" smtClean="0"/>
              <a:t>	</a:t>
            </a:r>
            <a:r>
              <a:rPr lang="da-DK" sz="2400" dirty="0" smtClean="0"/>
              <a:t>reakció </a:t>
            </a:r>
            <a:r>
              <a:rPr lang="da-DK" sz="2400" dirty="0"/>
              <a:t>típusa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77860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da-DK" sz="3200"/>
              <a:t>Heterogén katalizátorok osztályozása reakciók szerint</a:t>
            </a:r>
            <a:endParaRPr lang="hu-HU" sz="3200"/>
          </a:p>
        </p:txBody>
      </p:sp>
      <p:graphicFrame>
        <p:nvGraphicFramePr>
          <p:cNvPr id="228434" name="Group 82"/>
          <p:cNvGraphicFramePr>
            <a:graphicFrameLocks noGrp="1"/>
          </p:cNvGraphicFramePr>
          <p:nvPr/>
        </p:nvGraphicFramePr>
        <p:xfrm>
          <a:off x="1763713" y="1196975"/>
          <a:ext cx="5848350" cy="5486400"/>
        </p:xfrm>
        <a:graphic>
          <a:graphicData uri="http://schemas.openxmlformats.org/drawingml/2006/table">
            <a:tbl>
              <a:tblPr/>
              <a:tblGrid>
                <a:gridCol w="1949450"/>
                <a:gridCol w="1949450"/>
                <a:gridCol w="1949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Katalizátorok osztályai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Reakciócsoportok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Példák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 Fémek (vezetők)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Hidrogénezés (ammóniaszintézis)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Dehidrogénezés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Hidrogenolízis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Oxidáció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Fe, Co, Ni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Ru, Rh, Pd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Ir, Pt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Ag, Cu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 Fémoxidok és szulfidok (félvezetők)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Oxidáció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Redukció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Dehidrogénezés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Ciklizáció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Hidrogénezés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Deszulfurizálás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Denitrogénezés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da-DK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CuO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NiO, ZnO, CoO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</a:t>
                      </a:r>
                      <a:r>
                        <a:rPr kumimoji="0" lang="da-DK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MoO</a:t>
                      </a:r>
                      <a:r>
                        <a:rPr kumimoji="0" lang="da-DK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WS</a:t>
                      </a:r>
                      <a:r>
                        <a:rPr kumimoji="0" lang="da-DK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MoS</a:t>
                      </a:r>
                      <a:r>
                        <a:rPr kumimoji="0" lang="da-DK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</a:t>
                      </a:r>
                      <a:r>
                        <a:rPr kumimoji="0" lang="da-DK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Co</a:t>
                      </a:r>
                      <a:r>
                        <a:rPr kumimoji="0" lang="da-DK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 Szigetelő oxidok és savak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Hidratálás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Dehidratálás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Izomerizáció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Polimerizáció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Alkilezés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Krakkolás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Zeolitok, ioncseréltek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da-DK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-Al</a:t>
                      </a:r>
                      <a:r>
                        <a:rPr kumimoji="0" lang="da-DK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da-DK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-MgO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</a:t>
                      </a:r>
                      <a:r>
                        <a:rPr kumimoji="0" lang="da-DK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+ (Cl vagy F)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Hordozós savak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 formájú zeolitok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433" name="Rectangle 81"/>
          <p:cNvSpPr>
            <a:spLocks noChangeArrowheads="1"/>
          </p:cNvSpPr>
          <p:nvPr/>
        </p:nvSpPr>
        <p:spPr bwMode="auto">
          <a:xfrm>
            <a:off x="0" y="563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1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A katalízis jelent</a:t>
            </a:r>
            <a:r>
              <a:rPr lang="hu-HU" b="1"/>
              <a:t>ő</a:t>
            </a:r>
            <a:r>
              <a:rPr lang="de-DE" b="1"/>
              <a:t>sége</a:t>
            </a:r>
            <a:r>
              <a:rPr lang="hu-HU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91809" y="1530083"/>
            <a:ext cx="7241341" cy="26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sz="2000" b="1" i="1" dirty="0" smtClean="0"/>
              <a:t>A </a:t>
            </a:r>
            <a:r>
              <a:rPr lang="de-DE" sz="2000" b="1" i="1" dirty="0" err="1" smtClean="0"/>
              <a:t>katalizátor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világpiac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volumene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kb</a:t>
            </a:r>
            <a:r>
              <a:rPr lang="de-DE" sz="2000" b="1" i="1" dirty="0" smtClean="0"/>
              <a:t>. </a:t>
            </a:r>
            <a:r>
              <a:rPr lang="en-US" sz="2000" b="1" i="1" dirty="0"/>
              <a:t> $35.5 </a:t>
            </a:r>
            <a:r>
              <a:rPr lang="hu-HU" sz="2000" b="1" i="1" dirty="0" smtClean="0"/>
              <a:t>milliárd</a:t>
            </a:r>
            <a:r>
              <a:rPr lang="en-US" sz="2000" b="1" i="1" dirty="0" smtClean="0"/>
              <a:t> 2020</a:t>
            </a:r>
            <a:r>
              <a:rPr lang="hu-HU" sz="2000" b="1" i="1" dirty="0" err="1" smtClean="0"/>
              <a:t>-ban</a:t>
            </a:r>
            <a:r>
              <a:rPr lang="en-US" sz="2000" b="1" i="1" dirty="0" smtClean="0"/>
              <a:t>, </a:t>
            </a:r>
            <a:endParaRPr lang="en-US" sz="2000" b="1" i="1" dirty="0"/>
          </a:p>
          <a:p>
            <a:pPr algn="ctr"/>
            <a:r>
              <a:rPr lang="hu-HU" sz="2000" b="1" i="1" dirty="0"/>
              <a:t>é</a:t>
            </a:r>
            <a:r>
              <a:rPr lang="hu-HU" sz="2000" b="1" i="1" dirty="0" smtClean="0"/>
              <a:t>s az előrejelzések szerint eléri a</a:t>
            </a:r>
            <a:r>
              <a:rPr lang="en-US" sz="2000" b="1" i="1" dirty="0" smtClean="0"/>
              <a:t> </a:t>
            </a:r>
            <a:r>
              <a:rPr lang="en-US" sz="2000" b="1" i="1" dirty="0"/>
              <a:t>$57.5 </a:t>
            </a:r>
            <a:r>
              <a:rPr lang="hu-HU" sz="2000" b="1" i="1" dirty="0" smtClean="0"/>
              <a:t>milliárdot</a:t>
            </a:r>
            <a:r>
              <a:rPr lang="en-US" sz="2000" b="1" i="1" dirty="0" smtClean="0"/>
              <a:t> 2030</a:t>
            </a:r>
            <a:r>
              <a:rPr lang="hu-HU" sz="2000" b="1" i="1" dirty="0" err="1" smtClean="0"/>
              <a:t>-ban</a:t>
            </a:r>
            <a:r>
              <a:rPr lang="en-US" sz="2000" b="1" i="1" dirty="0" smtClean="0"/>
              <a:t>, </a:t>
            </a:r>
            <a:endParaRPr lang="hu-HU" sz="2000" b="1" i="1" dirty="0" smtClean="0"/>
          </a:p>
          <a:p>
            <a:pPr algn="ctr"/>
            <a:r>
              <a:rPr lang="hu-HU" sz="2000" b="1" i="1" dirty="0" smtClean="0"/>
              <a:t>ami évi </a:t>
            </a:r>
            <a:r>
              <a:rPr lang="en-US" sz="2000" b="1" i="1" dirty="0" smtClean="0"/>
              <a:t>4.9%</a:t>
            </a:r>
            <a:r>
              <a:rPr lang="hu-HU" sz="2000" b="1" i="1" dirty="0" smtClean="0"/>
              <a:t> növekedés </a:t>
            </a:r>
            <a:r>
              <a:rPr lang="en-US" sz="2000" b="1" i="1" dirty="0" smtClean="0"/>
              <a:t>2021 </a:t>
            </a:r>
            <a:r>
              <a:rPr lang="hu-HU" sz="2000" b="1" i="1" dirty="0" smtClean="0"/>
              <a:t>és </a:t>
            </a:r>
            <a:r>
              <a:rPr lang="en-US" sz="2000" b="1" i="1" dirty="0" smtClean="0"/>
              <a:t>2030</a:t>
            </a:r>
            <a:r>
              <a:rPr lang="hu-HU" sz="2000" b="1" i="1" dirty="0" smtClean="0"/>
              <a:t> között</a:t>
            </a:r>
            <a:r>
              <a:rPr lang="en-US" sz="2000" b="1" i="1" dirty="0" smtClean="0"/>
              <a:t>.</a:t>
            </a:r>
            <a:endParaRPr lang="en-US" sz="2000" b="1" i="1" dirty="0"/>
          </a:p>
          <a:p>
            <a:pPr algn="ctr"/>
            <a:endParaRPr lang="hu-HU" dirty="0" smtClean="0"/>
          </a:p>
          <a:p>
            <a:pPr algn="ctr"/>
            <a:r>
              <a:rPr lang="de-DE" b="1" dirty="0" smtClean="0"/>
              <a:t>A </a:t>
            </a:r>
            <a:r>
              <a:rPr lang="de-DE" b="1" dirty="0" err="1"/>
              <a:t>katalizátorköltség</a:t>
            </a:r>
            <a:r>
              <a:rPr lang="de-DE" b="1" dirty="0"/>
              <a:t> </a:t>
            </a:r>
            <a:r>
              <a:rPr lang="de-DE" b="1" dirty="0" err="1"/>
              <a:t>hozzávet</a:t>
            </a:r>
            <a:r>
              <a:rPr lang="hu-HU" b="1" dirty="0"/>
              <a:t>ő</a:t>
            </a:r>
            <a:r>
              <a:rPr lang="de-DE" b="1" dirty="0" err="1"/>
              <a:t>legesen</a:t>
            </a:r>
            <a:r>
              <a:rPr lang="hu-HU" b="1" dirty="0"/>
              <a:t> </a:t>
            </a:r>
            <a:r>
              <a:rPr lang="de-DE" b="1" dirty="0"/>
              <a:t> 0,1%-a </a:t>
            </a:r>
            <a:r>
              <a:rPr lang="de-DE" b="1" dirty="0" err="1"/>
              <a:t>az</a:t>
            </a:r>
            <a:r>
              <a:rPr lang="de-DE" b="1" dirty="0"/>
              <a:t> </a:t>
            </a:r>
            <a:r>
              <a:rPr lang="de-DE" b="1" dirty="0" err="1"/>
              <a:t>üzemanyag</a:t>
            </a:r>
            <a:r>
              <a:rPr lang="de-DE" b="1" dirty="0"/>
              <a:t> </a:t>
            </a:r>
            <a:r>
              <a:rPr lang="de-DE" b="1" dirty="0" err="1"/>
              <a:t>költségének</a:t>
            </a:r>
            <a:r>
              <a:rPr lang="de-DE" b="1" dirty="0"/>
              <a:t>, </a:t>
            </a:r>
            <a:endParaRPr lang="hu-HU" dirty="0"/>
          </a:p>
          <a:p>
            <a:pPr algn="ctr"/>
            <a:r>
              <a:rPr lang="de-DE" b="1" dirty="0"/>
              <a:t>0,22%-a </a:t>
            </a:r>
            <a:r>
              <a:rPr lang="de-DE" b="1" dirty="0" err="1"/>
              <a:t>a</a:t>
            </a:r>
            <a:r>
              <a:rPr lang="de-DE" b="1" dirty="0"/>
              <a:t> </a:t>
            </a:r>
            <a:r>
              <a:rPr lang="de-DE" b="1" dirty="0" err="1"/>
              <a:t>petrolkémiai</a:t>
            </a:r>
            <a:r>
              <a:rPr lang="de-DE" b="1" dirty="0"/>
              <a:t> </a:t>
            </a:r>
            <a:r>
              <a:rPr lang="de-DE" b="1" dirty="0" err="1"/>
              <a:t>termékek</a:t>
            </a:r>
            <a:r>
              <a:rPr lang="de-DE" b="1" dirty="0"/>
              <a:t> </a:t>
            </a:r>
            <a:r>
              <a:rPr lang="de-DE" b="1" dirty="0" err="1"/>
              <a:t>árának</a:t>
            </a:r>
            <a:r>
              <a:rPr lang="de-DE" b="1" dirty="0"/>
              <a:t>.</a:t>
            </a:r>
            <a:endParaRPr lang="hu-HU" dirty="0"/>
          </a:p>
          <a:p>
            <a:pPr algn="ctr"/>
            <a:r>
              <a:rPr lang="de-DE" b="1" i="1" dirty="0" err="1"/>
              <a:t>Ebb</a:t>
            </a:r>
            <a:r>
              <a:rPr lang="hu-HU" b="1" i="1" dirty="0"/>
              <a:t>ő</a:t>
            </a:r>
            <a:r>
              <a:rPr lang="de-DE" b="1" i="1" dirty="0"/>
              <a:t>l </a:t>
            </a:r>
            <a:r>
              <a:rPr lang="de-DE" b="1" i="1" dirty="0" err="1"/>
              <a:t>becsülhet</a:t>
            </a:r>
            <a:r>
              <a:rPr lang="hu-HU" b="1" i="1" dirty="0"/>
              <a:t>ő</a:t>
            </a:r>
            <a:r>
              <a:rPr lang="de-DE" b="1" i="1" dirty="0"/>
              <a:t>: </a:t>
            </a:r>
            <a:r>
              <a:rPr lang="de-DE" b="1" i="1" dirty="0" err="1"/>
              <a:t>az</a:t>
            </a:r>
            <a:r>
              <a:rPr lang="de-DE" b="1" i="1" dirty="0"/>
              <a:t> </a:t>
            </a:r>
            <a:r>
              <a:rPr lang="de-DE" b="1" i="1" dirty="0" err="1"/>
              <a:t>összes</a:t>
            </a:r>
            <a:r>
              <a:rPr lang="de-DE" b="1" i="1" dirty="0"/>
              <a:t> </a:t>
            </a:r>
            <a:r>
              <a:rPr lang="de-DE" b="1" i="1" dirty="0" err="1"/>
              <a:t>katalitikus</a:t>
            </a:r>
            <a:r>
              <a:rPr lang="de-DE" b="1" i="1" dirty="0"/>
              <a:t> </a:t>
            </a:r>
            <a:r>
              <a:rPr lang="de-DE" b="1" i="1" dirty="0" err="1"/>
              <a:t>eljárással</a:t>
            </a:r>
            <a:r>
              <a:rPr lang="de-DE" b="1" i="1" dirty="0"/>
              <a:t> </a:t>
            </a:r>
            <a:r>
              <a:rPr lang="de-DE" b="1" i="1" dirty="0" err="1"/>
              <a:t>elállított</a:t>
            </a:r>
            <a:r>
              <a:rPr lang="de-DE" b="1" i="1" dirty="0"/>
              <a:t> </a:t>
            </a:r>
            <a:r>
              <a:rPr lang="de-DE" b="1" i="1" dirty="0" err="1"/>
              <a:t>termék</a:t>
            </a:r>
            <a:r>
              <a:rPr lang="de-DE" b="1" i="1" dirty="0"/>
              <a:t> </a:t>
            </a:r>
            <a:r>
              <a:rPr lang="de-DE" b="1" i="1" dirty="0" err="1"/>
              <a:t>értéke</a:t>
            </a:r>
            <a:r>
              <a:rPr lang="de-DE" b="1" i="1" dirty="0"/>
              <a:t> </a:t>
            </a:r>
            <a:endParaRPr lang="hu-HU" b="1" i="1" dirty="0"/>
          </a:p>
          <a:p>
            <a:pPr algn="ctr"/>
            <a:r>
              <a:rPr lang="hu-HU" b="1" i="1" dirty="0"/>
              <a:t>közel 3 nagyságrenddel nagyobb.</a:t>
            </a:r>
          </a:p>
          <a:p>
            <a:pPr algn="ctr" eaLnBrk="0" hangingPunct="0"/>
            <a:endParaRPr lang="hu-HU" sz="1350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80420" y="4365104"/>
            <a:ext cx="498315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sz="2400" i="1" dirty="0">
                <a:solidFill>
                  <a:srgbClr val="CC0000"/>
                </a:solidFill>
              </a:rPr>
              <a:t>A </a:t>
            </a:r>
            <a:r>
              <a:rPr lang="de-DE" sz="2400" i="1" dirty="0" err="1">
                <a:solidFill>
                  <a:srgbClr val="CC0000"/>
                </a:solidFill>
              </a:rPr>
              <a:t>vegyianyagok</a:t>
            </a:r>
            <a:r>
              <a:rPr lang="de-DE" sz="2400" i="1" dirty="0">
                <a:solidFill>
                  <a:srgbClr val="CC0000"/>
                </a:solidFill>
              </a:rPr>
              <a:t> </a:t>
            </a:r>
            <a:r>
              <a:rPr lang="hu-HU" sz="2400" i="1" dirty="0">
                <a:solidFill>
                  <a:srgbClr val="CC0000"/>
                </a:solidFill>
              </a:rPr>
              <a:t>több, mint</a:t>
            </a:r>
            <a:r>
              <a:rPr lang="de-DE" sz="2400" i="1" dirty="0">
                <a:solidFill>
                  <a:srgbClr val="CC0000"/>
                </a:solidFill>
              </a:rPr>
              <a:t> </a:t>
            </a:r>
            <a:r>
              <a:rPr lang="de-DE" sz="2400" b="1" i="1" dirty="0">
                <a:solidFill>
                  <a:srgbClr val="CC0000"/>
                </a:solidFill>
              </a:rPr>
              <a:t>85%-</a:t>
            </a:r>
            <a:r>
              <a:rPr lang="de-DE" sz="2400" b="1" i="1" dirty="0" err="1">
                <a:solidFill>
                  <a:srgbClr val="CC0000"/>
                </a:solidFill>
              </a:rPr>
              <a:t>át</a:t>
            </a:r>
            <a:r>
              <a:rPr lang="de-DE" sz="2400" b="1" i="1" dirty="0">
                <a:solidFill>
                  <a:srgbClr val="CC0000"/>
                </a:solidFill>
              </a:rPr>
              <a:t> </a:t>
            </a:r>
            <a:endParaRPr lang="hu-HU" sz="2400" b="1" i="1" dirty="0" smtClean="0">
              <a:solidFill>
                <a:srgbClr val="CC0000"/>
              </a:solidFill>
            </a:endParaRPr>
          </a:p>
          <a:p>
            <a:pPr algn="ctr"/>
            <a:r>
              <a:rPr lang="de-DE" sz="2400" b="1" i="1" dirty="0" err="1" smtClean="0">
                <a:solidFill>
                  <a:srgbClr val="CC0000"/>
                </a:solidFill>
              </a:rPr>
              <a:t>katalitikus</a:t>
            </a:r>
            <a:r>
              <a:rPr lang="de-DE" sz="2400" i="1" dirty="0" smtClean="0">
                <a:solidFill>
                  <a:srgbClr val="CC0000"/>
                </a:solidFill>
              </a:rPr>
              <a:t> </a:t>
            </a:r>
            <a:r>
              <a:rPr lang="de-DE" sz="2400" i="1" dirty="0" err="1">
                <a:solidFill>
                  <a:srgbClr val="CC0000"/>
                </a:solidFill>
              </a:rPr>
              <a:t>technológiákkal</a:t>
            </a:r>
            <a:r>
              <a:rPr lang="de-DE" sz="2400" i="1" dirty="0">
                <a:solidFill>
                  <a:srgbClr val="CC0000"/>
                </a:solidFill>
              </a:rPr>
              <a:t> </a:t>
            </a:r>
            <a:r>
              <a:rPr lang="de-DE" sz="2400" i="1" dirty="0" err="1">
                <a:solidFill>
                  <a:srgbClr val="CC0000"/>
                </a:solidFill>
              </a:rPr>
              <a:t>állítják</a:t>
            </a:r>
            <a:r>
              <a:rPr lang="de-DE" sz="2400" i="1" dirty="0">
                <a:solidFill>
                  <a:srgbClr val="CC0000"/>
                </a:solidFill>
              </a:rPr>
              <a:t> </a:t>
            </a:r>
            <a:r>
              <a:rPr lang="de-DE" sz="2400" i="1" dirty="0" err="1">
                <a:solidFill>
                  <a:srgbClr val="CC0000"/>
                </a:solidFill>
              </a:rPr>
              <a:t>el</a:t>
            </a:r>
            <a:r>
              <a:rPr lang="hu-HU" sz="2400" i="1" dirty="0">
                <a:solidFill>
                  <a:srgbClr val="CC0000"/>
                </a:solidFill>
              </a:rPr>
              <a:t>ő</a:t>
            </a:r>
            <a:r>
              <a:rPr lang="de-DE" sz="2400" i="1" dirty="0">
                <a:solidFill>
                  <a:srgbClr val="CC0000"/>
                </a:solidFill>
              </a:rPr>
              <a:t>.</a:t>
            </a:r>
            <a:endParaRPr lang="hu-HU" sz="2400" i="1" dirty="0">
              <a:solidFill>
                <a:srgbClr val="CC0000"/>
              </a:solidFill>
            </a:endParaRPr>
          </a:p>
          <a:p>
            <a:pPr algn="ctr" eaLnBrk="0" hangingPunct="0"/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373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2" name="Picture 4" descr="[image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66447" cy="59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3" name="Text Box 5"/>
          <p:cNvSpPr txBox="1">
            <a:spLocks noChangeArrowheads="1"/>
          </p:cNvSpPr>
          <p:nvPr/>
        </p:nvSpPr>
        <p:spPr bwMode="auto">
          <a:xfrm>
            <a:off x="323851" y="0"/>
            <a:ext cx="1799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err="1" smtClean="0"/>
              <a:t>Zeolitok</a:t>
            </a:r>
            <a:endParaRPr lang="hu-HU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5048" y="580526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 zeolitok olyan kristályos szerkezet</a:t>
            </a:r>
            <a:r>
              <a:rPr lang="hu-HU" dirty="0" smtClean="0"/>
              <a:t>ű</a:t>
            </a:r>
            <a:r>
              <a:rPr lang="da-DK" dirty="0" smtClean="0"/>
              <a:t> aluminoszilikátok, amelyek szabályos szerkezet</a:t>
            </a:r>
            <a:r>
              <a:rPr lang="hu-HU" dirty="0" smtClean="0"/>
              <a:t>ű</a:t>
            </a:r>
            <a:r>
              <a:rPr lang="da-DK" dirty="0" smtClean="0"/>
              <a:t> molekuláris méret</a:t>
            </a:r>
            <a:r>
              <a:rPr lang="hu-HU" dirty="0" smtClean="0"/>
              <a:t>ű</a:t>
            </a:r>
            <a:r>
              <a:rPr lang="da-DK" dirty="0" smtClean="0"/>
              <a:t> üregeket és ezeket összeköt</a:t>
            </a:r>
            <a:r>
              <a:rPr lang="hu-HU" dirty="0" smtClean="0"/>
              <a:t>ő</a:t>
            </a:r>
            <a:r>
              <a:rPr lang="da-DK" dirty="0" smtClean="0"/>
              <a:t> csatornákat, az alumínium negatív töltését kiegyenlít</a:t>
            </a:r>
            <a:r>
              <a:rPr lang="hu-HU" dirty="0" smtClean="0"/>
              <a:t>ő</a:t>
            </a:r>
            <a:r>
              <a:rPr lang="da-DK" dirty="0" smtClean="0"/>
              <a:t> kationokat és szerkezetileg kötött vizet tartalmaznak.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67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20" name="Picture 4" descr="[image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1928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971600" y="188640"/>
            <a:ext cx="727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/>
              <a:t>Az alakszelektivitás érvényesülése</a:t>
            </a:r>
          </a:p>
        </p:txBody>
      </p:sp>
      <p:sp>
        <p:nvSpPr>
          <p:cNvPr id="4" name="Téglalap 3"/>
          <p:cNvSpPr/>
          <p:nvPr/>
        </p:nvSpPr>
        <p:spPr>
          <a:xfrm>
            <a:off x="611560" y="486916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/>
              <a:t>Zeolitok katalizátorként való alkalmazásánál három f</a:t>
            </a:r>
            <a:r>
              <a:rPr lang="hu-HU" sz="2000" dirty="0" smtClean="0"/>
              <a:t>ő</a:t>
            </a:r>
            <a:r>
              <a:rPr lang="da-DK" sz="2000" dirty="0" smtClean="0"/>
              <a:t> szempont van:</a:t>
            </a:r>
          </a:p>
          <a:p>
            <a:r>
              <a:rPr lang="da-DK" sz="2000" dirty="0" smtClean="0"/>
              <a:t>		geometriai-sztérikus </a:t>
            </a:r>
            <a:r>
              <a:rPr lang="da-DK" sz="2000" b="1" dirty="0" smtClean="0"/>
              <a:t>molekulasz</a:t>
            </a:r>
            <a:r>
              <a:rPr lang="hu-HU" sz="2000" b="1" dirty="0" smtClean="0"/>
              <a:t>ű</a:t>
            </a:r>
            <a:r>
              <a:rPr lang="da-DK" sz="2000" b="1" dirty="0" smtClean="0"/>
              <a:t>r</a:t>
            </a:r>
            <a:r>
              <a:rPr lang="hu-HU" sz="2000" b="1" dirty="0" smtClean="0"/>
              <a:t>ő</a:t>
            </a:r>
            <a:r>
              <a:rPr lang="da-DK" sz="2000" dirty="0" smtClean="0"/>
              <a:t> hatás,</a:t>
            </a:r>
          </a:p>
          <a:p>
            <a:r>
              <a:rPr lang="da-DK" sz="2000" dirty="0" smtClean="0"/>
              <a:t>		anyagtranszport a pórusokban - </a:t>
            </a:r>
            <a:r>
              <a:rPr lang="da-DK" sz="2000" b="1" dirty="0" smtClean="0"/>
              <a:t>alak-szelektivitás</a:t>
            </a:r>
            <a:r>
              <a:rPr lang="da-DK" sz="2000" dirty="0" smtClean="0"/>
              <a:t>,</a:t>
            </a:r>
          </a:p>
          <a:p>
            <a:r>
              <a:rPr lang="da-DK" sz="2000" dirty="0" smtClean="0"/>
              <a:t>		felületi aktív centrumok - </a:t>
            </a:r>
            <a:r>
              <a:rPr lang="da-DK" sz="2000" b="1" dirty="0" smtClean="0"/>
              <a:t>savas</a:t>
            </a:r>
            <a:r>
              <a:rPr lang="da-DK" sz="2000" dirty="0" smtClean="0"/>
              <a:t> helyek.</a:t>
            </a:r>
            <a:endParaRPr lang="hu-HU" sz="2000" dirty="0" smtClean="0"/>
          </a:p>
          <a:p>
            <a:r>
              <a:rPr lang="da-DK" sz="2000" dirty="0" smtClean="0"/>
              <a:t>Mesterséges zeolitok el</a:t>
            </a:r>
            <a:r>
              <a:rPr lang="hu-HU" sz="2000" dirty="0" smtClean="0"/>
              <a:t>ő</a:t>
            </a:r>
            <a:r>
              <a:rPr lang="da-DK" sz="2000" dirty="0" smtClean="0"/>
              <a:t>állítására az un. </a:t>
            </a:r>
            <a:r>
              <a:rPr lang="da-DK" sz="2000" b="1" dirty="0" smtClean="0"/>
              <a:t>hidrotermális kristályosítást</a:t>
            </a:r>
            <a:r>
              <a:rPr lang="da-DK" sz="2000" dirty="0" smtClean="0"/>
              <a:t> használják.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7282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da-DK" sz="3200" b="1"/>
              <a:t>Katalizátorhordozók</a:t>
            </a:r>
            <a:endParaRPr lang="hu-HU" sz="3200" b="1"/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611560" y="764704"/>
            <a:ext cx="82089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dirty="0"/>
              <a:t>A hordozók az aktív komponens váz- és </a:t>
            </a:r>
            <a:r>
              <a:rPr lang="da-DK" sz="2000" dirty="0" smtClean="0"/>
              <a:t>köt</a:t>
            </a:r>
            <a:r>
              <a:rPr lang="hu-HU" sz="2000" dirty="0" smtClean="0"/>
              <a:t>ő</a:t>
            </a:r>
            <a:r>
              <a:rPr lang="da-DK" sz="2000" dirty="0" smtClean="0"/>
              <a:t>anyagai</a:t>
            </a:r>
            <a:r>
              <a:rPr lang="da-DK" sz="2000" dirty="0"/>
              <a:t>. Katalitikus aktivitásuk az adott reakcióban </a:t>
            </a:r>
            <a:r>
              <a:rPr lang="da-DK" sz="2000" dirty="0" smtClean="0"/>
              <a:t>ki</a:t>
            </a:r>
            <a:r>
              <a:rPr lang="hu-HU" sz="2000" dirty="0" err="1" smtClean="0"/>
              <a:t>sebb</a:t>
            </a:r>
            <a:r>
              <a:rPr lang="hu-HU" sz="2000" dirty="0" smtClean="0"/>
              <a:t> </a:t>
            </a:r>
            <a:r>
              <a:rPr lang="da-DK" sz="2000" dirty="0" smtClean="0"/>
              <a:t>vagy </a:t>
            </a:r>
            <a:r>
              <a:rPr lang="da-DK" sz="2000" dirty="0"/>
              <a:t>egyáltalán nincs, mennyiségük az aktív komponensénél lényegesen nagyobb.</a:t>
            </a:r>
          </a:p>
          <a:p>
            <a:r>
              <a:rPr lang="da-DK" sz="2000" dirty="0"/>
              <a:t>A hordozós katalizátorokat impregnálással vagy együttlecsapással készítik.</a:t>
            </a:r>
          </a:p>
          <a:p>
            <a:r>
              <a:rPr lang="da-DK" sz="2000" dirty="0"/>
              <a:t>A hordozó befolyásolhatja az élettartamot, a szelektivitást, a méregérzékenységet, stb.</a:t>
            </a:r>
          </a:p>
          <a:p>
            <a:r>
              <a:rPr lang="da-DK" sz="2000" dirty="0"/>
              <a:t>Hordozó hatások:		aktív komponens felületének növelése,</a:t>
            </a:r>
          </a:p>
          <a:p>
            <a:r>
              <a:rPr lang="da-DK" sz="2000" dirty="0"/>
              <a:t>			stabilizáló hatás-megmarad a nagy diszperzitás,</a:t>
            </a:r>
          </a:p>
          <a:p>
            <a:r>
              <a:rPr lang="da-DK" sz="2000" dirty="0"/>
              <a:t>			aktivitás, szelektivitás </a:t>
            </a:r>
            <a:r>
              <a:rPr lang="da-DK" sz="2000" dirty="0" smtClean="0"/>
              <a:t>el</a:t>
            </a:r>
            <a:r>
              <a:rPr lang="hu-HU" sz="2000" dirty="0" smtClean="0"/>
              <a:t>ő</a:t>
            </a:r>
            <a:r>
              <a:rPr lang="da-DK" sz="2000" dirty="0" smtClean="0"/>
              <a:t>nyösen </a:t>
            </a:r>
            <a:r>
              <a:rPr lang="da-DK" sz="2000" dirty="0"/>
              <a:t>változik 				felületi vegyületek </a:t>
            </a:r>
            <a:r>
              <a:rPr lang="da-DK" sz="2000" dirty="0" smtClean="0"/>
              <a:t>képz</a:t>
            </a:r>
            <a:r>
              <a:rPr lang="hu-HU" sz="2000" dirty="0" smtClean="0"/>
              <a:t>ő</a:t>
            </a:r>
            <a:r>
              <a:rPr lang="da-DK" sz="2000" dirty="0" smtClean="0"/>
              <a:t>dése </a:t>
            </a:r>
            <a:r>
              <a:rPr lang="da-DK" sz="2000" dirty="0"/>
              <a:t>révén,</a:t>
            </a:r>
          </a:p>
          <a:p>
            <a:r>
              <a:rPr lang="da-DK" sz="2000" dirty="0"/>
              <a:t>			méregérzékenység csökkenhet,</a:t>
            </a:r>
          </a:p>
          <a:p>
            <a:r>
              <a:rPr lang="da-DK" sz="2000" dirty="0"/>
              <a:t>			</a:t>
            </a:r>
            <a:r>
              <a:rPr lang="da-DK" sz="2000" dirty="0" smtClean="0"/>
              <a:t>kett</a:t>
            </a:r>
            <a:r>
              <a:rPr lang="hu-HU" sz="2000" dirty="0" smtClean="0"/>
              <a:t>ő</a:t>
            </a:r>
            <a:r>
              <a:rPr lang="da-DK" sz="2000" dirty="0" smtClean="0"/>
              <a:t>s </a:t>
            </a:r>
            <a:r>
              <a:rPr lang="da-DK" sz="2000" dirty="0"/>
              <a:t>promotorként </a:t>
            </a:r>
            <a:r>
              <a:rPr lang="da-DK" sz="2000" dirty="0" smtClean="0"/>
              <a:t>m</a:t>
            </a:r>
            <a:r>
              <a:rPr lang="hu-HU" sz="2000" dirty="0" smtClean="0"/>
              <a:t>ű</a:t>
            </a:r>
            <a:r>
              <a:rPr lang="da-DK" sz="2000" dirty="0" smtClean="0"/>
              <a:t>ködik</a:t>
            </a:r>
            <a:r>
              <a:rPr lang="da-DK" sz="2000" dirty="0"/>
              <a:t>.</a:t>
            </a:r>
            <a:endParaRPr lang="hu-HU" sz="2000" dirty="0"/>
          </a:p>
        </p:txBody>
      </p:sp>
      <p:pic>
        <p:nvPicPr>
          <p:cNvPr id="2467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365625"/>
            <a:ext cx="3887787" cy="221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46883" name="Object 99"/>
          <p:cNvGraphicFramePr>
            <a:graphicFrameLocks noChangeAspect="1"/>
          </p:cNvGraphicFramePr>
          <p:nvPr/>
        </p:nvGraphicFramePr>
        <p:xfrm>
          <a:off x="4067175" y="4649788"/>
          <a:ext cx="50768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Bitkép" r:id="rId5" imgW="4590476" imgH="1561905" progId="PBrush">
                  <p:embed/>
                </p:oleObj>
              </mc:Choice>
              <mc:Fallback>
                <p:oleObj name="Bitkép" r:id="rId5" imgW="4590476" imgH="1561905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649788"/>
                        <a:ext cx="507682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0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da-DK" sz="3200"/>
              <a:t>Katalizátorok készítése</a:t>
            </a:r>
            <a:r>
              <a:rPr lang="hu-HU" sz="4000"/>
              <a:t> </a:t>
            </a: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395536" y="1052736"/>
            <a:ext cx="83534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a-DK" sz="2000" dirty="0"/>
              <a:t>A katalizátorkészítési eljárásnak sokféle követelménynek kell megfelelnie</a:t>
            </a:r>
            <a:r>
              <a:rPr lang="da-DK" sz="2000" dirty="0" smtClean="0"/>
              <a:t>:</a:t>
            </a:r>
            <a:r>
              <a:rPr lang="hu-HU" sz="2000" dirty="0" smtClean="0"/>
              <a:t> </a:t>
            </a:r>
            <a:r>
              <a:rPr lang="da-DK" sz="2000" dirty="0" smtClean="0"/>
              <a:t>-</a:t>
            </a:r>
            <a:r>
              <a:rPr lang="da-DK" sz="2000" dirty="0"/>
              <a:t>aktív, szelektív, hosszú élettartamú katalizátort</a:t>
            </a:r>
            <a:r>
              <a:rPr lang="hu-HU" sz="2000" dirty="0"/>
              <a:t> </a:t>
            </a:r>
            <a:r>
              <a:rPr lang="da-DK" sz="2000" dirty="0"/>
              <a:t>eredményezzen,</a:t>
            </a:r>
          </a:p>
          <a:p>
            <a:pPr algn="ctr"/>
            <a:r>
              <a:rPr lang="da-DK" sz="2000" dirty="0"/>
              <a:t>	-szerkezeti </a:t>
            </a:r>
            <a:r>
              <a:rPr lang="da-DK" sz="2000" dirty="0" smtClean="0"/>
              <a:t>tényez</a:t>
            </a:r>
            <a:r>
              <a:rPr lang="hu-HU" sz="2000" dirty="0" smtClean="0"/>
              <a:t>ő</a:t>
            </a:r>
            <a:r>
              <a:rPr lang="da-DK" sz="2000" dirty="0" smtClean="0"/>
              <a:t>ket </a:t>
            </a:r>
            <a:r>
              <a:rPr lang="da-DK" sz="2000" dirty="0"/>
              <a:t>adott értékkel biztosítsa:</a:t>
            </a:r>
            <a:r>
              <a:rPr lang="hu-HU" sz="2000" dirty="0"/>
              <a:t> </a:t>
            </a:r>
            <a:r>
              <a:rPr lang="da-DK" sz="2000" dirty="0"/>
              <a:t>kristályszerkezet, </a:t>
            </a:r>
            <a:r>
              <a:rPr lang="da-DK" sz="2000" dirty="0" smtClean="0"/>
              <a:t>krisztallit </a:t>
            </a:r>
            <a:r>
              <a:rPr lang="da-DK" sz="2000" dirty="0"/>
              <a:t>méret, felület nagyság, porozitás, kölcsönhatás a hordozóval,</a:t>
            </a:r>
          </a:p>
          <a:p>
            <a:pPr algn="ctr"/>
            <a:r>
              <a:rPr lang="da-DK" sz="2000" dirty="0"/>
              <a:t>	-mechanikai, kémiai, termikus stabilitás jó legyen,</a:t>
            </a:r>
          </a:p>
          <a:p>
            <a:pPr algn="ctr"/>
            <a:r>
              <a:rPr lang="da-DK" sz="2000" dirty="0"/>
              <a:t>	-több komponens esetén ezek mindegyikre</a:t>
            </a:r>
            <a:r>
              <a:rPr lang="hu-HU" sz="2000" dirty="0"/>
              <a:t> </a:t>
            </a:r>
            <a:r>
              <a:rPr lang="da-DK" sz="2000" dirty="0"/>
              <a:t>teljesüljenek.</a:t>
            </a:r>
            <a:endParaRPr lang="hu-HU" sz="2000" dirty="0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1543940" y="3021484"/>
            <a:ext cx="6592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da-DK" sz="2400" b="1" dirty="0"/>
              <a:t>A kiindulási anyagok tisztasága alapvetően fontos</a:t>
            </a:r>
            <a:r>
              <a:rPr lang="da-DK" sz="2400" b="1" dirty="0">
                <a:sym typeface="Symbol" pitchFamily="18" charset="2"/>
              </a:rPr>
              <a:t></a:t>
            </a: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755576" y="3645024"/>
            <a:ext cx="7920038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dirty="0"/>
              <a:t>Katalizátor készítési módszerek: kicsapás, gélképzés,</a:t>
            </a:r>
            <a:r>
              <a:rPr lang="hu-HU" sz="2000" dirty="0"/>
              <a:t> i</a:t>
            </a:r>
            <a:r>
              <a:rPr lang="da-DK" sz="2000" dirty="0"/>
              <a:t>mpregnálás,</a:t>
            </a:r>
            <a:r>
              <a:rPr lang="hu-HU" sz="2000" dirty="0"/>
              <a:t> </a:t>
            </a:r>
            <a:r>
              <a:rPr lang="hu-HU" sz="2000" dirty="0" err="1"/>
              <a:t>kom</a:t>
            </a:r>
            <a:r>
              <a:rPr lang="da-DK" sz="2000" dirty="0"/>
              <a:t>ponensek nedves</a:t>
            </a:r>
            <a:r>
              <a:rPr lang="hu-HU" sz="2000" dirty="0"/>
              <a:t> </a:t>
            </a:r>
            <a:r>
              <a:rPr lang="da-DK" sz="2000" dirty="0"/>
              <a:t>keverése,</a:t>
            </a:r>
            <a:r>
              <a:rPr lang="hu-HU" sz="2000" dirty="0"/>
              <a:t> </a:t>
            </a:r>
            <a:r>
              <a:rPr lang="da-DK" sz="2000" dirty="0"/>
              <a:t>termikus bontás,</a:t>
            </a:r>
            <a:r>
              <a:rPr lang="hu-HU" sz="2000" dirty="0"/>
              <a:t> k</a:t>
            </a:r>
            <a:r>
              <a:rPr lang="da-DK" sz="2000" dirty="0"/>
              <a:t>ülönleges módszerek</a:t>
            </a:r>
            <a:r>
              <a:rPr lang="da-DK" sz="2000" dirty="0" smtClean="0"/>
              <a:t>.</a:t>
            </a:r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Készítési lépések: </a:t>
            </a:r>
            <a:r>
              <a:rPr lang="da-DK" sz="2000" b="1" dirty="0" smtClean="0"/>
              <a:t>Kicsapás</a:t>
            </a:r>
            <a:r>
              <a:rPr lang="hu-HU" sz="2000" b="1" dirty="0" smtClean="0"/>
              <a:t>, </a:t>
            </a:r>
            <a:r>
              <a:rPr lang="da-DK" sz="2000" b="1" dirty="0" smtClean="0"/>
              <a:t>Hidrotermális átalakítás</a:t>
            </a:r>
            <a:r>
              <a:rPr lang="hu-HU" sz="2000" b="1" dirty="0" smtClean="0"/>
              <a:t>, </a:t>
            </a:r>
            <a:r>
              <a:rPr lang="da-DK" sz="2000" b="1" dirty="0" smtClean="0"/>
              <a:t>Dekantálás, szűrés, centrifugálás</a:t>
            </a:r>
            <a:r>
              <a:rPr lang="hu-HU" sz="2000" b="1" dirty="0" smtClean="0"/>
              <a:t>, </a:t>
            </a:r>
            <a:r>
              <a:rPr lang="da-DK" sz="2000" b="1" dirty="0" smtClean="0"/>
              <a:t>Mosás</a:t>
            </a:r>
            <a:r>
              <a:rPr lang="da-DK" sz="2000" dirty="0" smtClean="0"/>
              <a:t>,</a:t>
            </a:r>
            <a:r>
              <a:rPr lang="hu-HU" sz="2000" dirty="0" smtClean="0"/>
              <a:t> </a:t>
            </a:r>
            <a:r>
              <a:rPr lang="da-DK" sz="2000" b="1" dirty="0" smtClean="0"/>
              <a:t>Szárítás</a:t>
            </a:r>
            <a:r>
              <a:rPr lang="da-DK" sz="2000" dirty="0" smtClean="0"/>
              <a:t>, </a:t>
            </a:r>
            <a:r>
              <a:rPr lang="da-DK" sz="2000" b="1" dirty="0" smtClean="0"/>
              <a:t>Törés, őrlés</a:t>
            </a:r>
            <a:r>
              <a:rPr lang="hu-HU" sz="2000" b="1" dirty="0" smtClean="0"/>
              <a:t>, </a:t>
            </a:r>
            <a:r>
              <a:rPr lang="da-DK" sz="2000" b="1" dirty="0" smtClean="0"/>
              <a:t>Formázás</a:t>
            </a:r>
            <a:r>
              <a:rPr lang="da-DK" sz="2000" dirty="0" smtClean="0"/>
              <a:t>, </a:t>
            </a:r>
            <a:r>
              <a:rPr lang="da-DK" sz="2000" b="1" dirty="0" smtClean="0"/>
              <a:t>Kalcinálás</a:t>
            </a:r>
            <a:r>
              <a:rPr lang="hu-HU" sz="2000" b="1" dirty="0" smtClean="0"/>
              <a:t>, </a:t>
            </a:r>
            <a:r>
              <a:rPr lang="da-DK" sz="2000" b="1" dirty="0" smtClean="0"/>
              <a:t>Impregnálás</a:t>
            </a:r>
            <a:r>
              <a:rPr lang="hu-HU" sz="2000" b="1" dirty="0" smtClean="0"/>
              <a:t>, </a:t>
            </a:r>
            <a:r>
              <a:rPr lang="da-DK" sz="2000" b="1" dirty="0" smtClean="0"/>
              <a:t>Keverés</a:t>
            </a:r>
            <a:r>
              <a:rPr lang="hu-HU" sz="2000" b="1" dirty="0" smtClean="0"/>
              <a:t>, </a:t>
            </a:r>
            <a:r>
              <a:rPr lang="da-DK" sz="2000" b="1" dirty="0" smtClean="0"/>
              <a:t>Aktiválás</a:t>
            </a:r>
            <a:r>
              <a:rPr lang="da-DK" sz="2000" dirty="0" smtClean="0"/>
              <a:t>, </a:t>
            </a:r>
            <a:r>
              <a:rPr lang="da-DK" sz="2000" b="1" dirty="0" smtClean="0"/>
              <a:t>Speciális műveletek</a:t>
            </a:r>
            <a:r>
              <a:rPr lang="da-DK" sz="2000" dirty="0" smtClean="0"/>
              <a:t>, </a:t>
            </a:r>
            <a:r>
              <a:rPr lang="hu-HU" sz="2000" dirty="0" smtClean="0"/>
              <a:t>s</a:t>
            </a:r>
            <a:r>
              <a:rPr lang="da-DK" sz="2000" dirty="0" smtClean="0"/>
              <a:t>zulfidálás, pirofórosság megszüntetése (anoxidáció).</a:t>
            </a:r>
            <a:endParaRPr lang="hu-HU" sz="2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56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da-DK" sz="3600"/>
              <a:t>Katalitikus reakció kinetikai jellemz</a:t>
            </a:r>
            <a:r>
              <a:rPr lang="hu-HU" sz="3600"/>
              <a:t>ő</a:t>
            </a:r>
            <a:r>
              <a:rPr lang="da-DK" sz="3600"/>
              <a:t>i</a:t>
            </a:r>
            <a:endParaRPr lang="hu-HU" sz="360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Sebességi mérésnél:</a:t>
            </a:r>
          </a:p>
          <a:p>
            <a:r>
              <a:rPr lang="hu-HU" dirty="0"/>
              <a:t>Koncentrációváltozást mérünk a tartózkodási idő, összetétel, nyomás, hőmérséklet </a:t>
            </a:r>
            <a:r>
              <a:rPr lang="hu-HU" dirty="0" smtClean="0"/>
              <a:t>függvényében</a:t>
            </a:r>
          </a:p>
          <a:p>
            <a:r>
              <a:rPr lang="hu-HU" dirty="0" smtClean="0"/>
              <a:t>Az észlelt sebességet meghatározó két legfontosabb tényező: a kémiai reakció sebessége a felületen és a </a:t>
            </a:r>
            <a:r>
              <a:rPr lang="hu-HU" dirty="0" err="1" smtClean="0"/>
              <a:t>reaktánsok</a:t>
            </a:r>
            <a:r>
              <a:rPr lang="hu-HU" dirty="0" smtClean="0"/>
              <a:t> illetve a termékek eljutása a felületre vagy el a felületről</a:t>
            </a:r>
            <a:endParaRPr lang="hu-HU" dirty="0"/>
          </a:p>
          <a:p>
            <a:r>
              <a:rPr lang="hu-HU" dirty="0"/>
              <a:t>Diffúzió hatását vizsgálandó-a katalizátor aktív anyag tartalmát vagy koncentrációját változtatva mérünk</a:t>
            </a:r>
          </a:p>
        </p:txBody>
      </p:sp>
    </p:spTree>
    <p:extLst>
      <p:ext uri="{BB962C8B-B14F-4D97-AF65-F5344CB8AC3E}">
        <p14:creationId xmlns:p14="http://schemas.microsoft.com/office/powerpoint/2010/main" val="670801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4000" smtClean="0"/>
              <a:t>A modern kőolajfeldolgozás tipikus folyamatábrája</a:t>
            </a:r>
            <a:endParaRPr lang="sk-SK" sz="4000" smtClean="0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25425" y="1458913"/>
            <a:ext cx="8407400" cy="4997450"/>
            <a:chOff x="735" y="799"/>
            <a:chExt cx="5003" cy="3276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4214" y="2228"/>
              <a:ext cx="792" cy="755"/>
            </a:xfrm>
            <a:prstGeom prst="rect">
              <a:avLst/>
            </a:prstGeom>
            <a:noFill/>
            <a:ln w="12700" algn="ctr">
              <a:solidFill>
                <a:srgbClr val="FF6600"/>
              </a:solidFill>
              <a:prstDash val="dash"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r>
                <a:rPr lang="en-US" sz="1000" b="1"/>
                <a:t>(30-40%)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735" y="1456"/>
              <a:ext cx="3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b="1"/>
                <a:t>Kőolaj</a:t>
              </a:r>
              <a:endParaRPr lang="en-US" sz="1200" b="1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1111" y="1178"/>
              <a:ext cx="426" cy="117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>
                  <a:latin typeface="Arial" charset="0"/>
                </a:rPr>
                <a:t>D</a:t>
              </a:r>
              <a:r>
                <a:rPr lang="hu-HU" sz="1000" b="1">
                  <a:latin typeface="Arial" charset="0"/>
                </a:rPr>
                <a:t>e</a:t>
              </a:r>
              <a:r>
                <a:rPr lang="en-US" sz="1000" b="1">
                  <a:latin typeface="Arial" charset="0"/>
                </a:rPr>
                <a:t>s</a:t>
              </a:r>
              <a:r>
                <a:rPr lang="hu-HU" sz="1000" b="1">
                  <a:latin typeface="Arial" charset="0"/>
                </a:rPr>
                <a:t>z</a:t>
              </a:r>
              <a:r>
                <a:rPr lang="en-US" sz="1000" b="1">
                  <a:latin typeface="Arial" charset="0"/>
                </a:rPr>
                <a:t>ti</a:t>
              </a:r>
              <a:r>
                <a:rPr lang="hu-HU" sz="1000" b="1">
                  <a:latin typeface="Arial" charset="0"/>
                </a:rPr>
                <a:t>lláció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1111" y="2606"/>
              <a:ext cx="386" cy="58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>
                  <a:latin typeface="Arial" charset="0"/>
                </a:rPr>
                <a:t>V</a:t>
              </a:r>
              <a:r>
                <a:rPr lang="hu-HU" sz="1000" b="1">
                  <a:latin typeface="Arial" charset="0"/>
                </a:rPr>
                <a:t>áku</a:t>
              </a:r>
              <a:r>
                <a:rPr lang="en-US" sz="1000" b="1">
                  <a:latin typeface="Arial" charset="0"/>
                </a:rPr>
                <a:t>m</a:t>
              </a:r>
            </a:p>
            <a:p>
              <a:pPr algn="ctr">
                <a:defRPr/>
              </a:pPr>
              <a:r>
                <a:rPr lang="en-US" sz="1000" b="1">
                  <a:latin typeface="Arial" charset="0"/>
                </a:rPr>
                <a:t>d</a:t>
              </a:r>
              <a:r>
                <a:rPr lang="hu-HU" sz="1000" b="1">
                  <a:latin typeface="Arial" charset="0"/>
                </a:rPr>
                <a:t>e</a:t>
              </a:r>
              <a:r>
                <a:rPr lang="en-US" sz="1000" b="1">
                  <a:latin typeface="Arial" charset="0"/>
                </a:rPr>
                <a:t>s</a:t>
              </a:r>
              <a:r>
                <a:rPr lang="hu-HU" sz="1000" b="1">
                  <a:latin typeface="Arial" charset="0"/>
                </a:rPr>
                <a:t>z</a:t>
              </a:r>
              <a:r>
                <a:rPr lang="en-US" sz="1000" b="1">
                  <a:latin typeface="Arial" charset="0"/>
                </a:rPr>
                <a:t>til</a:t>
              </a:r>
              <a:r>
                <a:rPr lang="hu-HU" sz="1000" b="1">
                  <a:latin typeface="Arial" charset="0"/>
                </a:rPr>
                <a:t>láció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0252" name="Freeform 8"/>
            <p:cNvSpPr>
              <a:spLocks/>
            </p:cNvSpPr>
            <p:nvPr/>
          </p:nvSpPr>
          <p:spPr bwMode="auto">
            <a:xfrm>
              <a:off x="1338" y="921"/>
              <a:ext cx="754" cy="256"/>
            </a:xfrm>
            <a:custGeom>
              <a:avLst/>
              <a:gdLst>
                <a:gd name="T0" fmla="*/ 0 w 862"/>
                <a:gd name="T1" fmla="*/ 276 h 276"/>
                <a:gd name="T2" fmla="*/ 3 w 862"/>
                <a:gd name="T3" fmla="*/ 0 h 276"/>
                <a:gd name="T4" fmla="*/ 862 w 862"/>
                <a:gd name="T5" fmla="*/ 4 h 276"/>
                <a:gd name="T6" fmla="*/ 0 60000 65536"/>
                <a:gd name="T7" fmla="*/ 0 60000 65536"/>
                <a:gd name="T8" fmla="*/ 0 60000 65536"/>
                <a:gd name="T9" fmla="*/ 0 w 862"/>
                <a:gd name="T10" fmla="*/ 0 h 276"/>
                <a:gd name="T11" fmla="*/ 862 w 862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2" h="276">
                  <a:moveTo>
                    <a:pt x="0" y="276"/>
                  </a:moveTo>
                  <a:lnTo>
                    <a:pt x="3" y="0"/>
                  </a:lnTo>
                  <a:lnTo>
                    <a:pt x="862" y="4"/>
                  </a:lnTo>
                </a:path>
              </a:pathLst>
            </a:custGeom>
            <a:noFill/>
            <a:ln w="76200">
              <a:solidFill>
                <a:srgbClr val="00FF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3" name="Line 9"/>
            <p:cNvSpPr>
              <a:spLocks noChangeShapeType="1"/>
            </p:cNvSpPr>
            <p:nvPr/>
          </p:nvSpPr>
          <p:spPr bwMode="auto">
            <a:xfrm>
              <a:off x="1537" y="1555"/>
              <a:ext cx="990" cy="1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4" name="Line 10"/>
            <p:cNvSpPr>
              <a:spLocks noChangeShapeType="1"/>
            </p:cNvSpPr>
            <p:nvPr/>
          </p:nvSpPr>
          <p:spPr bwMode="auto">
            <a:xfrm flipV="1">
              <a:off x="3043" y="1555"/>
              <a:ext cx="356" cy="1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>
              <a:off x="3955" y="1387"/>
              <a:ext cx="277" cy="1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6" name="Line 12"/>
            <p:cNvSpPr>
              <a:spLocks noChangeShapeType="1"/>
            </p:cNvSpPr>
            <p:nvPr/>
          </p:nvSpPr>
          <p:spPr bwMode="auto">
            <a:xfrm flipV="1">
              <a:off x="1537" y="2185"/>
              <a:ext cx="1862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7" name="Line 13"/>
            <p:cNvSpPr>
              <a:spLocks noChangeShapeType="1"/>
            </p:cNvSpPr>
            <p:nvPr/>
          </p:nvSpPr>
          <p:spPr bwMode="auto">
            <a:xfrm>
              <a:off x="1497" y="2899"/>
              <a:ext cx="277" cy="1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8" name="Freeform 14"/>
            <p:cNvSpPr>
              <a:spLocks/>
            </p:cNvSpPr>
            <p:nvPr/>
          </p:nvSpPr>
          <p:spPr bwMode="auto">
            <a:xfrm>
              <a:off x="1299" y="3194"/>
              <a:ext cx="475" cy="167"/>
            </a:xfrm>
            <a:custGeom>
              <a:avLst/>
              <a:gdLst>
                <a:gd name="T0" fmla="*/ 0 w 590"/>
                <a:gd name="T1" fmla="*/ 0 h 181"/>
                <a:gd name="T2" fmla="*/ 4 w 590"/>
                <a:gd name="T3" fmla="*/ 178 h 181"/>
                <a:gd name="T4" fmla="*/ 590 w 590"/>
                <a:gd name="T5" fmla="*/ 181 h 181"/>
                <a:gd name="T6" fmla="*/ 0 60000 65536"/>
                <a:gd name="T7" fmla="*/ 0 60000 65536"/>
                <a:gd name="T8" fmla="*/ 0 60000 65536"/>
                <a:gd name="T9" fmla="*/ 0 w 590"/>
                <a:gd name="T10" fmla="*/ 0 h 181"/>
                <a:gd name="T11" fmla="*/ 590 w 590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81">
                  <a:moveTo>
                    <a:pt x="0" y="0"/>
                  </a:moveTo>
                  <a:lnTo>
                    <a:pt x="4" y="178"/>
                  </a:lnTo>
                  <a:lnTo>
                    <a:pt x="590" y="181"/>
                  </a:lnTo>
                </a:path>
              </a:pathLst>
            </a:custGeom>
            <a:noFill/>
            <a:ln w="76200">
              <a:solidFill>
                <a:srgbClr val="602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9" name="Freeform 15"/>
            <p:cNvSpPr>
              <a:spLocks/>
            </p:cNvSpPr>
            <p:nvPr/>
          </p:nvSpPr>
          <p:spPr bwMode="auto">
            <a:xfrm>
              <a:off x="1304" y="3361"/>
              <a:ext cx="2888" cy="482"/>
            </a:xfrm>
            <a:custGeom>
              <a:avLst/>
              <a:gdLst>
                <a:gd name="T0" fmla="*/ 0 w 4076"/>
                <a:gd name="T1" fmla="*/ 0 h 520"/>
                <a:gd name="T2" fmla="*/ 3 w 4076"/>
                <a:gd name="T3" fmla="*/ 520 h 520"/>
                <a:gd name="T4" fmla="*/ 4076 w 4076"/>
                <a:gd name="T5" fmla="*/ 517 h 520"/>
                <a:gd name="T6" fmla="*/ 0 60000 65536"/>
                <a:gd name="T7" fmla="*/ 0 60000 65536"/>
                <a:gd name="T8" fmla="*/ 0 60000 65536"/>
                <a:gd name="T9" fmla="*/ 0 w 4076"/>
                <a:gd name="T10" fmla="*/ 0 h 520"/>
                <a:gd name="T11" fmla="*/ 4076 w 4076"/>
                <a:gd name="T12" fmla="*/ 520 h 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76" h="520">
                  <a:moveTo>
                    <a:pt x="0" y="0"/>
                  </a:moveTo>
                  <a:lnTo>
                    <a:pt x="3" y="520"/>
                  </a:lnTo>
                  <a:lnTo>
                    <a:pt x="4076" y="517"/>
                  </a:lnTo>
                </a:path>
              </a:pathLst>
            </a:custGeom>
            <a:noFill/>
            <a:ln w="76200">
              <a:solidFill>
                <a:srgbClr val="602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0" name="Freeform 16"/>
            <p:cNvSpPr>
              <a:spLocks/>
            </p:cNvSpPr>
            <p:nvPr/>
          </p:nvSpPr>
          <p:spPr bwMode="auto">
            <a:xfrm>
              <a:off x="2291" y="1597"/>
              <a:ext cx="78" cy="1724"/>
            </a:xfrm>
            <a:custGeom>
              <a:avLst/>
              <a:gdLst>
                <a:gd name="T0" fmla="*/ 0 w 318"/>
                <a:gd name="T1" fmla="*/ 1905 h 1906"/>
                <a:gd name="T2" fmla="*/ 318 w 318"/>
                <a:gd name="T3" fmla="*/ 1906 h 1906"/>
                <a:gd name="T4" fmla="*/ 318 w 318"/>
                <a:gd name="T5" fmla="*/ 0 h 1906"/>
                <a:gd name="T6" fmla="*/ 0 60000 65536"/>
                <a:gd name="T7" fmla="*/ 0 60000 65536"/>
                <a:gd name="T8" fmla="*/ 0 60000 65536"/>
                <a:gd name="T9" fmla="*/ 0 w 318"/>
                <a:gd name="T10" fmla="*/ 0 h 1906"/>
                <a:gd name="T11" fmla="*/ 318 w 318"/>
                <a:gd name="T12" fmla="*/ 1906 h 19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1906">
                  <a:moveTo>
                    <a:pt x="0" y="1905"/>
                  </a:moveTo>
                  <a:lnTo>
                    <a:pt x="318" y="1906"/>
                  </a:lnTo>
                  <a:lnTo>
                    <a:pt x="318" y="0"/>
                  </a:lnTo>
                </a:path>
              </a:pathLst>
            </a:custGeom>
            <a:noFill/>
            <a:ln w="50800">
              <a:solidFill>
                <a:srgbClr val="FFCC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1" name="Freeform 17"/>
            <p:cNvSpPr>
              <a:spLocks/>
            </p:cNvSpPr>
            <p:nvPr/>
          </p:nvSpPr>
          <p:spPr bwMode="auto">
            <a:xfrm>
              <a:off x="2290" y="2185"/>
              <a:ext cx="198" cy="1260"/>
            </a:xfrm>
            <a:custGeom>
              <a:avLst/>
              <a:gdLst>
                <a:gd name="T0" fmla="*/ 0 w 410"/>
                <a:gd name="T1" fmla="*/ 1316 h 1316"/>
                <a:gd name="T2" fmla="*/ 410 w 410"/>
                <a:gd name="T3" fmla="*/ 1314 h 1316"/>
                <a:gd name="T4" fmla="*/ 408 w 410"/>
                <a:gd name="T5" fmla="*/ 0 h 1316"/>
                <a:gd name="T6" fmla="*/ 0 60000 65536"/>
                <a:gd name="T7" fmla="*/ 0 60000 65536"/>
                <a:gd name="T8" fmla="*/ 0 60000 65536"/>
                <a:gd name="T9" fmla="*/ 0 w 410"/>
                <a:gd name="T10" fmla="*/ 0 h 1316"/>
                <a:gd name="T11" fmla="*/ 410 w 410"/>
                <a:gd name="T12" fmla="*/ 1316 h 1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0" h="1316">
                  <a:moveTo>
                    <a:pt x="0" y="1316"/>
                  </a:moveTo>
                  <a:lnTo>
                    <a:pt x="410" y="1314"/>
                  </a:lnTo>
                  <a:lnTo>
                    <a:pt x="408" y="0"/>
                  </a:lnTo>
                </a:path>
              </a:pathLst>
            </a:custGeom>
            <a:noFill/>
            <a:ln w="50800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2" name="Freeform 18"/>
            <p:cNvSpPr>
              <a:spLocks/>
            </p:cNvSpPr>
            <p:nvPr/>
          </p:nvSpPr>
          <p:spPr bwMode="auto">
            <a:xfrm>
              <a:off x="2288" y="3503"/>
              <a:ext cx="319" cy="320"/>
            </a:xfrm>
            <a:custGeom>
              <a:avLst/>
              <a:gdLst>
                <a:gd name="T0" fmla="*/ 0 w 365"/>
                <a:gd name="T1" fmla="*/ 0 h 346"/>
                <a:gd name="T2" fmla="*/ 364 w 365"/>
                <a:gd name="T3" fmla="*/ 0 h 346"/>
                <a:gd name="T4" fmla="*/ 365 w 365"/>
                <a:gd name="T5" fmla="*/ 346 h 346"/>
                <a:gd name="T6" fmla="*/ 0 60000 65536"/>
                <a:gd name="T7" fmla="*/ 0 60000 65536"/>
                <a:gd name="T8" fmla="*/ 0 60000 65536"/>
                <a:gd name="T9" fmla="*/ 0 w 365"/>
                <a:gd name="T10" fmla="*/ 0 h 346"/>
                <a:gd name="T11" fmla="*/ 365 w 365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5" h="346">
                  <a:moveTo>
                    <a:pt x="0" y="0"/>
                  </a:moveTo>
                  <a:lnTo>
                    <a:pt x="364" y="0"/>
                  </a:lnTo>
                  <a:lnTo>
                    <a:pt x="365" y="346"/>
                  </a:lnTo>
                </a:path>
              </a:pathLst>
            </a:custGeom>
            <a:noFill/>
            <a:ln w="50800" cap="flat" cmpd="sng">
              <a:solidFill>
                <a:srgbClr val="602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3" name="Freeform 19"/>
            <p:cNvSpPr>
              <a:spLocks/>
            </p:cNvSpPr>
            <p:nvPr/>
          </p:nvSpPr>
          <p:spPr bwMode="auto">
            <a:xfrm>
              <a:off x="2290" y="2857"/>
              <a:ext cx="831" cy="966"/>
            </a:xfrm>
            <a:custGeom>
              <a:avLst/>
              <a:gdLst>
                <a:gd name="T0" fmla="*/ 0 w 996"/>
                <a:gd name="T1" fmla="*/ 0 h 738"/>
                <a:gd name="T2" fmla="*/ 984 w 996"/>
                <a:gd name="T3" fmla="*/ 0 h 738"/>
                <a:gd name="T4" fmla="*/ 996 w 996"/>
                <a:gd name="T5" fmla="*/ 738 h 738"/>
                <a:gd name="T6" fmla="*/ 0 60000 65536"/>
                <a:gd name="T7" fmla="*/ 0 60000 65536"/>
                <a:gd name="T8" fmla="*/ 0 60000 65536"/>
                <a:gd name="T9" fmla="*/ 0 w 996"/>
                <a:gd name="T10" fmla="*/ 0 h 738"/>
                <a:gd name="T11" fmla="*/ 996 w 996"/>
                <a:gd name="T12" fmla="*/ 738 h 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6" h="738">
                  <a:moveTo>
                    <a:pt x="0" y="0"/>
                  </a:moveTo>
                  <a:lnTo>
                    <a:pt x="984" y="0"/>
                  </a:lnTo>
                  <a:lnTo>
                    <a:pt x="996" y="738"/>
                  </a:lnTo>
                </a:path>
              </a:pathLst>
            </a:custGeom>
            <a:noFill/>
            <a:ln w="50800" cap="flat" cmpd="sng">
              <a:solidFill>
                <a:srgbClr val="602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4" name="Freeform 20"/>
            <p:cNvSpPr>
              <a:spLocks/>
            </p:cNvSpPr>
            <p:nvPr/>
          </p:nvSpPr>
          <p:spPr bwMode="auto">
            <a:xfrm>
              <a:off x="1338" y="2354"/>
              <a:ext cx="41" cy="252"/>
            </a:xfrm>
            <a:custGeom>
              <a:avLst/>
              <a:gdLst>
                <a:gd name="T0" fmla="*/ 0 w 1"/>
                <a:gd name="T1" fmla="*/ 0 h 240"/>
                <a:gd name="T2" fmla="*/ 0 w 1"/>
                <a:gd name="T3" fmla="*/ 240 h 240"/>
                <a:gd name="T4" fmla="*/ 0 60000 65536"/>
                <a:gd name="T5" fmla="*/ 0 60000 65536"/>
                <a:gd name="T6" fmla="*/ 0 w 1"/>
                <a:gd name="T7" fmla="*/ 0 h 240"/>
                <a:gd name="T8" fmla="*/ 1 w 1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40">
                  <a:moveTo>
                    <a:pt x="0" y="0"/>
                  </a:moveTo>
                  <a:lnTo>
                    <a:pt x="0" y="240"/>
                  </a:lnTo>
                </a:path>
              </a:pathLst>
            </a:custGeom>
            <a:noFill/>
            <a:ln w="76200">
              <a:solidFill>
                <a:srgbClr val="581D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5" name="Line 21"/>
            <p:cNvSpPr>
              <a:spLocks noChangeShapeType="1"/>
            </p:cNvSpPr>
            <p:nvPr/>
          </p:nvSpPr>
          <p:spPr bwMode="auto">
            <a:xfrm>
              <a:off x="820" y="1807"/>
              <a:ext cx="277" cy="1"/>
            </a:xfrm>
            <a:prstGeom prst="line">
              <a:avLst/>
            </a:prstGeom>
            <a:noFill/>
            <a:ln w="152400">
              <a:solidFill>
                <a:srgbClr val="B43C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6" name="Line 22"/>
            <p:cNvSpPr>
              <a:spLocks noChangeShapeType="1"/>
            </p:cNvSpPr>
            <p:nvPr/>
          </p:nvSpPr>
          <p:spPr bwMode="auto">
            <a:xfrm flipV="1">
              <a:off x="3915" y="2017"/>
              <a:ext cx="317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7" name="Line 23"/>
            <p:cNvSpPr>
              <a:spLocks noChangeShapeType="1"/>
            </p:cNvSpPr>
            <p:nvPr/>
          </p:nvSpPr>
          <p:spPr bwMode="auto">
            <a:xfrm>
              <a:off x="2488" y="925"/>
              <a:ext cx="1744" cy="1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68" name="Rectangle 24"/>
            <p:cNvSpPr>
              <a:spLocks noChangeArrowheads="1"/>
            </p:cNvSpPr>
            <p:nvPr/>
          </p:nvSpPr>
          <p:spPr bwMode="auto">
            <a:xfrm>
              <a:off x="4232" y="841"/>
              <a:ext cx="733" cy="217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r>
                <a:rPr lang="hu-HU" sz="1000" b="1"/>
                <a:t>PB gáz</a:t>
              </a:r>
              <a:endParaRPr lang="es-ES_tradnl" sz="1000" b="1"/>
            </a:p>
            <a:p>
              <a:pPr algn="ctr" eaLnBrk="0" hangingPunct="0"/>
              <a:r>
                <a:rPr lang="es-ES_tradnl" sz="1000" b="1"/>
                <a:t>(4-5 %)</a:t>
              </a:r>
              <a:endParaRPr lang="en-US" sz="1000"/>
            </a:p>
          </p:txBody>
        </p:sp>
        <p:sp>
          <p:nvSpPr>
            <p:cNvPr id="10269" name="Rectangle 25"/>
            <p:cNvSpPr>
              <a:spLocks noChangeArrowheads="1"/>
            </p:cNvSpPr>
            <p:nvPr/>
          </p:nvSpPr>
          <p:spPr bwMode="auto">
            <a:xfrm>
              <a:off x="4232" y="1219"/>
              <a:ext cx="733" cy="252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endParaRPr lang="en-US" sz="1000" b="1"/>
            </a:p>
            <a:p>
              <a:pPr algn="ctr" eaLnBrk="0" hangingPunct="0"/>
              <a:r>
                <a:rPr lang="hu-HU" sz="1000" b="1"/>
                <a:t>Vegyipari benzin</a:t>
              </a:r>
              <a:r>
                <a:rPr lang="en-US" sz="1000" b="1"/>
                <a:t> </a:t>
              </a:r>
            </a:p>
            <a:p>
              <a:pPr algn="ctr" eaLnBrk="0" hangingPunct="0"/>
              <a:r>
                <a:rPr lang="en-US" sz="1000" b="1"/>
                <a:t>(8-15%)</a:t>
              </a:r>
            </a:p>
            <a:p>
              <a:pPr algn="ctr" eaLnBrk="0" hangingPunct="0"/>
              <a:r>
                <a:rPr lang="en-US" sz="1000" b="1"/>
                <a:t>  </a:t>
              </a:r>
              <a:endParaRPr lang="en-US" sz="1000"/>
            </a:p>
          </p:txBody>
        </p:sp>
        <p:sp>
          <p:nvSpPr>
            <p:cNvPr id="10270" name="Rectangle 26"/>
            <p:cNvSpPr>
              <a:spLocks noChangeArrowheads="1"/>
            </p:cNvSpPr>
            <p:nvPr/>
          </p:nvSpPr>
          <p:spPr bwMode="auto">
            <a:xfrm>
              <a:off x="4232" y="1933"/>
              <a:ext cx="733" cy="210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endParaRPr lang="es-ES_tradnl" sz="1000" b="1"/>
            </a:p>
            <a:p>
              <a:pPr algn="ctr" eaLnBrk="0" hangingPunct="0"/>
              <a:r>
                <a:rPr lang="hu-HU" sz="1000" b="1"/>
                <a:t>Petróleum/Kerozin</a:t>
              </a:r>
              <a:endParaRPr lang="es-ES_tradnl" sz="1000" b="1"/>
            </a:p>
            <a:p>
              <a:pPr algn="ctr" eaLnBrk="0" hangingPunct="0"/>
              <a:r>
                <a:rPr lang="es-ES_tradnl" sz="1000" b="1"/>
                <a:t>(5-8%)</a:t>
              </a:r>
            </a:p>
            <a:p>
              <a:pPr algn="ctr" eaLnBrk="0" hangingPunct="0"/>
              <a:endParaRPr lang="es-ES_tradnl" sz="1000" b="1"/>
            </a:p>
          </p:txBody>
        </p:sp>
        <p:sp>
          <p:nvSpPr>
            <p:cNvPr id="10271" name="Rectangle 27"/>
            <p:cNvSpPr>
              <a:spLocks noChangeArrowheads="1"/>
            </p:cNvSpPr>
            <p:nvPr/>
          </p:nvSpPr>
          <p:spPr bwMode="auto">
            <a:xfrm>
              <a:off x="4225" y="3362"/>
              <a:ext cx="733" cy="252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r>
                <a:rPr lang="es-ES_tradnl" sz="1000" b="1"/>
                <a:t>F</a:t>
              </a:r>
              <a:r>
                <a:rPr lang="hu-HU" sz="1000" b="1"/>
                <a:t>űtőolaj</a:t>
              </a:r>
            </a:p>
            <a:p>
              <a:pPr algn="ctr" eaLnBrk="0" hangingPunct="0"/>
              <a:r>
                <a:rPr lang="es-ES_tradnl" sz="1000" b="1"/>
                <a:t>   (0-20%)</a:t>
              </a:r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2092" y="799"/>
              <a:ext cx="511" cy="21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ES_tradnl" sz="1000" b="1">
                  <a:latin typeface="Arial" charset="0"/>
                </a:rPr>
                <a:t>G</a:t>
              </a:r>
              <a:r>
                <a:rPr lang="hu-HU" sz="1000" b="1">
                  <a:latin typeface="Arial" charset="0"/>
                </a:rPr>
                <a:t>ázkezelés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2527" y="1387"/>
              <a:ext cx="555" cy="302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hu-HU" sz="1000" b="1">
                  <a:latin typeface="Arial" charset="0"/>
                </a:rPr>
                <a:t>Benzin</a:t>
              </a:r>
              <a:r>
                <a:rPr lang="es-ES_tradnl" sz="1000" b="1">
                  <a:latin typeface="Arial" charset="0"/>
                </a:rPr>
                <a:t> </a:t>
              </a:r>
            </a:p>
            <a:p>
              <a:pPr algn="ctr">
                <a:defRPr/>
              </a:pPr>
              <a:r>
                <a:rPr lang="es-ES_tradnl" sz="1000" b="1">
                  <a:latin typeface="Arial" charset="0"/>
                </a:rPr>
                <a:t>reform</a:t>
              </a:r>
              <a:r>
                <a:rPr lang="hu-HU" sz="1000" b="1">
                  <a:latin typeface="Arial" charset="0"/>
                </a:rPr>
                <a:t>álás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3400" y="1261"/>
              <a:ext cx="614" cy="138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hu-HU" sz="1000" b="1">
                  <a:latin typeface="Arial" charset="0"/>
                </a:rPr>
                <a:t>Kénmentesítés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1774" y="3193"/>
              <a:ext cx="516" cy="377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hu-HU" sz="1000" b="1">
                  <a:latin typeface="Arial" charset="0"/>
                </a:rPr>
                <a:t>Maradék</a:t>
              </a:r>
              <a:r>
                <a:rPr lang="es-ES_tradnl" sz="1000" b="1">
                  <a:latin typeface="Arial" charset="0"/>
                </a:rPr>
                <a:t> </a:t>
              </a:r>
            </a:p>
            <a:p>
              <a:pPr algn="ctr">
                <a:defRPr/>
              </a:pPr>
              <a:r>
                <a:rPr lang="hu-HU" sz="1000" b="1">
                  <a:latin typeface="Arial" charset="0"/>
                </a:rPr>
                <a:t>Feldolgozás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0284" name="Freeform 32"/>
            <p:cNvSpPr>
              <a:spLocks/>
            </p:cNvSpPr>
            <p:nvPr/>
          </p:nvSpPr>
          <p:spPr bwMode="auto">
            <a:xfrm>
              <a:off x="2327" y="1260"/>
              <a:ext cx="835" cy="296"/>
            </a:xfrm>
            <a:custGeom>
              <a:avLst/>
              <a:gdLst>
                <a:gd name="T0" fmla="*/ 2 w 955"/>
                <a:gd name="T1" fmla="*/ 319 h 320"/>
                <a:gd name="T2" fmla="*/ 0 w 955"/>
                <a:gd name="T3" fmla="*/ 0 h 320"/>
                <a:gd name="T4" fmla="*/ 954 w 955"/>
                <a:gd name="T5" fmla="*/ 0 h 320"/>
                <a:gd name="T6" fmla="*/ 955 w 955"/>
                <a:gd name="T7" fmla="*/ 320 h 3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5"/>
                <a:gd name="T13" fmla="*/ 0 h 320"/>
                <a:gd name="T14" fmla="*/ 955 w 955"/>
                <a:gd name="T15" fmla="*/ 320 h 3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5" h="320">
                  <a:moveTo>
                    <a:pt x="2" y="319"/>
                  </a:moveTo>
                  <a:lnTo>
                    <a:pt x="0" y="0"/>
                  </a:lnTo>
                  <a:lnTo>
                    <a:pt x="954" y="0"/>
                  </a:lnTo>
                  <a:lnTo>
                    <a:pt x="955" y="320"/>
                  </a:lnTo>
                </a:path>
              </a:pathLst>
            </a:custGeom>
            <a:noFill/>
            <a:ln w="50800">
              <a:solidFill>
                <a:srgbClr val="FFCC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85" name="Text Box 33"/>
            <p:cNvSpPr txBox="1">
              <a:spLocks noChangeArrowheads="1"/>
            </p:cNvSpPr>
            <p:nvPr/>
          </p:nvSpPr>
          <p:spPr bwMode="auto">
            <a:xfrm>
              <a:off x="3678" y="2730"/>
              <a:ext cx="237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H2</a:t>
              </a:r>
            </a:p>
          </p:txBody>
        </p:sp>
        <p:sp>
          <p:nvSpPr>
            <p:cNvPr id="10286" name="Line 34"/>
            <p:cNvSpPr>
              <a:spLocks noChangeShapeType="1"/>
            </p:cNvSpPr>
            <p:nvPr/>
          </p:nvSpPr>
          <p:spPr bwMode="auto">
            <a:xfrm flipV="1">
              <a:off x="3677" y="2647"/>
              <a:ext cx="1" cy="21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1774" y="2689"/>
              <a:ext cx="516" cy="37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57255"/>
                    <a:invGamma/>
                  </a:srgbClr>
                </a:gs>
                <a:gs pos="50000">
                  <a:srgbClr val="C0C0C0">
                    <a:alpha val="2000"/>
                  </a:srgbClr>
                </a:gs>
                <a:gs pos="100000">
                  <a:srgbClr val="C0C0C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hu-HU" sz="1000" b="1">
                  <a:latin typeface="Arial" charset="0"/>
                </a:rPr>
                <a:t>Krakkolás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10290" name="Line 36"/>
            <p:cNvSpPr>
              <a:spLocks noChangeShapeType="1"/>
            </p:cNvSpPr>
            <p:nvPr/>
          </p:nvSpPr>
          <p:spPr bwMode="auto">
            <a:xfrm flipV="1">
              <a:off x="1854" y="1586"/>
              <a:ext cx="1" cy="1092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91" name="Line 37"/>
            <p:cNvSpPr>
              <a:spLocks noChangeShapeType="1"/>
            </p:cNvSpPr>
            <p:nvPr/>
          </p:nvSpPr>
          <p:spPr bwMode="auto">
            <a:xfrm flipV="1">
              <a:off x="2132" y="2185"/>
              <a:ext cx="1" cy="504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92" name="Rectangle 38"/>
            <p:cNvSpPr>
              <a:spLocks noChangeArrowheads="1"/>
            </p:cNvSpPr>
            <p:nvPr/>
          </p:nvSpPr>
          <p:spPr bwMode="auto">
            <a:xfrm>
              <a:off x="4232" y="2647"/>
              <a:ext cx="733" cy="168"/>
            </a:xfrm>
            <a:prstGeom prst="rect">
              <a:avLst/>
            </a:prstGeom>
            <a:solidFill>
              <a:srgbClr val="CCFFCC"/>
            </a:solidFill>
            <a:ln w="12700" algn="ctr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r>
                <a:rPr lang="en-US" sz="1000" b="1"/>
                <a:t> </a:t>
              </a:r>
            </a:p>
            <a:p>
              <a:pPr algn="ctr" eaLnBrk="0" hangingPunct="0"/>
              <a:r>
                <a:rPr lang="en-US" sz="1000" b="1"/>
                <a:t> </a:t>
              </a:r>
              <a:r>
                <a:rPr lang="hu-HU" sz="1000" b="1"/>
                <a:t>Tüzelőo</a:t>
              </a:r>
              <a:r>
                <a:rPr lang="es-ES_tradnl" sz="1000" b="1"/>
                <a:t>l</a:t>
              </a:r>
              <a:r>
                <a:rPr lang="hu-HU" sz="1000" b="1"/>
                <a:t>aj</a:t>
              </a:r>
              <a:endParaRPr lang="en-US" sz="1000" b="1"/>
            </a:p>
            <a:p>
              <a:pPr algn="ctr" eaLnBrk="0" hangingPunct="0"/>
              <a:endParaRPr lang="en-US" sz="1000" b="1"/>
            </a:p>
          </p:txBody>
        </p:sp>
        <p:sp>
          <p:nvSpPr>
            <p:cNvPr id="10293" name="Line 39"/>
            <p:cNvSpPr>
              <a:spLocks noChangeShapeType="1"/>
            </p:cNvSpPr>
            <p:nvPr/>
          </p:nvSpPr>
          <p:spPr bwMode="auto">
            <a:xfrm>
              <a:off x="3955" y="1681"/>
              <a:ext cx="277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94" name="Rectangle 40"/>
            <p:cNvSpPr>
              <a:spLocks noChangeArrowheads="1"/>
            </p:cNvSpPr>
            <p:nvPr/>
          </p:nvSpPr>
          <p:spPr bwMode="auto">
            <a:xfrm>
              <a:off x="4242" y="1555"/>
              <a:ext cx="733" cy="251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endParaRPr lang="en-US" sz="1000" b="1"/>
            </a:p>
            <a:p>
              <a:pPr algn="ctr" eaLnBrk="0" hangingPunct="0"/>
              <a:r>
                <a:rPr lang="hu-HU" sz="1000" b="1"/>
                <a:t>Benzin</a:t>
              </a:r>
              <a:r>
                <a:rPr lang="en-US" sz="1000" b="1"/>
                <a:t> </a:t>
              </a:r>
            </a:p>
            <a:p>
              <a:pPr algn="ctr" eaLnBrk="0" hangingPunct="0"/>
              <a:r>
                <a:rPr lang="en-US" sz="1000" b="1"/>
                <a:t>(30-40%)</a:t>
              </a:r>
            </a:p>
            <a:p>
              <a:pPr algn="ctr" eaLnBrk="0" hangingPunct="0"/>
              <a:r>
                <a:rPr lang="en-US" sz="1000" b="1"/>
                <a:t>  </a:t>
              </a:r>
            </a:p>
          </p:txBody>
        </p:sp>
        <p:sp>
          <p:nvSpPr>
            <p:cNvPr id="10295" name="Rectangle 41"/>
            <p:cNvSpPr>
              <a:spLocks noChangeArrowheads="1"/>
            </p:cNvSpPr>
            <p:nvPr/>
          </p:nvSpPr>
          <p:spPr bwMode="auto">
            <a:xfrm>
              <a:off x="4232" y="2311"/>
              <a:ext cx="733" cy="168"/>
            </a:xfrm>
            <a:prstGeom prst="rect">
              <a:avLst/>
            </a:prstGeom>
            <a:solidFill>
              <a:srgbClr val="CCFFCC"/>
            </a:solidFill>
            <a:ln w="12700" algn="ctr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r>
                <a:rPr lang="hu-HU" sz="1000" b="1"/>
                <a:t>Gázolaj</a:t>
              </a:r>
              <a:endParaRPr lang="en-US" sz="1000" b="1"/>
            </a:p>
          </p:txBody>
        </p:sp>
        <p:sp>
          <p:nvSpPr>
            <p:cNvPr id="10296" name="Line 42"/>
            <p:cNvSpPr>
              <a:spLocks noChangeShapeType="1"/>
            </p:cNvSpPr>
            <p:nvPr/>
          </p:nvSpPr>
          <p:spPr bwMode="auto">
            <a:xfrm flipV="1">
              <a:off x="3955" y="2395"/>
              <a:ext cx="277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97" name="Rectangle 43"/>
            <p:cNvSpPr>
              <a:spLocks noChangeArrowheads="1"/>
            </p:cNvSpPr>
            <p:nvPr/>
          </p:nvSpPr>
          <p:spPr bwMode="auto">
            <a:xfrm>
              <a:off x="4225" y="3697"/>
              <a:ext cx="733" cy="295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r>
                <a:rPr lang="hu-HU" sz="1000" b="1"/>
                <a:t>Koksz</a:t>
              </a:r>
              <a:r>
                <a:rPr lang="es-ES_tradnl" sz="1000" b="1"/>
                <a:t> &amp; Bitumen</a:t>
              </a:r>
            </a:p>
            <a:p>
              <a:pPr algn="ctr" eaLnBrk="0" hangingPunct="0"/>
              <a:r>
                <a:rPr lang="es-ES_tradnl" sz="1000" b="1"/>
                <a:t>(5-15%) </a:t>
              </a:r>
              <a:endParaRPr lang="en-US" sz="1000"/>
            </a:p>
          </p:txBody>
        </p:sp>
        <p:sp>
          <p:nvSpPr>
            <p:cNvPr id="10298" name="Rectangle 44"/>
            <p:cNvSpPr>
              <a:spLocks noChangeArrowheads="1"/>
            </p:cNvSpPr>
            <p:nvPr/>
          </p:nvSpPr>
          <p:spPr bwMode="auto">
            <a:xfrm>
              <a:off x="4186" y="3278"/>
              <a:ext cx="831" cy="755"/>
            </a:xfrm>
            <a:prstGeom prst="rect">
              <a:avLst/>
            </a:prstGeom>
            <a:noFill/>
            <a:ln w="12700" algn="ctr">
              <a:solidFill>
                <a:srgbClr val="602000"/>
              </a:solidFill>
              <a:prstDash val="dash"/>
              <a:miter lim="800000"/>
              <a:headEnd/>
              <a:tailEnd/>
            </a:ln>
          </p:spPr>
          <p:txBody>
            <a:bodyPr lIns="0" tIns="40234" rIns="0" bIns="40234" anchor="ctr"/>
            <a:lstStyle/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  <a:p>
              <a:pPr algn="ctr" eaLnBrk="0" hangingPunct="0"/>
              <a:endParaRPr lang="en-US" sz="1000" b="1"/>
            </a:p>
          </p:txBody>
        </p:sp>
        <p:sp>
          <p:nvSpPr>
            <p:cNvPr id="10299" name="Rectangle 45"/>
            <p:cNvSpPr>
              <a:spLocks noChangeArrowheads="1"/>
            </p:cNvSpPr>
            <p:nvPr/>
          </p:nvSpPr>
          <p:spPr bwMode="auto">
            <a:xfrm>
              <a:off x="5302" y="1556"/>
              <a:ext cx="436" cy="1427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56000"/>
                  </a:srgbClr>
                </a:gs>
                <a:gs pos="100000">
                  <a:srgbClr val="B2B2B2">
                    <a:alpha val="75998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900" b="1">
                  <a:solidFill>
                    <a:srgbClr val="000099"/>
                  </a:solidFill>
                </a:rPr>
                <a:t>ÜZEMANYAG</a:t>
              </a:r>
              <a:endParaRPr lang="en-US" sz="900" b="1">
                <a:solidFill>
                  <a:srgbClr val="000099"/>
                </a:solidFill>
              </a:endParaRPr>
            </a:p>
            <a:p>
              <a:pPr algn="ctr"/>
              <a:endParaRPr lang="en-US" sz="900">
                <a:solidFill>
                  <a:srgbClr val="000099"/>
                </a:solidFill>
              </a:endParaRPr>
            </a:p>
          </p:txBody>
        </p:sp>
        <p:sp>
          <p:nvSpPr>
            <p:cNvPr id="10300" name="Rectangle 46"/>
            <p:cNvSpPr>
              <a:spLocks noChangeArrowheads="1"/>
            </p:cNvSpPr>
            <p:nvPr/>
          </p:nvSpPr>
          <p:spPr bwMode="auto">
            <a:xfrm>
              <a:off x="5292" y="842"/>
              <a:ext cx="446" cy="629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56000"/>
                  </a:srgbClr>
                </a:gs>
                <a:gs pos="100000">
                  <a:srgbClr val="B2B2B2">
                    <a:alpha val="75998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900" b="1">
                  <a:solidFill>
                    <a:srgbClr val="000099"/>
                  </a:solidFill>
                </a:rPr>
                <a:t>VEGYIPARI</a:t>
              </a:r>
              <a:r>
                <a:rPr lang="en-US" sz="900" b="1">
                  <a:solidFill>
                    <a:srgbClr val="000099"/>
                  </a:solidFill>
                </a:rPr>
                <a:t> </a:t>
              </a:r>
            </a:p>
            <a:p>
              <a:pPr algn="ctr"/>
              <a:r>
                <a:rPr lang="hu-HU" sz="900" b="1">
                  <a:solidFill>
                    <a:srgbClr val="000099"/>
                  </a:solidFill>
                </a:rPr>
                <a:t>ALAPANYAG</a:t>
              </a:r>
              <a:endParaRPr lang="en-US" sz="900" b="1">
                <a:solidFill>
                  <a:srgbClr val="000099"/>
                </a:solidFill>
              </a:endParaRPr>
            </a:p>
          </p:txBody>
        </p:sp>
        <p:sp>
          <p:nvSpPr>
            <p:cNvPr id="10301" name="Rectangle 47"/>
            <p:cNvSpPr>
              <a:spLocks noChangeArrowheads="1"/>
            </p:cNvSpPr>
            <p:nvPr/>
          </p:nvSpPr>
          <p:spPr bwMode="auto">
            <a:xfrm>
              <a:off x="5302" y="3151"/>
              <a:ext cx="397" cy="924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56000"/>
                  </a:srgbClr>
                </a:gs>
                <a:gs pos="100000">
                  <a:srgbClr val="B2B2B2">
                    <a:alpha val="75998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900" b="1">
                  <a:solidFill>
                    <a:srgbClr val="000099"/>
                  </a:solidFill>
                </a:rPr>
                <a:t>EGYÉB</a:t>
              </a:r>
              <a:endParaRPr lang="en-US" sz="900" b="1">
                <a:solidFill>
                  <a:srgbClr val="000099"/>
                </a:solidFill>
              </a:endParaRPr>
            </a:p>
            <a:p>
              <a:pPr algn="ctr"/>
              <a:r>
                <a:rPr lang="en-US" sz="900" b="1">
                  <a:solidFill>
                    <a:srgbClr val="000099"/>
                  </a:solidFill>
                </a:rPr>
                <a:t>(*)</a:t>
              </a:r>
              <a:r>
                <a:rPr lang="en-US" sz="900"/>
                <a:t> </a:t>
              </a:r>
            </a:p>
          </p:txBody>
        </p:sp>
        <p:sp>
          <p:nvSpPr>
            <p:cNvPr id="10302" name="Line 48"/>
            <p:cNvSpPr>
              <a:spLocks noChangeShapeType="1"/>
            </p:cNvSpPr>
            <p:nvPr/>
          </p:nvSpPr>
          <p:spPr bwMode="auto">
            <a:xfrm>
              <a:off x="4961" y="968"/>
              <a:ext cx="317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3" name="Line 49"/>
            <p:cNvSpPr>
              <a:spLocks noChangeShapeType="1"/>
            </p:cNvSpPr>
            <p:nvPr/>
          </p:nvSpPr>
          <p:spPr bwMode="auto">
            <a:xfrm>
              <a:off x="4985" y="1345"/>
              <a:ext cx="317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4" name="Line 50"/>
            <p:cNvSpPr>
              <a:spLocks noChangeShapeType="1"/>
            </p:cNvSpPr>
            <p:nvPr/>
          </p:nvSpPr>
          <p:spPr bwMode="auto">
            <a:xfrm>
              <a:off x="4985" y="1681"/>
              <a:ext cx="317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5" name="Line 51"/>
            <p:cNvSpPr>
              <a:spLocks noChangeShapeType="1"/>
            </p:cNvSpPr>
            <p:nvPr/>
          </p:nvSpPr>
          <p:spPr bwMode="auto">
            <a:xfrm>
              <a:off x="4974" y="2018"/>
              <a:ext cx="318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6" name="Line 52"/>
            <p:cNvSpPr>
              <a:spLocks noChangeShapeType="1"/>
            </p:cNvSpPr>
            <p:nvPr/>
          </p:nvSpPr>
          <p:spPr bwMode="auto">
            <a:xfrm>
              <a:off x="4985" y="2395"/>
              <a:ext cx="317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7" name="Freeform 53"/>
            <p:cNvSpPr>
              <a:spLocks/>
            </p:cNvSpPr>
            <p:nvPr/>
          </p:nvSpPr>
          <p:spPr bwMode="auto">
            <a:xfrm>
              <a:off x="4985" y="2857"/>
              <a:ext cx="119" cy="588"/>
            </a:xfrm>
            <a:custGeom>
              <a:avLst/>
              <a:gdLst>
                <a:gd name="T0" fmla="*/ 0 w 410"/>
                <a:gd name="T1" fmla="*/ 1316 h 1316"/>
                <a:gd name="T2" fmla="*/ 410 w 410"/>
                <a:gd name="T3" fmla="*/ 1314 h 1316"/>
                <a:gd name="T4" fmla="*/ 408 w 410"/>
                <a:gd name="T5" fmla="*/ 0 h 1316"/>
                <a:gd name="T6" fmla="*/ 0 60000 65536"/>
                <a:gd name="T7" fmla="*/ 0 60000 65536"/>
                <a:gd name="T8" fmla="*/ 0 60000 65536"/>
                <a:gd name="T9" fmla="*/ 0 w 410"/>
                <a:gd name="T10" fmla="*/ 0 h 1316"/>
                <a:gd name="T11" fmla="*/ 410 w 410"/>
                <a:gd name="T12" fmla="*/ 1316 h 1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0" h="1316">
                  <a:moveTo>
                    <a:pt x="0" y="1316"/>
                  </a:moveTo>
                  <a:lnTo>
                    <a:pt x="410" y="1314"/>
                  </a:lnTo>
                  <a:lnTo>
                    <a:pt x="408" y="0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8" name="Line 54"/>
            <p:cNvSpPr>
              <a:spLocks noChangeShapeType="1"/>
            </p:cNvSpPr>
            <p:nvPr/>
          </p:nvSpPr>
          <p:spPr bwMode="auto">
            <a:xfrm>
              <a:off x="4961" y="3823"/>
              <a:ext cx="317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09" name="Line 55"/>
            <p:cNvSpPr>
              <a:spLocks noChangeShapeType="1"/>
            </p:cNvSpPr>
            <p:nvPr/>
          </p:nvSpPr>
          <p:spPr bwMode="auto">
            <a:xfrm>
              <a:off x="4967" y="3530"/>
              <a:ext cx="317" cy="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10" name="Freeform 56"/>
            <p:cNvSpPr>
              <a:spLocks/>
            </p:cNvSpPr>
            <p:nvPr/>
          </p:nvSpPr>
          <p:spPr bwMode="auto">
            <a:xfrm>
              <a:off x="5183" y="968"/>
              <a:ext cx="119" cy="2310"/>
            </a:xfrm>
            <a:custGeom>
              <a:avLst/>
              <a:gdLst>
                <a:gd name="T0" fmla="*/ 0 w 4076"/>
                <a:gd name="T1" fmla="*/ 0 h 520"/>
                <a:gd name="T2" fmla="*/ 3 w 4076"/>
                <a:gd name="T3" fmla="*/ 520 h 520"/>
                <a:gd name="T4" fmla="*/ 4076 w 4076"/>
                <a:gd name="T5" fmla="*/ 517 h 520"/>
                <a:gd name="T6" fmla="*/ 0 60000 65536"/>
                <a:gd name="T7" fmla="*/ 0 60000 65536"/>
                <a:gd name="T8" fmla="*/ 0 60000 65536"/>
                <a:gd name="T9" fmla="*/ 0 w 4076"/>
                <a:gd name="T10" fmla="*/ 0 h 520"/>
                <a:gd name="T11" fmla="*/ 4076 w 4076"/>
                <a:gd name="T12" fmla="*/ 520 h 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76" h="520">
                  <a:moveTo>
                    <a:pt x="0" y="0"/>
                  </a:moveTo>
                  <a:lnTo>
                    <a:pt x="3" y="520"/>
                  </a:lnTo>
                  <a:lnTo>
                    <a:pt x="4076" y="517"/>
                  </a:lnTo>
                </a:path>
              </a:pathLst>
            </a:custGeom>
            <a:noFill/>
            <a:ln w="25400" cap="flat">
              <a:solidFill>
                <a:srgbClr val="000080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11" name="Line 57"/>
            <p:cNvSpPr>
              <a:spLocks noChangeShapeType="1"/>
            </p:cNvSpPr>
            <p:nvPr/>
          </p:nvSpPr>
          <p:spPr bwMode="auto">
            <a:xfrm>
              <a:off x="4985" y="2732"/>
              <a:ext cx="198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sysDot"/>
              <a:round/>
              <a:headEnd/>
              <a:tailEnd type="triangle" w="lg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12" name="Freeform 58"/>
            <p:cNvSpPr>
              <a:spLocks/>
            </p:cNvSpPr>
            <p:nvPr/>
          </p:nvSpPr>
          <p:spPr bwMode="auto">
            <a:xfrm>
              <a:off x="5064" y="968"/>
              <a:ext cx="238" cy="629"/>
            </a:xfrm>
            <a:custGeom>
              <a:avLst/>
              <a:gdLst>
                <a:gd name="T0" fmla="*/ 0 w 4076"/>
                <a:gd name="T1" fmla="*/ 0 h 520"/>
                <a:gd name="T2" fmla="*/ 3 w 4076"/>
                <a:gd name="T3" fmla="*/ 520 h 520"/>
                <a:gd name="T4" fmla="*/ 4076 w 4076"/>
                <a:gd name="T5" fmla="*/ 517 h 520"/>
                <a:gd name="T6" fmla="*/ 0 60000 65536"/>
                <a:gd name="T7" fmla="*/ 0 60000 65536"/>
                <a:gd name="T8" fmla="*/ 0 60000 65536"/>
                <a:gd name="T9" fmla="*/ 0 w 4076"/>
                <a:gd name="T10" fmla="*/ 0 h 520"/>
                <a:gd name="T11" fmla="*/ 4076 w 4076"/>
                <a:gd name="T12" fmla="*/ 520 h 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76" h="520">
                  <a:moveTo>
                    <a:pt x="0" y="0"/>
                  </a:moveTo>
                  <a:lnTo>
                    <a:pt x="3" y="520"/>
                  </a:lnTo>
                  <a:lnTo>
                    <a:pt x="4076" y="517"/>
                  </a:lnTo>
                </a:path>
              </a:pathLst>
            </a:custGeom>
            <a:noFill/>
            <a:ln w="25400" cap="flat">
              <a:solidFill>
                <a:srgbClr val="000080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13" name="Line 59"/>
            <p:cNvSpPr>
              <a:spLocks noChangeShapeType="1"/>
            </p:cNvSpPr>
            <p:nvPr/>
          </p:nvSpPr>
          <p:spPr bwMode="auto">
            <a:xfrm>
              <a:off x="5104" y="2857"/>
              <a:ext cx="198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Ötágú csillag 1"/>
          <p:cNvSpPr/>
          <p:nvPr/>
        </p:nvSpPr>
        <p:spPr>
          <a:xfrm>
            <a:off x="3434361" y="1928566"/>
            <a:ext cx="387273" cy="3199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Ötágú csillag 60"/>
          <p:cNvSpPr/>
          <p:nvPr/>
        </p:nvSpPr>
        <p:spPr>
          <a:xfrm>
            <a:off x="5009346" y="1812252"/>
            <a:ext cx="387273" cy="3199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Ötágú csillag 61"/>
          <p:cNvSpPr/>
          <p:nvPr/>
        </p:nvSpPr>
        <p:spPr>
          <a:xfrm>
            <a:off x="2194555" y="3892235"/>
            <a:ext cx="387273" cy="3199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Ötágú csillag 62"/>
          <p:cNvSpPr/>
          <p:nvPr/>
        </p:nvSpPr>
        <p:spPr>
          <a:xfrm>
            <a:off x="2206083" y="5635658"/>
            <a:ext cx="387273" cy="3199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70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1691680" y="188640"/>
            <a:ext cx="5419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lnSpc>
                <a:spcPct val="130000"/>
              </a:lnSpc>
            </a:pPr>
            <a:r>
              <a:rPr lang="sk-SK" sz="2800" b="0" dirty="0"/>
              <a:t>Reformálás - reakcióegyenletek</a:t>
            </a:r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336550" y="6400800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hu-HU" sz="2000">
                <a:solidFill>
                  <a:schemeClr val="bg1"/>
                </a:solidFill>
                <a:latin typeface="FolioHLight" pitchFamily="2" charset="0"/>
              </a:rPr>
              <a:t> BME VBK</a:t>
            </a:r>
            <a:endParaRPr lang="sk-SK" sz="2000">
              <a:solidFill>
                <a:schemeClr val="bg1"/>
              </a:solidFill>
              <a:latin typeface="FolioHLight" pitchFamily="2" charset="0"/>
            </a:endParaRPr>
          </a:p>
        </p:txBody>
      </p:sp>
      <p:pic>
        <p:nvPicPr>
          <p:cNvPr id="604165" name="Picture 5" descr="149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14574" t="8177" r="14993" b="53984"/>
          <a:stretch>
            <a:fillRect/>
          </a:stretch>
        </p:blipFill>
        <p:spPr bwMode="auto">
          <a:xfrm>
            <a:off x="858053" y="764704"/>
            <a:ext cx="7117932" cy="540060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1259632" y="623731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Nem kívánatos reakciók: </a:t>
            </a:r>
            <a:r>
              <a:rPr lang="hu-HU" sz="2400" b="1" dirty="0" err="1" smtClean="0"/>
              <a:t>hidrokrakkolódás</a:t>
            </a:r>
            <a:r>
              <a:rPr lang="hu-HU" sz="2400" b="1" dirty="0" smtClean="0"/>
              <a:t>!!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0876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6FA9-936C-4ECA-BE3F-F7AD57333321}" type="slidenum">
              <a:rPr lang="hu-HU"/>
              <a:pPr/>
              <a:t>27</a:t>
            </a:fld>
            <a:endParaRPr lang="hu-HU"/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336550" y="6400800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hu-HU" sz="2000">
                <a:solidFill>
                  <a:schemeClr val="bg1"/>
                </a:solidFill>
                <a:latin typeface="FolioHLight" pitchFamily="2" charset="0"/>
              </a:rPr>
              <a:t> BME VBK</a:t>
            </a:r>
            <a:endParaRPr lang="sk-SK" sz="2000">
              <a:solidFill>
                <a:schemeClr val="bg1"/>
              </a:solidFill>
              <a:latin typeface="FolioHLight" pitchFamily="2" charset="0"/>
            </a:endParaRPr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396875" y="27305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hu-HU">
                <a:solidFill>
                  <a:schemeClr val="bg1"/>
                </a:solidFill>
              </a:rPr>
              <a:t>Minőségjavító technológiák/ Reformálás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685800" y="1066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hu-HU" sz="3200" b="0" dirty="0"/>
              <a:t>Katalizátorok	</a:t>
            </a:r>
          </a:p>
          <a:p>
            <a:pPr marL="742950" lvl="1" indent="-285750">
              <a:buFontTx/>
              <a:buChar char="–"/>
            </a:pPr>
            <a:r>
              <a:rPr lang="hu-HU" sz="2800" b="0" dirty="0"/>
              <a:t>Egyfémes (</a:t>
            </a:r>
            <a:r>
              <a:rPr lang="hu-HU" sz="2800" b="0" dirty="0" err="1"/>
              <a:t>Pt</a:t>
            </a:r>
            <a:r>
              <a:rPr lang="hu-HU" sz="2800" b="0" dirty="0"/>
              <a:t>: 0,4-0,6 %) + Cl</a:t>
            </a:r>
            <a:r>
              <a:rPr lang="hu-HU" sz="2800" b="0" baseline="30000" dirty="0"/>
              <a:t>-</a:t>
            </a:r>
            <a:endParaRPr lang="hu-HU" sz="2800" b="0" dirty="0"/>
          </a:p>
          <a:p>
            <a:pPr marL="742950" lvl="1" indent="-285750">
              <a:buFontTx/>
              <a:buChar char="–"/>
            </a:pPr>
            <a:r>
              <a:rPr lang="hu-HU" sz="2800" b="0" dirty="0"/>
              <a:t>Kétfémes (</a:t>
            </a:r>
            <a:r>
              <a:rPr lang="hu-HU" sz="2800" b="0" dirty="0" err="1"/>
              <a:t>Pt</a:t>
            </a:r>
            <a:r>
              <a:rPr lang="hu-HU" sz="2800" b="0" dirty="0"/>
              <a:t>: 0,2-0,4 %, Re: 0,15-0,5 %) + </a:t>
            </a:r>
            <a:r>
              <a:rPr lang="hu-HU" sz="2800" b="0" dirty="0" smtClean="0"/>
              <a:t>Cl</a:t>
            </a:r>
            <a:r>
              <a:rPr lang="hu-HU" sz="2800" b="0" baseline="30000" dirty="0" smtClean="0"/>
              <a:t>-</a:t>
            </a:r>
          </a:p>
          <a:p>
            <a:pPr marL="2114550" lvl="4" indent="-285750">
              <a:buFontTx/>
              <a:buChar char="–"/>
            </a:pPr>
            <a:r>
              <a:rPr lang="hu-HU" sz="2800" b="1" dirty="0" smtClean="0">
                <a:solidFill>
                  <a:srgbClr val="FF0000"/>
                </a:solidFill>
              </a:rPr>
              <a:t>(</a:t>
            </a:r>
            <a:r>
              <a:rPr lang="hu-HU" sz="2800" b="1" dirty="0" err="1" smtClean="0">
                <a:solidFill>
                  <a:srgbClr val="FF0000"/>
                </a:solidFill>
              </a:rPr>
              <a:t>Pt</a:t>
            </a:r>
            <a:r>
              <a:rPr lang="hu-HU" sz="2800" b="1" dirty="0" smtClean="0">
                <a:solidFill>
                  <a:srgbClr val="FF0000"/>
                </a:solidFill>
              </a:rPr>
              <a:t>: 0,3-Sn: 0,3 %)</a:t>
            </a:r>
            <a:endParaRPr lang="hu-HU" sz="2800" b="1" dirty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–"/>
            </a:pPr>
            <a:r>
              <a:rPr lang="hu-HU" sz="2800" b="0" dirty="0"/>
              <a:t>Többfémes (</a:t>
            </a:r>
            <a:r>
              <a:rPr lang="hu-HU" sz="2800" b="0" dirty="0" err="1"/>
              <a:t>Pt</a:t>
            </a:r>
            <a:r>
              <a:rPr lang="hu-HU" sz="2800" b="0" dirty="0"/>
              <a:t>: 0,15-0,4 %, Re: 0,1-0,3 %, 			</a:t>
            </a:r>
            <a:r>
              <a:rPr lang="hu-HU" sz="2800" b="0" dirty="0" err="1"/>
              <a:t>Sn</a:t>
            </a:r>
            <a:r>
              <a:rPr lang="hu-HU" sz="2800" b="0" dirty="0"/>
              <a:t>/</a:t>
            </a:r>
            <a:r>
              <a:rPr lang="hu-HU" sz="2800" b="0" dirty="0" err="1"/>
              <a:t>Ir</a:t>
            </a:r>
            <a:r>
              <a:rPr lang="hu-HU" sz="2800" b="0" dirty="0"/>
              <a:t>:0,15-0,5 %) + Cl</a:t>
            </a:r>
            <a:r>
              <a:rPr lang="hu-HU" sz="2800" b="0" baseline="30000" dirty="0"/>
              <a:t>-</a:t>
            </a:r>
            <a:r>
              <a:rPr lang="hu-HU" sz="2800" b="0" dirty="0"/>
              <a:t> </a:t>
            </a:r>
          </a:p>
          <a:p>
            <a:pPr marL="342900" indent="-342900">
              <a:buFontTx/>
              <a:buChar char="•"/>
            </a:pPr>
            <a:r>
              <a:rPr lang="hu-HU" sz="3200" b="0" dirty="0"/>
              <a:t>Paraméterek</a:t>
            </a:r>
          </a:p>
          <a:p>
            <a:pPr marL="742950" lvl="1" indent="-285750">
              <a:buFontTx/>
              <a:buChar char="–"/>
            </a:pPr>
            <a:r>
              <a:rPr lang="hu-HU" sz="2800" b="0" dirty="0"/>
              <a:t>Hőmérséklet 	450-550 °C</a:t>
            </a:r>
          </a:p>
          <a:p>
            <a:pPr marL="742950" lvl="1" indent="-285750">
              <a:buFontTx/>
              <a:buChar char="–"/>
            </a:pPr>
            <a:r>
              <a:rPr lang="hu-HU" sz="2800" b="0" dirty="0"/>
              <a:t>Nyomás		45-50 </a:t>
            </a:r>
            <a:r>
              <a:rPr lang="hu-HU" sz="2800" b="0" dirty="0" smtClean="0"/>
              <a:t>bar </a:t>
            </a:r>
            <a:r>
              <a:rPr lang="hu-HU" sz="2800" b="0" dirty="0"/>
              <a:t>(CCR 4-8 </a:t>
            </a:r>
            <a:r>
              <a:rPr lang="hu-HU" sz="2800" b="0" dirty="0" smtClean="0"/>
              <a:t>bar)</a:t>
            </a:r>
            <a:endParaRPr lang="hu-HU" sz="2800" b="0" dirty="0"/>
          </a:p>
          <a:p>
            <a:pPr marL="742950" lvl="1" indent="-285750">
              <a:buFontTx/>
              <a:buChar char="–"/>
            </a:pPr>
            <a:r>
              <a:rPr lang="hu-HU" sz="2800" b="0" dirty="0"/>
              <a:t>LHSV			1,5-2,5 m</a:t>
            </a:r>
            <a:r>
              <a:rPr lang="hu-HU" sz="2800" b="0" baseline="30000" dirty="0"/>
              <a:t>3</a:t>
            </a:r>
            <a:r>
              <a:rPr lang="hu-HU" sz="2800" b="0" dirty="0"/>
              <a:t>/</a:t>
            </a:r>
            <a:r>
              <a:rPr lang="hu-HU" sz="2800" b="0" dirty="0" err="1"/>
              <a:t>m</a:t>
            </a:r>
            <a:r>
              <a:rPr lang="hu-HU" sz="2800" b="0" baseline="30000" dirty="0" err="1"/>
              <a:t>3</a:t>
            </a:r>
            <a:r>
              <a:rPr lang="hu-HU" sz="2800" b="0" dirty="0"/>
              <a:t>*h</a:t>
            </a:r>
          </a:p>
        </p:txBody>
      </p:sp>
    </p:spTree>
    <p:extLst>
      <p:ext uri="{BB962C8B-B14F-4D97-AF65-F5344CB8AC3E}">
        <p14:creationId xmlns:p14="http://schemas.microsoft.com/office/powerpoint/2010/main" val="21364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Pt</a:t>
            </a:r>
            <a:r>
              <a:rPr lang="hu-HU" dirty="0" smtClean="0"/>
              <a:t> tartalmú katalizátorok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Bifunkciós: hidrogénező/</a:t>
            </a:r>
            <a:r>
              <a:rPr lang="hu-HU" dirty="0" err="1" smtClean="0"/>
              <a:t>dehidrogénező</a:t>
            </a:r>
            <a:r>
              <a:rPr lang="hu-HU" dirty="0" smtClean="0"/>
              <a:t> és </a:t>
            </a:r>
            <a:r>
              <a:rPr lang="hu-HU" dirty="0" err="1" smtClean="0"/>
              <a:t>izomerizáló</a:t>
            </a:r>
            <a:r>
              <a:rPr lang="hu-HU" dirty="0" smtClean="0"/>
              <a:t> aktivitású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Carbonaceous</a:t>
            </a:r>
            <a:r>
              <a:rPr lang="hu-HU" dirty="0" smtClean="0"/>
              <a:t> </a:t>
            </a:r>
            <a:r>
              <a:rPr lang="hu-HU" dirty="0" err="1" smtClean="0"/>
              <a:t>overlayer</a:t>
            </a:r>
            <a:r>
              <a:rPr lang="hu-HU" dirty="0" smtClean="0"/>
              <a:t>” szén </a:t>
            </a:r>
            <a:r>
              <a:rPr lang="hu-HU" dirty="0" err="1" smtClean="0"/>
              <a:t>depozitumok</a:t>
            </a:r>
            <a:r>
              <a:rPr lang="hu-HU" dirty="0" smtClean="0"/>
              <a:t> a </a:t>
            </a:r>
            <a:r>
              <a:rPr lang="hu-HU" dirty="0" err="1" smtClean="0"/>
              <a:t>Pt-án</a:t>
            </a:r>
            <a:r>
              <a:rPr lang="hu-HU" dirty="0" smtClean="0"/>
              <a:t> működés közben</a:t>
            </a:r>
          </a:p>
          <a:p>
            <a:r>
              <a:rPr lang="hu-HU" dirty="0" smtClean="0"/>
              <a:t>Nagy diszperzitás &gt;0,5</a:t>
            </a:r>
          </a:p>
          <a:p>
            <a:r>
              <a:rPr lang="hu-HU" dirty="0" smtClean="0"/>
              <a:t>Oxidációs regenerálást elviseli többször is</a:t>
            </a:r>
          </a:p>
          <a:p>
            <a:r>
              <a:rPr lang="hu-HU" dirty="0" smtClean="0"/>
              <a:t>Hordozó savasságát Cl tartalmú anyag bevitelével biztosítják</a:t>
            </a:r>
          </a:p>
          <a:p>
            <a:r>
              <a:rPr lang="hu-HU" dirty="0" smtClean="0"/>
              <a:t>Un. „</a:t>
            </a:r>
            <a:r>
              <a:rPr lang="hu-HU" dirty="0" err="1" smtClean="0"/>
              <a:t>eggshell</a:t>
            </a:r>
            <a:r>
              <a:rPr lang="hu-HU" dirty="0" smtClean="0"/>
              <a:t>” a fém eloszlás a hordozó szemcséken, külső rétegben van a fém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78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Carbonaceous</a:t>
            </a:r>
            <a:r>
              <a:rPr lang="hu-HU" dirty="0" smtClean="0"/>
              <a:t> </a:t>
            </a:r>
            <a:r>
              <a:rPr lang="hu-HU" dirty="0" err="1" smtClean="0"/>
              <a:t>overlayer</a:t>
            </a:r>
            <a:endParaRPr lang="hu-HU" dirty="0"/>
          </a:p>
        </p:txBody>
      </p:sp>
      <p:pic>
        <p:nvPicPr>
          <p:cNvPr id="141314" name="Picture 2" descr="http://pubs.rsc.org/services/images/RSCpubs.ePlatform.Service.FreeContent.ImageService.svc/ImageService/Articleimage/2014/NR/c4nr02143f/c4nr02143f-f4_hi-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568952" cy="4152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Katalízis a szénhidrogéniparban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>
                <a:solidFill>
                  <a:srgbClr val="660033"/>
                </a:solidFill>
              </a:rPr>
              <a:t>Az üzemanyag piac és a szénhidrogénipar igényei: </a:t>
            </a:r>
            <a:endParaRPr lang="hu-HU" b="1" dirty="0" smtClean="0">
              <a:solidFill>
                <a:srgbClr val="660033"/>
              </a:solidFill>
            </a:endParaRPr>
          </a:p>
          <a:p>
            <a:endParaRPr lang="hu-HU" b="1" dirty="0">
              <a:solidFill>
                <a:srgbClr val="660033"/>
              </a:solidFill>
            </a:endParaRPr>
          </a:p>
          <a:p>
            <a:r>
              <a:rPr lang="hu-HU" dirty="0" smtClean="0"/>
              <a:t>nagy oktánszámú benzin, </a:t>
            </a:r>
            <a:endParaRPr lang="hu-HU" dirty="0"/>
          </a:p>
          <a:p>
            <a:r>
              <a:rPr lang="hu-HU" dirty="0" smtClean="0"/>
              <a:t>jó cetánszámú gázolaj, </a:t>
            </a:r>
            <a:endParaRPr lang="hu-HU" dirty="0"/>
          </a:p>
          <a:p>
            <a:r>
              <a:rPr lang="hu-HU" dirty="0" smtClean="0"/>
              <a:t>aromás </a:t>
            </a:r>
            <a:r>
              <a:rPr lang="hu-HU" dirty="0"/>
              <a:t>tartalom csökkentés, </a:t>
            </a:r>
          </a:p>
          <a:p>
            <a:r>
              <a:rPr lang="hu-HU" dirty="0" smtClean="0"/>
              <a:t>kéntartalom </a:t>
            </a:r>
            <a:r>
              <a:rPr lang="hu-HU" dirty="0"/>
              <a:t>csökkentés, </a:t>
            </a:r>
          </a:p>
          <a:p>
            <a:r>
              <a:rPr lang="hu-HU" dirty="0" smtClean="0"/>
              <a:t>a </a:t>
            </a:r>
            <a:r>
              <a:rPr lang="hu-HU" dirty="0"/>
              <a:t>kőolaj minél nagyobb feldolgozott hányada, </a:t>
            </a:r>
          </a:p>
          <a:p>
            <a:r>
              <a:rPr lang="hu-HU" dirty="0" smtClean="0"/>
              <a:t>oktánszámjavító </a:t>
            </a:r>
            <a:r>
              <a:rPr lang="hu-HU" dirty="0"/>
              <a:t>benzin keverőkomponensek, </a:t>
            </a:r>
            <a:r>
              <a:rPr lang="hu-HU" dirty="0" err="1"/>
              <a:t>oxigenátok</a:t>
            </a:r>
            <a:r>
              <a:rPr lang="hu-HU" dirty="0"/>
              <a:t> </a:t>
            </a:r>
            <a:r>
              <a:rPr lang="hu-HU" dirty="0" smtClean="0"/>
              <a:t>előállítása,</a:t>
            </a:r>
          </a:p>
          <a:p>
            <a:r>
              <a:rPr lang="hu-HU" dirty="0" smtClean="0"/>
              <a:t>Környezetbarát üzemanyagok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92488" cy="4525963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 smtClean="0">
                <a:solidFill>
                  <a:srgbClr val="008000"/>
                </a:solidFill>
              </a:rPr>
              <a:t>A katalízis </a:t>
            </a:r>
            <a:r>
              <a:rPr lang="hu-HU" b="1" dirty="0">
                <a:solidFill>
                  <a:srgbClr val="008000"/>
                </a:solidFill>
              </a:rPr>
              <a:t>válaszai</a:t>
            </a:r>
            <a:r>
              <a:rPr lang="hu-HU" b="1" dirty="0" smtClean="0">
                <a:solidFill>
                  <a:srgbClr val="008000"/>
                </a:solidFill>
              </a:rPr>
              <a:t>:</a:t>
            </a:r>
          </a:p>
          <a:p>
            <a:pPr marL="0" indent="0">
              <a:buNone/>
            </a:pPr>
            <a:endParaRPr lang="hu-HU" b="1" dirty="0" smtClean="0">
              <a:solidFill>
                <a:srgbClr val="008000"/>
              </a:solidFill>
            </a:endParaRPr>
          </a:p>
          <a:p>
            <a:r>
              <a:rPr lang="hu-HU" dirty="0" smtClean="0"/>
              <a:t>katalitikus </a:t>
            </a:r>
            <a:r>
              <a:rPr lang="hu-HU" dirty="0"/>
              <a:t>benzin reformálás,</a:t>
            </a:r>
          </a:p>
          <a:p>
            <a:r>
              <a:rPr lang="hu-HU" dirty="0" smtClean="0"/>
              <a:t>katalitikus </a:t>
            </a:r>
            <a:r>
              <a:rPr lang="hu-HU" dirty="0"/>
              <a:t>krakkolás,</a:t>
            </a:r>
          </a:p>
          <a:p>
            <a:r>
              <a:rPr lang="hu-HU" dirty="0" smtClean="0"/>
              <a:t>katalitikus </a:t>
            </a:r>
            <a:r>
              <a:rPr lang="hu-HU" dirty="0"/>
              <a:t>hidrogénezés, </a:t>
            </a:r>
            <a:r>
              <a:rPr lang="hu-HU" dirty="0" err="1"/>
              <a:t>izomerizálás</a:t>
            </a:r>
            <a:r>
              <a:rPr lang="hu-HU" dirty="0"/>
              <a:t>,</a:t>
            </a:r>
          </a:p>
          <a:p>
            <a:r>
              <a:rPr lang="hu-HU" dirty="0" smtClean="0"/>
              <a:t>katalitikus </a:t>
            </a:r>
            <a:r>
              <a:rPr lang="hu-HU" dirty="0" err="1"/>
              <a:t>kénmentesítés-hidrodeszulfurizálás</a:t>
            </a:r>
            <a:r>
              <a:rPr lang="hu-HU" dirty="0" smtClean="0"/>
              <a:t>, „mély” kéntelenítés</a:t>
            </a:r>
            <a:endParaRPr lang="hu-HU" dirty="0"/>
          </a:p>
          <a:p>
            <a:r>
              <a:rPr lang="hu-HU" dirty="0" smtClean="0"/>
              <a:t>katalitikus </a:t>
            </a:r>
            <a:r>
              <a:rPr lang="hu-HU" dirty="0" err="1"/>
              <a:t>hidrokrakkolás</a:t>
            </a:r>
            <a:r>
              <a:rPr lang="hu-HU" dirty="0"/>
              <a:t>,</a:t>
            </a:r>
          </a:p>
          <a:p>
            <a:r>
              <a:rPr lang="hu-HU" dirty="0" smtClean="0"/>
              <a:t>MTBE </a:t>
            </a:r>
            <a:r>
              <a:rPr lang="hu-HU" dirty="0"/>
              <a:t>vagy ETBE előállítás savas </a:t>
            </a:r>
            <a:r>
              <a:rPr lang="hu-HU" dirty="0" smtClean="0"/>
              <a:t>katalizátorral,</a:t>
            </a:r>
          </a:p>
          <a:p>
            <a:r>
              <a:rPr lang="hu-HU" dirty="0" err="1" smtClean="0"/>
              <a:t>Oligomerizáció</a:t>
            </a:r>
            <a:r>
              <a:rPr lang="hu-HU" dirty="0" smtClean="0"/>
              <a:t>, metatézis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54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180975" y="785813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130000"/>
              </a:lnSpc>
            </a:pPr>
            <a:r>
              <a:rPr lang="sk-SK" sz="2800" b="0"/>
              <a:t>Reformálás – reformáló üzemek típusai</a:t>
            </a:r>
          </a:p>
        </p:txBody>
      </p:sp>
      <p:sp>
        <p:nvSpPr>
          <p:cNvPr id="605187" name="Text Box 3"/>
          <p:cNvSpPr txBox="1">
            <a:spLocks noChangeArrowheads="1"/>
          </p:cNvSpPr>
          <p:nvPr/>
        </p:nvSpPr>
        <p:spPr bwMode="auto">
          <a:xfrm>
            <a:off x="336550" y="6400800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hu-HU" sz="2000">
                <a:solidFill>
                  <a:schemeClr val="bg1"/>
                </a:solidFill>
                <a:latin typeface="FolioHLight" pitchFamily="2" charset="0"/>
              </a:rPr>
              <a:t> BME VBK</a:t>
            </a:r>
            <a:endParaRPr lang="sk-SK" sz="2000">
              <a:solidFill>
                <a:schemeClr val="bg1"/>
              </a:solidFill>
              <a:latin typeface="FolioHLight" pitchFamily="2" charset="0"/>
            </a:endParaRPr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904875" y="1666875"/>
            <a:ext cx="544671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hu-HU" sz="2000" b="0"/>
              <a:t>Semiregeneratív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fix ágy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nagy nyomás</a:t>
            </a:r>
          </a:p>
          <a:p>
            <a:pPr marL="342900" indent="-342900">
              <a:buFontTx/>
              <a:buChar char="•"/>
            </a:pPr>
            <a:r>
              <a:rPr lang="hu-HU" sz="2000" b="0"/>
              <a:t>Lengő reaktoros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fix ágy  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közepes nyomás</a:t>
            </a:r>
          </a:p>
          <a:p>
            <a:pPr marL="342900" indent="-342900">
              <a:buFontTx/>
              <a:buChar char="•"/>
            </a:pPr>
            <a:r>
              <a:rPr lang="hu-HU" sz="2000" b="0"/>
              <a:t>Folyamatos reformáló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mozgó ágy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alacsony nyomás</a:t>
            </a:r>
          </a:p>
          <a:p>
            <a:pPr marL="742950" lvl="1" indent="-285750">
              <a:buFontTx/>
              <a:buChar char="–"/>
            </a:pPr>
            <a:r>
              <a:rPr lang="hu-HU" sz="2000" b="0"/>
              <a:t>folyamatos regenerálás: </a:t>
            </a:r>
            <a:r>
              <a:rPr lang="hu-HU" sz="2000"/>
              <a:t>CCR</a:t>
            </a:r>
          </a:p>
        </p:txBody>
      </p:sp>
      <p:sp>
        <p:nvSpPr>
          <p:cNvPr id="605190" name="Rectangle 6"/>
          <p:cNvSpPr>
            <a:spLocks noChangeArrowheads="1"/>
          </p:cNvSpPr>
          <p:nvPr/>
        </p:nvSpPr>
        <p:spPr bwMode="auto">
          <a:xfrm>
            <a:off x="396875" y="27305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hu-HU">
                <a:solidFill>
                  <a:schemeClr val="bg1"/>
                </a:solidFill>
              </a:rPr>
              <a:t>Minőségjavító technológiák/ Reformálás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605193" name="Text Box 9"/>
          <p:cNvSpPr txBox="1">
            <a:spLocks noChangeArrowheads="1"/>
          </p:cNvSpPr>
          <p:nvPr/>
        </p:nvSpPr>
        <p:spPr bwMode="auto">
          <a:xfrm>
            <a:off x="6156176" y="2996952"/>
            <a:ext cx="2592288" cy="1615827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spcBef>
                <a:spcPct val="50000"/>
              </a:spcBef>
            </a:pPr>
            <a:r>
              <a:rPr lang="hu-HU" sz="1200" dirty="0"/>
              <a:t> </a:t>
            </a:r>
            <a:r>
              <a:rPr lang="hu-HU" dirty="0"/>
              <a:t>Szigorúság</a:t>
            </a:r>
          </a:p>
          <a:p>
            <a:pPr marL="609600" indent="-609600">
              <a:spcBef>
                <a:spcPct val="50000"/>
              </a:spcBef>
            </a:pPr>
            <a:r>
              <a:rPr lang="hu-HU" dirty="0"/>
              <a:t>Aromás tartalom</a:t>
            </a:r>
            <a:endParaRPr lang="hu-HU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50000"/>
              </a:spcBef>
            </a:pPr>
            <a:r>
              <a:rPr lang="hu-HU" dirty="0"/>
              <a:t>RON</a:t>
            </a:r>
          </a:p>
          <a:p>
            <a:pPr marL="609600" indent="-609600">
              <a:spcBef>
                <a:spcPct val="50000"/>
              </a:spcBef>
            </a:pPr>
            <a:r>
              <a:rPr lang="hu-HU" dirty="0"/>
              <a:t>H2 hozam           </a:t>
            </a:r>
            <a:r>
              <a:rPr lang="hu-HU" dirty="0">
                <a:solidFill>
                  <a:srgbClr val="FF0000"/>
                </a:solidFill>
              </a:rPr>
              <a:t>növekszik</a:t>
            </a:r>
          </a:p>
        </p:txBody>
      </p:sp>
      <p:sp>
        <p:nvSpPr>
          <p:cNvPr id="605194" name="AutoShape 10"/>
          <p:cNvSpPr>
            <a:spLocks noChangeArrowheads="1"/>
          </p:cNvSpPr>
          <p:nvPr/>
        </p:nvSpPr>
        <p:spPr bwMode="auto">
          <a:xfrm>
            <a:off x="5364088" y="1700808"/>
            <a:ext cx="266700" cy="2971800"/>
          </a:xfrm>
          <a:prstGeom prst="downArrow">
            <a:avLst>
              <a:gd name="adj1" fmla="val 50000"/>
              <a:gd name="adj2" fmla="val 278571"/>
            </a:avLst>
          </a:prstGeom>
          <a:solidFill>
            <a:srgbClr val="FF0000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05196" name="Text Box 12"/>
          <p:cNvSpPr txBox="1">
            <a:spLocks noChangeArrowheads="1"/>
          </p:cNvSpPr>
          <p:nvPr/>
        </p:nvSpPr>
        <p:spPr bwMode="auto">
          <a:xfrm>
            <a:off x="6228184" y="2060848"/>
            <a:ext cx="2376264" cy="369332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spcBef>
                <a:spcPct val="50000"/>
              </a:spcBef>
            </a:pPr>
            <a:r>
              <a:rPr lang="hu-HU" dirty="0"/>
              <a:t>Nyomás  </a:t>
            </a:r>
            <a:r>
              <a:rPr lang="hu-HU" dirty="0">
                <a:solidFill>
                  <a:srgbClr val="FF0000"/>
                </a:solidFill>
              </a:rPr>
              <a:t>csökken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6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180975" y="785813"/>
            <a:ext cx="4657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130000"/>
              </a:lnSpc>
            </a:pPr>
            <a:r>
              <a:rPr lang="sk-SK" sz="2800" b="0"/>
              <a:t>UOP CCR Platforming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336550" y="6400800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hu-HU" sz="2000">
                <a:solidFill>
                  <a:schemeClr val="bg1"/>
                </a:solidFill>
                <a:latin typeface="FolioHLight" pitchFamily="2" charset="0"/>
              </a:rPr>
              <a:t> BME VBK</a:t>
            </a:r>
            <a:endParaRPr lang="sk-SK" sz="2000">
              <a:solidFill>
                <a:schemeClr val="bg1"/>
              </a:solidFill>
              <a:latin typeface="FolioHLight" pitchFamily="2" charset="0"/>
            </a:endParaRPr>
          </a:p>
        </p:txBody>
      </p:sp>
      <p:graphicFrame>
        <p:nvGraphicFramePr>
          <p:cNvPr id="6144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7625" y="1722438"/>
          <a:ext cx="9096375" cy="401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Visio" r:id="rId3" imgW="12847714" imgH="5667480" progId="">
                  <p:embed/>
                </p:oleObj>
              </mc:Choice>
              <mc:Fallback>
                <p:oleObj name="Visio" r:id="rId3" imgW="12847714" imgH="5667480" progId="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722438"/>
                        <a:ext cx="9096375" cy="401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05" name="Rectangle 5"/>
          <p:cNvSpPr>
            <a:spLocks noChangeArrowheads="1"/>
          </p:cNvSpPr>
          <p:nvPr/>
        </p:nvSpPr>
        <p:spPr bwMode="auto">
          <a:xfrm>
            <a:off x="396875" y="27305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hu-HU">
                <a:solidFill>
                  <a:schemeClr val="bg1"/>
                </a:solidFill>
              </a:rPr>
              <a:t>Minőségjavító technológiák/ Reformálás</a:t>
            </a:r>
            <a:endParaRPr lang="sk-S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krakkolás fontosabb reakciói</a:t>
            </a:r>
            <a:endParaRPr lang="hu-HU" dirty="0"/>
          </a:p>
        </p:txBody>
      </p:sp>
      <p:pic>
        <p:nvPicPr>
          <p:cNvPr id="74754" name="Picture 2" descr="C:\Users\tungleriki\Downloads\FCC_Chemist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97" y="1318927"/>
            <a:ext cx="4779283" cy="52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>A krakkolás (FCC) katalizátora</a:t>
            </a:r>
            <a:endParaRPr lang="hu-HU" sz="3200" dirty="0"/>
          </a:p>
        </p:txBody>
      </p:sp>
      <p:pic>
        <p:nvPicPr>
          <p:cNvPr id="75778" name="Picture 2" descr="http://www.catalysts.basf.com/p02/USWeb-Internet/en_GB/function/conversions:/publish/content/microsites/catalysts/prods-inds/process-catalysts/images/ProxSM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6" y="247203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http://www.catalysts.basf.com/p02/USWeb-Internet/en_GB/function/conversions:/publish/content/microsites/catalysts/prods-inds/process-catalysts/tech-plat-170.gif;pv17bb74a04532508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21" y="247203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352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367645" y="712292"/>
            <a:ext cx="45527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Katalizátor komponensek:</a:t>
            </a:r>
          </a:p>
          <a:p>
            <a:r>
              <a:rPr lang="hu-HU" sz="2000" dirty="0" err="1" smtClean="0"/>
              <a:t>Zeolit</a:t>
            </a:r>
            <a:r>
              <a:rPr lang="hu-HU" sz="2000" dirty="0" smtClean="0"/>
              <a:t> HY </a:t>
            </a:r>
            <a:r>
              <a:rPr lang="hu-HU" sz="2000" dirty="0" err="1" smtClean="0"/>
              <a:t>faujazit</a:t>
            </a:r>
            <a:r>
              <a:rPr lang="hu-HU" sz="2000" dirty="0" smtClean="0"/>
              <a:t> illetve UHY </a:t>
            </a:r>
            <a:r>
              <a:rPr lang="hu-HU" sz="2000" dirty="0" err="1" smtClean="0"/>
              <a:t>ultrastabil</a:t>
            </a:r>
            <a:r>
              <a:rPr lang="hu-HU" sz="2000" dirty="0" smtClean="0"/>
              <a:t> Y </a:t>
            </a:r>
            <a:r>
              <a:rPr lang="hu-HU" sz="2000" dirty="0" err="1" smtClean="0"/>
              <a:t>zeolit</a:t>
            </a:r>
            <a:r>
              <a:rPr lang="hu-HU" sz="2000" dirty="0" smtClean="0"/>
              <a:t> H formában</a:t>
            </a:r>
          </a:p>
          <a:p>
            <a:r>
              <a:rPr lang="hu-HU" sz="2000" dirty="0" smtClean="0"/>
              <a:t>Hidrotermális kezeléssel szekunder </a:t>
            </a:r>
            <a:r>
              <a:rPr lang="hu-HU" sz="2000" dirty="0" err="1" smtClean="0"/>
              <a:t>mezopórusos</a:t>
            </a:r>
            <a:r>
              <a:rPr lang="hu-HU" sz="2000" dirty="0" smtClean="0"/>
              <a:t> szerkezet alakul ki-lehetővé teszi nagyobb molekulák behatolását és krakkolódását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83165" y="4608958"/>
            <a:ext cx="3968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fluid reakció körülményeit elviselendő, a </a:t>
            </a:r>
            <a:r>
              <a:rPr lang="hu-HU" sz="2000" dirty="0" err="1" smtClean="0"/>
              <a:t>zeolit</a:t>
            </a:r>
            <a:r>
              <a:rPr lang="hu-HU" sz="2000" dirty="0" smtClean="0"/>
              <a:t> </a:t>
            </a:r>
            <a:r>
              <a:rPr lang="hu-HU" sz="2000" dirty="0" err="1" smtClean="0"/>
              <a:t>makropórusos</a:t>
            </a:r>
            <a:r>
              <a:rPr lang="hu-HU" sz="2000" dirty="0" smtClean="0"/>
              <a:t> mátrixba van beépítve, ami rendszerint agyagásvány, megfelelő hőmérsékleten kiégetve.</a:t>
            </a:r>
            <a:endParaRPr lang="hu-HU" sz="2000" dirty="0"/>
          </a:p>
        </p:txBody>
      </p:sp>
      <p:pic>
        <p:nvPicPr>
          <p:cNvPr id="75783" name="Picture 7" descr="http://upload.wikimedia.org/wikipedia/commons/thumb/f/f3/Sodalit-CageAlSi.png/160px-Sodalit-CageAlS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0" y="2143082"/>
            <a:ext cx="1524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5" name="Picture 9" descr="http://upload.wikimedia.org/wikipedia/commons/thumb/a/a5/Faujasite_structure.svg/160px-Faujasite_structur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46" y="2143082"/>
            <a:ext cx="1524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Picture 11" descr="http://homepages.onsneteindhoven.nl/~wolput/zeolites/FAU_simple_cat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19" y="4285565"/>
            <a:ext cx="45339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093" y="43979"/>
            <a:ext cx="5580063" cy="720725"/>
          </a:xfrm>
        </p:spPr>
        <p:txBody>
          <a:bodyPr/>
          <a:lstStyle/>
          <a:p>
            <a:pPr eaLnBrk="1" hangingPunct="1"/>
            <a:r>
              <a:rPr lang="hu-HU" sz="3200" b="1" i="1" dirty="0" smtClean="0">
                <a:solidFill>
                  <a:srgbClr val="0000FF"/>
                </a:solidFill>
              </a:rPr>
              <a:t>FCC</a:t>
            </a:r>
            <a:r>
              <a:rPr lang="hu-HU" sz="3200" dirty="0" smtClean="0"/>
              <a:t> Fluid Katalitikus krakkolás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016125" y="764704"/>
            <a:ext cx="4572000" cy="2308324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Feladat: molekulatömeg és forrpont csökkentés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Katalizátor: savas </a:t>
            </a:r>
            <a:r>
              <a:rPr lang="hu-HU" b="1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zeolit</a:t>
            </a:r>
            <a:r>
              <a:rPr lang="hu-HU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hu-HU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finomszemcsés </a:t>
            </a:r>
            <a:r>
              <a:rPr lang="hu-HU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alakban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Kialakulás: a II. </a:t>
            </a:r>
            <a:r>
              <a:rPr lang="hu-HU" b="1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v.h</a:t>
            </a:r>
            <a:r>
              <a:rPr lang="hu-HU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. motorbenzin, repülőbenzin és műgumi igényének növekedése miatt fejlesztették ki</a:t>
            </a: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504" y="3102422"/>
            <a:ext cx="6335713" cy="3570287"/>
          </a:xfr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588125" y="3284984"/>
            <a:ext cx="2555875" cy="33877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altLang="ko-KR" b="1" dirty="0">
                <a:solidFill>
                  <a:srgbClr val="003300"/>
                </a:solidFill>
                <a:latin typeface="Arial" charset="0"/>
              </a:rPr>
              <a:t>a) reaktor, b) </a:t>
            </a:r>
            <a:r>
              <a:rPr lang="hu-HU" altLang="ko-KR" b="1" dirty="0" err="1">
                <a:solidFill>
                  <a:srgbClr val="003300"/>
                </a:solidFill>
                <a:latin typeface="Arial" charset="0"/>
              </a:rPr>
              <a:t>strippelő</a:t>
            </a:r>
            <a:r>
              <a:rPr lang="hu-HU" altLang="ko-KR" b="1" dirty="0">
                <a:solidFill>
                  <a:srgbClr val="003300"/>
                </a:solidFill>
                <a:latin typeface="Arial" charset="0"/>
              </a:rPr>
              <a:t>; c) regenerátor; d) </a:t>
            </a:r>
            <a:r>
              <a:rPr lang="hu-HU" altLang="ko-KR" b="1" dirty="0" err="1">
                <a:solidFill>
                  <a:srgbClr val="003300"/>
                </a:solidFill>
                <a:latin typeface="Arial" charset="0"/>
              </a:rPr>
              <a:t>rizer</a:t>
            </a:r>
            <a:r>
              <a:rPr lang="hu-HU" altLang="ko-KR" b="1" dirty="0">
                <a:solidFill>
                  <a:srgbClr val="003300"/>
                </a:solidFill>
                <a:latin typeface="Arial" charset="0"/>
              </a:rPr>
              <a:t>; e1) regenerátor vezetéke; e2) </a:t>
            </a:r>
            <a:r>
              <a:rPr lang="hu-HU" altLang="ko-KR" b="1" dirty="0" err="1">
                <a:solidFill>
                  <a:srgbClr val="003300"/>
                </a:solidFill>
                <a:latin typeface="Arial" charset="0"/>
              </a:rPr>
              <a:t>stripper</a:t>
            </a:r>
            <a:r>
              <a:rPr lang="hu-HU" altLang="ko-KR" b="1" dirty="0">
                <a:solidFill>
                  <a:srgbClr val="003300"/>
                </a:solidFill>
                <a:latin typeface="Arial" charset="0"/>
              </a:rPr>
              <a:t> vezetéke; f) ciklon; g) légfúvó; h) füstgáz turbina; i) kazán; j) frakcionáló; k) abszorber; l) </a:t>
            </a:r>
            <a:r>
              <a:rPr lang="hu-HU" altLang="ko-KR" b="1" dirty="0" err="1">
                <a:solidFill>
                  <a:srgbClr val="003300"/>
                </a:solidFill>
                <a:latin typeface="Arial" charset="0"/>
              </a:rPr>
              <a:t>debutanizáló</a:t>
            </a:r>
            <a:r>
              <a:rPr lang="hu-HU" altLang="ko-KR" b="1" dirty="0">
                <a:solidFill>
                  <a:srgbClr val="003300"/>
                </a:solidFill>
                <a:latin typeface="Arial" charset="0"/>
              </a:rPr>
              <a:t>; m) </a:t>
            </a:r>
            <a:r>
              <a:rPr lang="hu-HU" altLang="ko-KR" b="1" dirty="0" err="1">
                <a:solidFill>
                  <a:srgbClr val="003300"/>
                </a:solidFill>
                <a:latin typeface="Arial" charset="0"/>
              </a:rPr>
              <a:t>depropanizáló</a:t>
            </a:r>
            <a:r>
              <a:rPr lang="hu-HU" altLang="ko-KR" b="1" dirty="0">
                <a:solidFill>
                  <a:srgbClr val="003300"/>
                </a:solidFill>
                <a:latin typeface="Arial" charset="0"/>
              </a:rPr>
              <a:t>. </a:t>
            </a:r>
            <a:endParaRPr lang="hu-HU" b="1" dirty="0">
              <a:solidFill>
                <a:srgbClr val="00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63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427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12862E-6 L 0.10243 -0.175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1339850"/>
            <a:ext cx="4826000" cy="4826000"/>
          </a:xfr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27088" y="1773238"/>
            <a:ext cx="24495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Capacity: </a:t>
            </a:r>
            <a:br>
              <a:rPr lang="en-GB" sz="1600" b="1" dirty="0">
                <a:solidFill>
                  <a:srgbClr val="FF00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	4000 t/d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Catalyst inventory:</a:t>
            </a:r>
            <a:br>
              <a:rPr lang="en-GB" sz="1600" b="1" dirty="0">
                <a:solidFill>
                  <a:srgbClr val="FF00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	~70 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Catalyst circulation: 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 dirty="0">
                <a:solidFill>
                  <a:srgbClr val="FF0000"/>
                </a:solidFill>
              </a:rPr>
              <a:t>		~1200 t/h =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 dirty="0">
                <a:solidFill>
                  <a:srgbClr val="FF0000"/>
                </a:solidFill>
              </a:rPr>
              <a:t>		~20 t/min</a:t>
            </a:r>
          </a:p>
          <a:p>
            <a:pPr marL="342900" indent="-342900">
              <a:spcBef>
                <a:spcPct val="20000"/>
              </a:spcBef>
            </a:pPr>
            <a:endParaRPr lang="en-GB" sz="1400" dirty="0"/>
          </a:p>
          <a:p>
            <a:pPr marL="342900" indent="-342900">
              <a:spcBef>
                <a:spcPct val="20000"/>
              </a:spcBef>
            </a:pPr>
            <a:endParaRPr lang="en-GB" sz="1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400" dirty="0"/>
              <a:t>Catalyst APS:</a:t>
            </a:r>
          </a:p>
          <a:p>
            <a:pPr marL="342900" indent="-342900">
              <a:spcBef>
                <a:spcPct val="20000"/>
              </a:spcBef>
            </a:pPr>
            <a:r>
              <a:rPr lang="en-GB" sz="1400" dirty="0"/>
              <a:t>		~70-90 micron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400" dirty="0"/>
              <a:t>Fines:</a:t>
            </a:r>
          </a:p>
          <a:p>
            <a:pPr marL="342900" indent="-342900">
              <a:spcBef>
                <a:spcPct val="20000"/>
              </a:spcBef>
            </a:pPr>
            <a:r>
              <a:rPr lang="en-GB" sz="1400" dirty="0"/>
              <a:t>		APS &lt; 20 micron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400" dirty="0" err="1"/>
              <a:t>Microfines</a:t>
            </a:r>
            <a:r>
              <a:rPr lang="en-GB" sz="1400" dirty="0"/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GB" sz="1400" dirty="0"/>
              <a:t>		APS &lt; 2 micron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b="1" smtClean="0"/>
              <a:t>Dunai Finomító FCC üzem</a:t>
            </a:r>
          </a:p>
        </p:txBody>
      </p:sp>
    </p:spTree>
    <p:extLst>
      <p:ext uri="{BB962C8B-B14F-4D97-AF65-F5344CB8AC3E}">
        <p14:creationId xmlns:p14="http://schemas.microsoft.com/office/powerpoint/2010/main" val="2457819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04296"/>
            <a:ext cx="4932040" cy="366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04577"/>
            <a:ext cx="4716016" cy="255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508104" y="18864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/>
              <a:t>HDS-hidrogénező</a:t>
            </a:r>
            <a:r>
              <a:rPr lang="hu-HU" sz="2400" b="1" dirty="0" smtClean="0"/>
              <a:t> kéntelenítés reakciók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21929" y="997054"/>
            <a:ext cx="251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i="1" dirty="0" smtClean="0">
                <a:solidFill>
                  <a:srgbClr val="CC9900"/>
                </a:solidFill>
              </a:rPr>
              <a:t>HDS</a:t>
            </a:r>
            <a:endParaRPr lang="hu-HU" sz="7200" b="1" i="1" dirty="0">
              <a:solidFill>
                <a:srgbClr val="CC99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1706"/>
            <a:ext cx="3816423" cy="24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5" y="2509132"/>
            <a:ext cx="4176463" cy="206210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u-HU" sz="1600" b="1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Feladat: kéntartalom csökkentése</a:t>
            </a:r>
          </a:p>
          <a:p>
            <a:pPr algn="r">
              <a:spcBef>
                <a:spcPct val="50000"/>
              </a:spcBef>
              <a:defRPr/>
            </a:pPr>
            <a:r>
              <a:rPr lang="hu-HU" sz="1600" b="1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Katalizátor: </a:t>
            </a:r>
            <a:r>
              <a:rPr lang="hu-HU" sz="1600" b="1" i="1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Mo</a:t>
            </a:r>
            <a:r>
              <a:rPr lang="hu-HU" sz="1600" b="1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, </a:t>
            </a:r>
            <a:r>
              <a:rPr lang="hu-HU" sz="1600" b="1" i="1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Co</a:t>
            </a:r>
            <a:r>
              <a:rPr lang="hu-HU" sz="1600" b="1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, Ni szulfid</a:t>
            </a:r>
          </a:p>
          <a:p>
            <a:pPr algn="r">
              <a:spcBef>
                <a:spcPct val="50000"/>
              </a:spcBef>
              <a:defRPr/>
            </a:pPr>
            <a:r>
              <a:rPr lang="hu-HU" sz="1600" b="1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Kialakulás: a személy és teherszállítás széleskörű elterjedése által okozott savas esők csökkentése, a gépjárművek és a környezet védelme céljából fejlesztették ki a ‘70-es évektől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292080" y="576748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molekulaméret és a kéntelenítő reakció nehézsége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511273" y="1819442"/>
            <a:ext cx="122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Reakció sebesség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66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HDS katalizátorok</a:t>
            </a:r>
            <a:endParaRPr lang="hu-HU" dirty="0"/>
          </a:p>
        </p:txBody>
      </p:sp>
      <p:pic>
        <p:nvPicPr>
          <p:cNvPr id="75778" name="Picture 2" descr="http://upload.wikimedia.org/wikipedia/commons/thumb/7/70/Hydrodesulfurization_cycle_for_thiophene_%28simplified_diagram%29.png/450px-Hydrodesulfurization_cycle_for_thiophene_%28simplified_diagram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11" y="4149080"/>
            <a:ext cx="561757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821"/>
            <a:ext cx="9144000" cy="21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9552" y="105273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Ni-Mo</a:t>
            </a:r>
            <a:r>
              <a:rPr lang="hu-HU" sz="2400" dirty="0" smtClean="0"/>
              <a:t> szulfid, </a:t>
            </a:r>
            <a:r>
              <a:rPr lang="hu-HU" sz="2400" dirty="0" err="1" smtClean="0"/>
              <a:t>Co-Mo</a:t>
            </a:r>
            <a:r>
              <a:rPr lang="hu-HU" sz="2400" dirty="0" smtClean="0"/>
              <a:t> </a:t>
            </a:r>
            <a:r>
              <a:rPr lang="hu-HU" sz="2400" dirty="0" err="1" smtClean="0"/>
              <a:t>szulfid</a:t>
            </a:r>
            <a:r>
              <a:rPr lang="hu-HU" sz="2400" dirty="0" smtClean="0"/>
              <a:t>, Ni-W szulfid, </a:t>
            </a:r>
            <a:r>
              <a:rPr lang="hu-HU" sz="2400" dirty="0" err="1" smtClean="0"/>
              <a:t>foszfid</a:t>
            </a:r>
            <a:r>
              <a:rPr lang="hu-HU" sz="2400" dirty="0" smtClean="0"/>
              <a:t> és </a:t>
            </a:r>
            <a:r>
              <a:rPr lang="hu-HU" sz="2400" dirty="0" err="1" smtClean="0"/>
              <a:t>nitrid</a:t>
            </a:r>
            <a:r>
              <a:rPr lang="hu-HU" sz="2400" dirty="0" smtClean="0"/>
              <a:t> tartalmúak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757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9"/>
            <a:ext cx="8229600" cy="3762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u-HU" sz="3500" dirty="0" smtClean="0"/>
              <a:t>Gázolaj kénmentesítés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429198" y="3939398"/>
            <a:ext cx="3816350" cy="28432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 i="1" dirty="0">
                <a:solidFill>
                  <a:srgbClr val="663300"/>
                </a:solidFill>
                <a:latin typeface="Arial" charset="0"/>
              </a:rPr>
              <a:t>a) folyamat kemence,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 dirty="0">
                <a:solidFill>
                  <a:srgbClr val="663300"/>
                </a:solidFill>
                <a:latin typeface="Arial" charset="0"/>
              </a:rPr>
              <a:t>b) reaktor,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 dirty="0">
                <a:solidFill>
                  <a:srgbClr val="663300"/>
                </a:solidFill>
                <a:latin typeface="Arial" charset="0"/>
              </a:rPr>
              <a:t>c) nagy nyomású szeparátor,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 dirty="0">
                <a:solidFill>
                  <a:srgbClr val="663300"/>
                </a:solidFill>
                <a:latin typeface="Arial" charset="0"/>
              </a:rPr>
              <a:t>d) kis nyomású szeparátor,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 dirty="0">
                <a:solidFill>
                  <a:srgbClr val="663300"/>
                </a:solidFill>
                <a:latin typeface="Arial" charset="0"/>
              </a:rPr>
              <a:t>e) gázolaj </a:t>
            </a:r>
            <a:r>
              <a:rPr lang="hu-HU" b="1" i="1" dirty="0" err="1">
                <a:solidFill>
                  <a:srgbClr val="663300"/>
                </a:solidFill>
                <a:latin typeface="Arial" charset="0"/>
              </a:rPr>
              <a:t>sztrippelő</a:t>
            </a:r>
            <a:r>
              <a:rPr lang="hu-HU" b="1" i="1" dirty="0">
                <a:solidFill>
                  <a:srgbClr val="663300"/>
                </a:solidFill>
                <a:latin typeface="Arial" charset="0"/>
              </a:rPr>
              <a:t>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 dirty="0">
                <a:solidFill>
                  <a:srgbClr val="663300"/>
                </a:solidFill>
                <a:latin typeface="Arial" charset="0"/>
              </a:rPr>
              <a:t>f) gázolaj szárító, </a:t>
            </a:r>
          </a:p>
          <a:p>
            <a:pPr>
              <a:spcBef>
                <a:spcPct val="50000"/>
              </a:spcBef>
              <a:defRPr/>
            </a:pPr>
            <a:r>
              <a:rPr lang="hu-HU" b="1" i="1" dirty="0">
                <a:solidFill>
                  <a:srgbClr val="663300"/>
                </a:solidFill>
                <a:latin typeface="Arial" charset="0"/>
              </a:rPr>
              <a:t>g) </a:t>
            </a:r>
            <a:r>
              <a:rPr lang="hu-HU" b="1" i="1" dirty="0" err="1">
                <a:solidFill>
                  <a:srgbClr val="663300"/>
                </a:solidFill>
                <a:latin typeface="Arial" charset="0"/>
              </a:rPr>
              <a:t>sztrippelő</a:t>
            </a:r>
            <a:r>
              <a:rPr lang="hu-HU" b="1" i="1" dirty="0">
                <a:solidFill>
                  <a:srgbClr val="663300"/>
                </a:solidFill>
                <a:latin typeface="Arial" charset="0"/>
              </a:rPr>
              <a:t> fej tartály </a:t>
            </a: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830" y="492126"/>
            <a:ext cx="5568392" cy="344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371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451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2468E-6 L 0.23628 -0.239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9155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200" b="1" smtClean="0"/>
              <a:t>A GOK-3 funkciója, kapacitása és technológiai paraméterei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211638" y="1052513"/>
            <a:ext cx="47244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endParaRPr lang="hu-HU" b="1"/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endParaRPr lang="hu-HU"/>
          </a:p>
        </p:txBody>
      </p:sp>
      <p:pic>
        <p:nvPicPr>
          <p:cNvPr id="20484" name="Picture 4" descr="PIC0002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066800"/>
            <a:ext cx="3313113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484313"/>
            <a:ext cx="51847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u="sng" dirty="0"/>
              <a:t>Fun</a:t>
            </a:r>
            <a:r>
              <a:rPr lang="hu-HU" sz="2000" u="sng" dirty="0" err="1"/>
              <a:t>kció</a:t>
            </a:r>
            <a:r>
              <a:rPr lang="en-GB" sz="2000" u="sng" dirty="0"/>
              <a:t>:</a:t>
            </a:r>
            <a:r>
              <a:rPr lang="en-GB" sz="2000" dirty="0"/>
              <a:t> 2005.</a:t>
            </a:r>
            <a:r>
              <a:rPr lang="hu-HU" sz="2000" dirty="0"/>
              <a:t> júliusától a </a:t>
            </a:r>
            <a:r>
              <a:rPr lang="en-GB" sz="2000" dirty="0"/>
              <a:t>MOL Rt.</a:t>
            </a:r>
            <a:r>
              <a:rPr lang="hu-HU" sz="2000" dirty="0"/>
              <a:t> csak kénmentes</a:t>
            </a:r>
            <a:r>
              <a:rPr lang="en-GB" sz="2000" dirty="0"/>
              <a:t> </a:t>
            </a:r>
            <a:r>
              <a:rPr lang="hu-HU" sz="2000" dirty="0" smtClean="0"/>
              <a:t>gázolajat</a:t>
            </a:r>
            <a:r>
              <a:rPr lang="en-GB" sz="2000" dirty="0" smtClean="0"/>
              <a:t> </a:t>
            </a:r>
            <a:r>
              <a:rPr lang="en-GB" sz="2000" dirty="0"/>
              <a:t>(max. 10 </a:t>
            </a:r>
            <a:r>
              <a:rPr lang="en-GB" sz="2000" dirty="0" err="1"/>
              <a:t>ppm</a:t>
            </a:r>
            <a:r>
              <a:rPr lang="en-GB" sz="2000" dirty="0"/>
              <a:t>), </a:t>
            </a:r>
            <a:r>
              <a:rPr lang="hu-HU" sz="2000" dirty="0" smtClean="0"/>
              <a:t>forgalmaz, </a:t>
            </a:r>
            <a:r>
              <a:rPr lang="hu-HU" sz="2000" dirty="0"/>
              <a:t>amely elsősorban a </a:t>
            </a:r>
            <a:r>
              <a:rPr lang="en-GB" sz="2000" dirty="0"/>
              <a:t>GOK-3 </a:t>
            </a:r>
            <a:r>
              <a:rPr lang="hu-HU" sz="2000" dirty="0"/>
              <a:t>üzemnek köszönhető</a:t>
            </a:r>
            <a:r>
              <a:rPr lang="en-GB" sz="2000" dirty="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u="sng" dirty="0"/>
              <a:t>K</a:t>
            </a:r>
            <a:r>
              <a:rPr lang="en-GB" sz="2000" u="sng" dirty="0" err="1" smtClean="0"/>
              <a:t>apacit</a:t>
            </a:r>
            <a:r>
              <a:rPr lang="hu-HU" sz="2000" u="sng" dirty="0" smtClean="0"/>
              <a:t>ás</a:t>
            </a:r>
            <a:r>
              <a:rPr lang="en-GB" sz="2000" u="sng" dirty="0"/>
              <a:t>:</a:t>
            </a:r>
            <a:r>
              <a:rPr lang="en-GB" sz="2000" dirty="0"/>
              <a:t> 2,232 Mt/</a:t>
            </a:r>
            <a:r>
              <a:rPr lang="hu-HU" sz="2000" dirty="0"/>
              <a:t>év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u="sng" dirty="0" err="1"/>
              <a:t>Technol</a:t>
            </a:r>
            <a:r>
              <a:rPr lang="hu-HU" sz="2000" u="sng" dirty="0"/>
              <a:t>ó</a:t>
            </a:r>
            <a:r>
              <a:rPr lang="en-GB" sz="2000" u="sng" dirty="0"/>
              <a:t>g</a:t>
            </a:r>
            <a:r>
              <a:rPr lang="hu-HU" sz="2000" u="sng" dirty="0" err="1"/>
              <a:t>ia</a:t>
            </a:r>
            <a:r>
              <a:rPr lang="en-GB" sz="2000" u="sng" dirty="0"/>
              <a:t>:</a:t>
            </a:r>
            <a:r>
              <a:rPr lang="en-GB" sz="2000" dirty="0"/>
              <a:t> </a:t>
            </a:r>
            <a:r>
              <a:rPr lang="hu-HU" sz="2000" dirty="0"/>
              <a:t>a </a:t>
            </a:r>
            <a:r>
              <a:rPr lang="hu-HU" sz="2000" dirty="0" err="1"/>
              <a:t>nagykéntartalmú</a:t>
            </a:r>
            <a:r>
              <a:rPr lang="hu-HU" sz="2000" dirty="0"/>
              <a:t> alapanyag kén- és </a:t>
            </a:r>
            <a:r>
              <a:rPr lang="hu-HU" sz="2000" dirty="0" err="1"/>
              <a:t>poliaromás-tartalmának</a:t>
            </a:r>
            <a:r>
              <a:rPr lang="hu-HU" sz="2000" dirty="0"/>
              <a:t> csökkentése </a:t>
            </a:r>
            <a:r>
              <a:rPr lang="en-GB" sz="2000" dirty="0"/>
              <a:t>Ni-Mo </a:t>
            </a:r>
            <a:r>
              <a:rPr lang="hu-HU" sz="2000" dirty="0"/>
              <a:t>k</a:t>
            </a:r>
            <a:r>
              <a:rPr lang="en-GB" sz="2000" dirty="0" err="1"/>
              <a:t>atal</a:t>
            </a:r>
            <a:r>
              <a:rPr lang="hu-HU" sz="2000" dirty="0" err="1"/>
              <a:t>izátoron</a:t>
            </a:r>
            <a:r>
              <a:rPr lang="hu-HU" sz="2000" dirty="0"/>
              <a:t>, </a:t>
            </a:r>
            <a:r>
              <a:rPr lang="en-GB" sz="2000" dirty="0"/>
              <a:t> 69 bar </a:t>
            </a:r>
            <a:r>
              <a:rPr lang="hu-HU" sz="2000" dirty="0"/>
              <a:t>nyomáson</a:t>
            </a:r>
            <a:r>
              <a:rPr lang="en-GB" sz="2000" dirty="0"/>
              <a:t>  326/368</a:t>
            </a:r>
            <a:r>
              <a:rPr lang="en-GB" sz="2000" dirty="0">
                <a:sym typeface="Symbol" pitchFamily="18" charset="2"/>
              </a:rPr>
              <a:t>°</a:t>
            </a:r>
            <a:r>
              <a:rPr lang="en-GB" sz="2000" dirty="0"/>
              <a:t>C </a:t>
            </a:r>
            <a:r>
              <a:rPr lang="en-GB" sz="2000" dirty="0" err="1"/>
              <a:t>rea</a:t>
            </a:r>
            <a:r>
              <a:rPr lang="hu-HU" sz="2000" dirty="0"/>
              <a:t>k</a:t>
            </a:r>
            <a:r>
              <a:rPr lang="en-GB" sz="2000" dirty="0"/>
              <a:t>tor </a:t>
            </a:r>
            <a:r>
              <a:rPr lang="hu-HU" sz="2000" dirty="0"/>
              <a:t>belépő illetve kilépő </a:t>
            </a:r>
            <a:r>
              <a:rPr lang="hu-HU" sz="2000" dirty="0" smtClean="0"/>
              <a:t>hőmérsékleten </a:t>
            </a:r>
            <a:r>
              <a:rPr lang="hu-HU" sz="2000" dirty="0"/>
              <a:t>H</a:t>
            </a:r>
            <a:r>
              <a:rPr lang="hu-HU" sz="2000" baseline="-25000" dirty="0"/>
              <a:t>2</a:t>
            </a:r>
            <a:r>
              <a:rPr lang="hu-HU" sz="2000" dirty="0"/>
              <a:t> atmoszférában</a:t>
            </a:r>
            <a:r>
              <a:rPr lang="en-GB" sz="2000" dirty="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u="sng" dirty="0"/>
              <a:t>Téli üzemmód</a:t>
            </a:r>
            <a:r>
              <a:rPr lang="en-GB" sz="2000" dirty="0"/>
              <a:t> </a:t>
            </a:r>
            <a:r>
              <a:rPr lang="hu-HU" sz="2000" dirty="0"/>
              <a:t>a zavarosodási p</a:t>
            </a:r>
            <a:r>
              <a:rPr lang="en-GB" sz="2000" dirty="0" err="1"/>
              <a:t>ont</a:t>
            </a:r>
            <a:r>
              <a:rPr lang="en-GB" sz="2000" dirty="0"/>
              <a:t> </a:t>
            </a:r>
            <a:r>
              <a:rPr lang="hu-HU" sz="2000" dirty="0"/>
              <a:t>csökkentése</a:t>
            </a:r>
            <a:r>
              <a:rPr lang="en-GB" sz="2000" dirty="0"/>
              <a:t> 70 bar </a:t>
            </a:r>
            <a:r>
              <a:rPr lang="hu-HU" sz="2000" dirty="0"/>
              <a:t>nyomáson</a:t>
            </a:r>
            <a:r>
              <a:rPr lang="en-GB" sz="2000" dirty="0"/>
              <a:t> </a:t>
            </a:r>
            <a:r>
              <a:rPr lang="hu-HU" sz="2000" dirty="0"/>
              <a:t>és</a:t>
            </a:r>
            <a:r>
              <a:rPr lang="en-GB" sz="2000" dirty="0"/>
              <a:t> 370/359</a:t>
            </a:r>
            <a:r>
              <a:rPr lang="en-GB" sz="2000" dirty="0">
                <a:sym typeface="Symbol" pitchFamily="18" charset="2"/>
              </a:rPr>
              <a:t>C </a:t>
            </a:r>
            <a:r>
              <a:rPr lang="hu-HU" sz="2000" dirty="0"/>
              <a:t>belépő illetve kilépő </a:t>
            </a:r>
            <a:r>
              <a:rPr lang="hu-HU" sz="2000" dirty="0" smtClean="0"/>
              <a:t>hőmérsékleten </a:t>
            </a:r>
            <a:r>
              <a:rPr lang="hu-HU" sz="2000" dirty="0"/>
              <a:t>H</a:t>
            </a:r>
            <a:r>
              <a:rPr lang="hu-HU" sz="2000" baseline="-25000" dirty="0"/>
              <a:t>2</a:t>
            </a:r>
            <a:r>
              <a:rPr lang="hu-HU" sz="2000" dirty="0"/>
              <a:t> atmoszférában</a:t>
            </a:r>
            <a:r>
              <a:rPr lang="hu-HU" sz="2000" dirty="0">
                <a:sym typeface="Symbol" pitchFamily="18" charset="2"/>
              </a:rPr>
              <a:t> 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264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/>
              <a:t>Katalízis rövid történeti áttekintése</a:t>
            </a:r>
            <a:endParaRPr lang="hu-HU" sz="400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42988" y="1263621"/>
            <a:ext cx="71183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a-DK" sz="2000" dirty="0"/>
              <a:t>XIX. század elején sok más jelent</a:t>
            </a:r>
            <a:r>
              <a:rPr lang="hu-HU" sz="2000" dirty="0"/>
              <a:t>ő</a:t>
            </a:r>
            <a:r>
              <a:rPr lang="da-DK" sz="2000" dirty="0"/>
              <a:t>s fizikai és kémiai felfedezés mellett megfigyelték, hogy bizonyos anyagok </a:t>
            </a:r>
            <a:r>
              <a:rPr lang="da-DK" sz="2000" b="1" dirty="0"/>
              <a:t>nyomnyi mennyiségben  is meggyorsítják a kémiai átalakulásokat</a:t>
            </a:r>
            <a:r>
              <a:rPr lang="da-DK" sz="2000" dirty="0"/>
              <a:t> </a:t>
            </a:r>
            <a:endParaRPr lang="hu-HU" sz="2000" dirty="0"/>
          </a:p>
          <a:p>
            <a:pPr algn="ctr"/>
            <a:r>
              <a:rPr lang="da-DK" sz="2000" dirty="0"/>
              <a:t>és közben változatlanul megmaradnak a reakcióelegyben. </a:t>
            </a:r>
            <a:endParaRPr lang="hu-HU" sz="2000" dirty="0"/>
          </a:p>
          <a:p>
            <a:pPr algn="ctr"/>
            <a:r>
              <a:rPr lang="da-DK" sz="2000" dirty="0"/>
              <a:t>Faraday bemutatta, hogy a platinaszivacs fenntartja az etanolg</a:t>
            </a:r>
            <a:r>
              <a:rPr lang="hu-HU" sz="2000" dirty="0"/>
              <a:t>ő</a:t>
            </a:r>
            <a:r>
              <a:rPr lang="da-DK" sz="2000" dirty="0"/>
              <a:t>z oxidációját és fehérizzásban marad. Döbereiner felfedezte, hogy a platina el</a:t>
            </a:r>
            <a:r>
              <a:rPr lang="hu-HU" sz="2000" dirty="0"/>
              <a:t>ő</a:t>
            </a:r>
            <a:r>
              <a:rPr lang="da-DK" sz="2000" dirty="0"/>
              <a:t>idézheti a hidrogén oxidációját. 1831-ben Phillips szabadalmaztatta a platinát kéndioxid </a:t>
            </a:r>
            <a:endParaRPr lang="hu-HU" sz="2000" dirty="0"/>
          </a:p>
          <a:p>
            <a:pPr algn="ctr"/>
            <a:r>
              <a:rPr lang="da-DK" sz="2000" dirty="0"/>
              <a:t>oxidációjára, ami kés</a:t>
            </a:r>
            <a:r>
              <a:rPr lang="hu-HU" sz="2000" dirty="0"/>
              <a:t>ő</a:t>
            </a:r>
            <a:r>
              <a:rPr lang="da-DK" sz="2000" dirty="0"/>
              <a:t>bb a kénsavgyártás alapja lett.</a:t>
            </a:r>
            <a:r>
              <a:rPr lang="hu-HU" sz="2000" dirty="0"/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11188" y="4425524"/>
            <a:ext cx="81375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a-DK" sz="2000" dirty="0"/>
              <a:t>A jelenség els</a:t>
            </a:r>
            <a:r>
              <a:rPr lang="hu-HU" sz="2000" dirty="0"/>
              <a:t>ő</a:t>
            </a:r>
            <a:r>
              <a:rPr lang="da-DK" sz="2000" dirty="0"/>
              <a:t> tudományos magyarázatát </a:t>
            </a:r>
            <a:r>
              <a:rPr lang="da-DK" sz="2000" b="1" dirty="0"/>
              <a:t>Berzelius</a:t>
            </a:r>
            <a:r>
              <a:rPr lang="da-DK" sz="2000" dirty="0"/>
              <a:t> adta meg 1839-ben: </a:t>
            </a:r>
            <a:endParaRPr lang="hu-HU" sz="2000" dirty="0"/>
          </a:p>
          <a:p>
            <a:pPr algn="ctr"/>
            <a:r>
              <a:rPr lang="da-DK" sz="2000" dirty="0"/>
              <a:t>“ezt az anyagok katalitikus erejének fogom nevezni.....	</a:t>
            </a:r>
            <a:endParaRPr lang="hu-HU" sz="2000" dirty="0"/>
          </a:p>
          <a:p>
            <a:pPr algn="ctr"/>
            <a:r>
              <a:rPr lang="da-DK" sz="2000" dirty="0"/>
              <a:t>A katalitikus er</a:t>
            </a:r>
            <a:r>
              <a:rPr lang="hu-HU" sz="2000" dirty="0"/>
              <a:t>ő</a:t>
            </a:r>
            <a:r>
              <a:rPr lang="da-DK" sz="2000" dirty="0"/>
              <a:t> ténylegesen azt jelenti, hogy az anyagok puszta jelenlétük </a:t>
            </a:r>
            <a:endParaRPr lang="hu-HU" sz="2000" dirty="0"/>
          </a:p>
          <a:p>
            <a:pPr algn="ctr"/>
            <a:r>
              <a:rPr lang="da-DK" sz="2000" dirty="0"/>
              <a:t>és nem saját affinitásuk következtében képesek az adott h</a:t>
            </a:r>
            <a:r>
              <a:rPr lang="hu-HU" sz="2000" dirty="0"/>
              <a:t>ő</a:t>
            </a:r>
            <a:r>
              <a:rPr lang="da-DK" sz="2000" dirty="0"/>
              <a:t>mérsékleten </a:t>
            </a:r>
            <a:endParaRPr lang="hu-HU" sz="2000" dirty="0"/>
          </a:p>
          <a:p>
            <a:pPr algn="ctr"/>
            <a:r>
              <a:rPr lang="da-DK" sz="2000" dirty="0"/>
              <a:t>szunnyadó affinitásokat feléleszteni.”</a:t>
            </a:r>
          </a:p>
        </p:txBody>
      </p:sp>
    </p:spTree>
    <p:extLst>
      <p:ext uri="{BB962C8B-B14F-4D97-AF65-F5344CB8AC3E}">
        <p14:creationId xmlns:p14="http://schemas.microsoft.com/office/powerpoint/2010/main" val="9905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A </a:t>
            </a:r>
            <a:r>
              <a:rPr lang="hu-HU" sz="3200" dirty="0" err="1" smtClean="0"/>
              <a:t>hidrokrakkolás</a:t>
            </a:r>
            <a:r>
              <a:rPr lang="hu-HU" sz="3200" dirty="0" smtClean="0"/>
              <a:t> tipikus reakciója</a:t>
            </a:r>
            <a:endParaRPr lang="hu-HU" sz="3200" dirty="0"/>
          </a:p>
        </p:txBody>
      </p:sp>
      <p:pic>
        <p:nvPicPr>
          <p:cNvPr id="142340" name="Picture 4" descr="http://www.intechopen.com/source/html/39732/media/image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712968" cy="5205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77557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84213" y="6237288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/>
              <a:t>1-4 hidrogénező, 5-9 </a:t>
            </a:r>
            <a:r>
              <a:rPr lang="hu-HU" sz="2400" dirty="0" err="1"/>
              <a:t>hidrokrakk</a:t>
            </a:r>
            <a:r>
              <a:rPr lang="hu-HU" sz="2400" dirty="0"/>
              <a:t> reakciók</a:t>
            </a:r>
          </a:p>
        </p:txBody>
      </p:sp>
    </p:spTree>
    <p:extLst>
      <p:ext uri="{BB962C8B-B14F-4D97-AF65-F5344CB8AC3E}">
        <p14:creationId xmlns:p14="http://schemas.microsoft.com/office/powerpoint/2010/main" val="93586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Hidrokrakkoló</a:t>
            </a:r>
            <a:r>
              <a:rPr lang="hu-HU" dirty="0" smtClean="0"/>
              <a:t> katalizátorok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Fémes és savas funkció + alakszelektivitás</a:t>
            </a:r>
          </a:p>
          <a:p>
            <a:r>
              <a:rPr lang="hu-HU" dirty="0" err="1" smtClean="0"/>
              <a:t>Zeolit</a:t>
            </a:r>
            <a:r>
              <a:rPr lang="hu-HU" dirty="0" smtClean="0"/>
              <a:t> hordozós fémek (Ni, </a:t>
            </a:r>
            <a:r>
              <a:rPr lang="hu-HU" dirty="0" err="1" smtClean="0"/>
              <a:t>Mo</a:t>
            </a:r>
            <a:r>
              <a:rPr lang="hu-HU" dirty="0" smtClean="0"/>
              <a:t>)</a:t>
            </a:r>
          </a:p>
          <a:p>
            <a:r>
              <a:rPr lang="hu-HU" dirty="0" smtClean="0"/>
              <a:t>Első lépésben </a:t>
            </a:r>
            <a:r>
              <a:rPr lang="hu-HU" dirty="0" err="1" smtClean="0"/>
              <a:t>deszulfurálás</a:t>
            </a:r>
            <a:r>
              <a:rPr lang="hu-HU" dirty="0" smtClean="0"/>
              <a:t> és </a:t>
            </a:r>
            <a:r>
              <a:rPr lang="hu-HU" dirty="0" err="1" smtClean="0"/>
              <a:t>denitrogénezés</a:t>
            </a:r>
            <a:r>
              <a:rPr lang="hu-HU" dirty="0" smtClean="0"/>
              <a:t> szükséges</a:t>
            </a:r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763713" y="333375"/>
          <a:ext cx="5832475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Bitkép" r:id="rId3" imgW="4266667" imgH="3895238" progId="PBrush">
                  <p:embed/>
                </p:oleObj>
              </mc:Choice>
              <mc:Fallback>
                <p:oleObj name="Bitkép" r:id="rId3" imgW="4266667" imgH="3895238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33375"/>
                        <a:ext cx="5832475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47813" y="587692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err="1"/>
              <a:t>Hidrokrakk</a:t>
            </a:r>
            <a:r>
              <a:rPr lang="hu-HU" sz="2400" dirty="0"/>
              <a:t> katalizátor választék</a:t>
            </a:r>
          </a:p>
        </p:txBody>
      </p:sp>
    </p:spTree>
    <p:extLst>
      <p:ext uri="{BB962C8B-B14F-4D97-AF65-F5344CB8AC3E}">
        <p14:creationId xmlns:p14="http://schemas.microsoft.com/office/powerpoint/2010/main" val="1355368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60350"/>
            <a:ext cx="59769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187450" y="5516563"/>
            <a:ext cx="6840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/>
              <a:t>A </a:t>
            </a:r>
            <a:r>
              <a:rPr lang="hu-HU" dirty="0" err="1"/>
              <a:t>Hycycle</a:t>
            </a:r>
            <a:r>
              <a:rPr lang="hu-HU" dirty="0"/>
              <a:t> </a:t>
            </a:r>
            <a:r>
              <a:rPr lang="hu-HU" dirty="0" smtClean="0"/>
              <a:t>technológia bemenő és termék összetétel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2663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6613"/>
            <a:ext cx="648017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403350" y="4941888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/>
              <a:t>Hidrokrakk+hidrogénező üzem sémája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sz="3600" b="1" smtClean="0">
                <a:latin typeface="Times New Roman" pitchFamily="18" charset="0"/>
              </a:rPr>
              <a:t>A hidrokrakk üzem</a:t>
            </a:r>
            <a:endParaRPr lang="cs-CZ" sz="3600" b="1" smtClean="0">
              <a:latin typeface="Times New Roman" pitchFamily="18" charset="0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341438"/>
            <a:ext cx="4175125" cy="2782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000" b="1" u="sng" smtClean="0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000" b="1" u="sng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UNICRACKING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™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single stage with UCO recycle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000" b="1" u="sng" smtClean="0">
                <a:latin typeface="Times New Roman" pitchFamily="18" charset="0"/>
                <a:cs typeface="Times New Roman" pitchFamily="18" charset="0"/>
              </a:rPr>
              <a:t>Licen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000" b="1" u="sng" smtClean="0">
                <a:latin typeface="Times New Roman" pitchFamily="18" charset="0"/>
                <a:cs typeface="Times New Roman" pitchFamily="18" charset="0"/>
              </a:rPr>
              <a:t>or: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UNOCAL, California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000" b="1" u="sng" smtClean="0">
                <a:latin typeface="Times New Roman" pitchFamily="18" charset="0"/>
                <a:cs typeface="Times New Roman" pitchFamily="18" charset="0"/>
              </a:rPr>
              <a:t>ontra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000" b="1" u="sng" smtClean="0">
                <a:latin typeface="Times New Roman" pitchFamily="18" charset="0"/>
                <a:cs typeface="Times New Roman" pitchFamily="18" charset="0"/>
              </a:rPr>
              <a:t>tor: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SNAMPROGETTI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Design capacity</a:t>
            </a:r>
            <a:r>
              <a:rPr lang="sk-SK" sz="2000" b="1" u="sng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800 000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MTPY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Feed: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aight-run VGO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Start-up</a:t>
            </a:r>
            <a:r>
              <a:rPr lang="sk-SK" sz="2000" b="1" u="sng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Jan.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1991</a:t>
            </a:r>
          </a:p>
        </p:txBody>
      </p:sp>
      <p:pic>
        <p:nvPicPr>
          <p:cNvPr id="21508" name="Picture 5" descr="DSCF16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52513"/>
            <a:ext cx="334803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19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5734050"/>
            <a:ext cx="9144000" cy="1128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sk-SK" sz="4000" b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943100" y="441325"/>
            <a:ext cx="12604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827088" y="152400"/>
            <a:ext cx="8101012" cy="6411913"/>
            <a:chOff x="521" y="96"/>
            <a:chExt cx="5103" cy="4039"/>
          </a:xfrm>
        </p:grpSpPr>
        <p:grpSp>
          <p:nvGrpSpPr>
            <p:cNvPr id="22548" name="Group 5"/>
            <p:cNvGrpSpPr>
              <a:grpSpLocks/>
            </p:cNvGrpSpPr>
            <p:nvPr/>
          </p:nvGrpSpPr>
          <p:grpSpPr bwMode="auto">
            <a:xfrm>
              <a:off x="521" y="368"/>
              <a:ext cx="5103" cy="3767"/>
              <a:chOff x="521" y="368"/>
              <a:chExt cx="5103" cy="3767"/>
            </a:xfrm>
          </p:grpSpPr>
          <p:cxnSp>
            <p:nvCxnSpPr>
              <p:cNvPr id="22553" name="AutoShape 6"/>
              <p:cNvCxnSpPr>
                <a:cxnSpLocks noChangeShapeType="1"/>
              </p:cNvCxnSpPr>
              <p:nvPr/>
            </p:nvCxnSpPr>
            <p:spPr bwMode="auto">
              <a:xfrm>
                <a:off x="521" y="663"/>
                <a:ext cx="735" cy="386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2554" name="AutoShape 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58" y="1349"/>
                <a:ext cx="3625" cy="1664"/>
              </a:xfrm>
              <a:prstGeom prst="bentConnector5">
                <a:avLst>
                  <a:gd name="adj1" fmla="val -3972"/>
                  <a:gd name="adj2" fmla="val 49759"/>
                  <a:gd name="adj3" fmla="val 108824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2555" name="AutoShape 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22" y="1349"/>
                <a:ext cx="3625" cy="1664"/>
              </a:xfrm>
              <a:prstGeom prst="bentConnector5">
                <a:avLst>
                  <a:gd name="adj1" fmla="val -3972"/>
                  <a:gd name="adj2" fmla="val 49759"/>
                  <a:gd name="adj3" fmla="val 108824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2556" name="AutoShape 9"/>
              <p:cNvCxnSpPr>
                <a:cxnSpLocks noChangeShapeType="1"/>
              </p:cNvCxnSpPr>
              <p:nvPr/>
            </p:nvCxnSpPr>
            <p:spPr bwMode="auto">
              <a:xfrm rot="16200000" flipH="1">
                <a:off x="5023" y="3535"/>
                <a:ext cx="183" cy="10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22549" name="Text Box 10"/>
            <p:cNvSpPr txBox="1">
              <a:spLocks noChangeArrowheads="1"/>
            </p:cNvSpPr>
            <p:nvPr/>
          </p:nvSpPr>
          <p:spPr bwMode="auto">
            <a:xfrm>
              <a:off x="693" y="119"/>
              <a:ext cx="543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latin typeface="Times New Roman" pitchFamily="18" charset="0"/>
                </a:rPr>
                <a:t>UCO</a:t>
              </a:r>
              <a:endParaRPr lang="sk-SK" sz="2400" b="1">
                <a:latin typeface="Times New Roman" pitchFamily="18" charset="0"/>
              </a:endParaRPr>
            </a:p>
          </p:txBody>
        </p:sp>
        <p:sp>
          <p:nvSpPr>
            <p:cNvPr id="22550" name="AutoShape 11"/>
            <p:cNvSpPr>
              <a:spLocks noChangeArrowheads="1"/>
            </p:cNvSpPr>
            <p:nvPr/>
          </p:nvSpPr>
          <p:spPr bwMode="auto">
            <a:xfrm rot="-5400000">
              <a:off x="623" y="743"/>
              <a:ext cx="295" cy="182"/>
            </a:xfrm>
            <a:prstGeom prst="rightArrow">
              <a:avLst>
                <a:gd name="adj1" fmla="val 50000"/>
                <a:gd name="adj2" fmla="val 40522"/>
              </a:avLst>
            </a:prstGeom>
            <a:solidFill>
              <a:srgbClr val="666699"/>
            </a:solidFill>
            <a:ln w="38100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51" name="AutoShape 12"/>
            <p:cNvSpPr>
              <a:spLocks noChangeArrowheads="1"/>
            </p:cNvSpPr>
            <p:nvPr/>
          </p:nvSpPr>
          <p:spPr bwMode="auto">
            <a:xfrm rot="-5400000">
              <a:off x="2211" y="153"/>
              <a:ext cx="295" cy="182"/>
            </a:xfrm>
            <a:prstGeom prst="rightArrow">
              <a:avLst>
                <a:gd name="adj1" fmla="val 50000"/>
                <a:gd name="adj2" fmla="val 40522"/>
              </a:avLst>
            </a:prstGeom>
            <a:solidFill>
              <a:srgbClr val="666699"/>
            </a:solidFill>
            <a:ln w="38100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52" name="AutoShape 13"/>
            <p:cNvSpPr>
              <a:spLocks noChangeArrowheads="1"/>
            </p:cNvSpPr>
            <p:nvPr/>
          </p:nvSpPr>
          <p:spPr bwMode="auto">
            <a:xfrm rot="-5400000">
              <a:off x="3934" y="153"/>
              <a:ext cx="295" cy="182"/>
            </a:xfrm>
            <a:prstGeom prst="rightArrow">
              <a:avLst>
                <a:gd name="adj1" fmla="val 50000"/>
                <a:gd name="adj2" fmla="val 40522"/>
              </a:avLst>
            </a:prstGeom>
            <a:solidFill>
              <a:srgbClr val="666699"/>
            </a:solidFill>
            <a:ln w="38100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    </a:t>
              </a:r>
              <a:endParaRPr lang="sk-SK" sz="2400">
                <a:latin typeface="Times New Roman" pitchFamily="18" charset="0"/>
              </a:endParaRPr>
            </a:p>
          </p:txBody>
        </p:sp>
      </p:grpSp>
      <p:grpSp>
        <p:nvGrpSpPr>
          <p:cNvPr id="22533" name="Group 14"/>
          <p:cNvGrpSpPr>
            <a:grpSpLocks/>
          </p:cNvGrpSpPr>
          <p:nvPr/>
        </p:nvGrpSpPr>
        <p:grpSpPr bwMode="auto">
          <a:xfrm>
            <a:off x="863600" y="1671638"/>
            <a:ext cx="1755775" cy="4673600"/>
            <a:chOff x="544" y="1053"/>
            <a:chExt cx="1106" cy="2944"/>
          </a:xfrm>
        </p:grpSpPr>
        <p:pic>
          <p:nvPicPr>
            <p:cNvPr id="22544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" y="1053"/>
              <a:ext cx="1106" cy="29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45" name="Text Box 16"/>
            <p:cNvSpPr txBox="1">
              <a:spLocks noChangeArrowheads="1"/>
            </p:cNvSpPr>
            <p:nvPr/>
          </p:nvSpPr>
          <p:spPr bwMode="auto">
            <a:xfrm>
              <a:off x="907" y="1842"/>
              <a:ext cx="5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HDT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46" name="Text Box 17"/>
            <p:cNvSpPr txBox="1">
              <a:spLocks noChangeArrowheads="1"/>
            </p:cNvSpPr>
            <p:nvPr/>
          </p:nvSpPr>
          <p:spPr bwMode="auto">
            <a:xfrm>
              <a:off x="930" y="2546"/>
              <a:ext cx="5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HDT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47" name="Text Box 18"/>
            <p:cNvSpPr txBox="1">
              <a:spLocks noChangeArrowheads="1"/>
            </p:cNvSpPr>
            <p:nvPr/>
          </p:nvSpPr>
          <p:spPr bwMode="auto">
            <a:xfrm>
              <a:off x="930" y="3255"/>
              <a:ext cx="5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HDT</a:t>
              </a:r>
              <a:endParaRPr lang="sk-SK" sz="2400">
                <a:latin typeface="Times New Roman" pitchFamily="18" charset="0"/>
              </a:endParaRPr>
            </a:p>
          </p:txBody>
        </p:sp>
      </p:grpSp>
      <p:grpSp>
        <p:nvGrpSpPr>
          <p:cNvPr id="22534" name="Group 19"/>
          <p:cNvGrpSpPr>
            <a:grpSpLocks/>
          </p:cNvGrpSpPr>
          <p:nvPr/>
        </p:nvGrpSpPr>
        <p:grpSpPr bwMode="auto">
          <a:xfrm>
            <a:off x="3455988" y="584200"/>
            <a:ext cx="1835150" cy="5757863"/>
            <a:chOff x="2177" y="368"/>
            <a:chExt cx="1156" cy="3627"/>
          </a:xfrm>
        </p:grpSpPr>
        <p:pic>
          <p:nvPicPr>
            <p:cNvPr id="22541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77" y="368"/>
              <a:ext cx="1122" cy="36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42" name="Text Box 21"/>
            <p:cNvSpPr txBox="1">
              <a:spLocks noChangeArrowheads="1"/>
            </p:cNvSpPr>
            <p:nvPr/>
          </p:nvSpPr>
          <p:spPr bwMode="auto">
            <a:xfrm>
              <a:off x="2426" y="1324"/>
              <a:ext cx="907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Middle dist.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43" name="Text Box 22"/>
            <p:cNvSpPr txBox="1">
              <a:spLocks noChangeArrowheads="1"/>
            </p:cNvSpPr>
            <p:nvPr/>
          </p:nvSpPr>
          <p:spPr bwMode="auto">
            <a:xfrm>
              <a:off x="2404" y="2708"/>
              <a:ext cx="907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Middle dist.</a:t>
              </a:r>
              <a:endParaRPr lang="sk-SK" sz="2400">
                <a:latin typeface="Times New Roman" pitchFamily="18" charset="0"/>
              </a:endParaRPr>
            </a:p>
          </p:txBody>
        </p:sp>
      </p:grpSp>
      <p:grpSp>
        <p:nvGrpSpPr>
          <p:cNvPr id="22535" name="Group 23"/>
          <p:cNvGrpSpPr>
            <a:grpSpLocks/>
          </p:cNvGrpSpPr>
          <p:nvPr/>
        </p:nvGrpSpPr>
        <p:grpSpPr bwMode="auto">
          <a:xfrm>
            <a:off x="6146800" y="584200"/>
            <a:ext cx="1881188" cy="5757863"/>
            <a:chOff x="3872" y="347"/>
            <a:chExt cx="1185" cy="3627"/>
          </a:xfrm>
        </p:grpSpPr>
        <p:pic>
          <p:nvPicPr>
            <p:cNvPr id="22536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2" y="347"/>
              <a:ext cx="1140" cy="36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37" name="Text Box 25"/>
            <p:cNvSpPr txBox="1">
              <a:spLocks noChangeArrowheads="1"/>
            </p:cNvSpPr>
            <p:nvPr/>
          </p:nvSpPr>
          <p:spPr bwMode="auto">
            <a:xfrm>
              <a:off x="4127" y="1078"/>
              <a:ext cx="90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Naphtha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38" name="Text Box 26"/>
            <p:cNvSpPr txBox="1">
              <a:spLocks noChangeArrowheads="1"/>
            </p:cNvSpPr>
            <p:nvPr/>
          </p:nvSpPr>
          <p:spPr bwMode="auto">
            <a:xfrm>
              <a:off x="4127" y="1956"/>
              <a:ext cx="90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Naphtha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39" name="Text Box 27"/>
            <p:cNvSpPr txBox="1">
              <a:spLocks noChangeArrowheads="1"/>
            </p:cNvSpPr>
            <p:nvPr/>
          </p:nvSpPr>
          <p:spPr bwMode="auto">
            <a:xfrm>
              <a:off x="4127" y="2886"/>
              <a:ext cx="90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Naphtha</a:t>
              </a:r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22540" name="Text Box 28"/>
            <p:cNvSpPr txBox="1">
              <a:spLocks noChangeArrowheads="1"/>
            </p:cNvSpPr>
            <p:nvPr/>
          </p:nvSpPr>
          <p:spPr bwMode="auto">
            <a:xfrm>
              <a:off x="4150" y="3294"/>
              <a:ext cx="90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Post-treat</a:t>
              </a:r>
              <a:endParaRPr lang="sk-SK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210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57338"/>
            <a:ext cx="1698625" cy="4678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188" y="404813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b="1">
                <a:solidFill>
                  <a:schemeClr val="tx2"/>
                </a:solidFill>
                <a:latin typeface="Times New Roman" pitchFamily="18" charset="0"/>
              </a:rPr>
              <a:t>A katalizátor tálcák</a:t>
            </a:r>
            <a:endParaRPr lang="cs-CZ" sz="3600" b="1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55875" y="3573463"/>
            <a:ext cx="4249738" cy="2125662"/>
            <a:chOff x="3334" y="2115"/>
            <a:chExt cx="2289" cy="1067"/>
          </a:xfrm>
        </p:grpSpPr>
        <p:pic>
          <p:nvPicPr>
            <p:cNvPr id="2356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9" y="2432"/>
              <a:ext cx="131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Line 6"/>
            <p:cNvSpPr>
              <a:spLocks noChangeShapeType="1"/>
            </p:cNvSpPr>
            <p:nvPr/>
          </p:nvSpPr>
          <p:spPr bwMode="auto">
            <a:xfrm flipH="1" flipV="1">
              <a:off x="3334" y="2115"/>
              <a:ext cx="975" cy="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56100" y="1412875"/>
            <a:ext cx="3240088" cy="2268538"/>
            <a:chOff x="4082" y="436"/>
            <a:chExt cx="1248" cy="936"/>
          </a:xfrm>
        </p:grpSpPr>
        <p:pic>
          <p:nvPicPr>
            <p:cNvPr id="23558" name="Picture 8" descr="Copy of IMG_42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2" y="436"/>
              <a:ext cx="1248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 Box 9"/>
            <p:cNvSpPr txBox="1">
              <a:spLocks noChangeArrowheads="1"/>
            </p:cNvSpPr>
            <p:nvPr/>
          </p:nvSpPr>
          <p:spPr bwMode="auto">
            <a:xfrm>
              <a:off x="4082" y="436"/>
              <a:ext cx="1247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  <a:t>Old trays…</a:t>
              </a:r>
              <a:endParaRPr lang="sk-SK" sz="2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825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090738"/>
            <a:ext cx="820896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827088" y="404813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600"/>
              <a:t>Éterezés és alkilálás</a:t>
            </a:r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468313" y="5013325"/>
            <a:ext cx="820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/>
              <a:t>MTBE (ETBE) oktánszám javító és égésfokozó</a:t>
            </a:r>
          </a:p>
          <a:p>
            <a:pPr>
              <a:spcBef>
                <a:spcPct val="50000"/>
              </a:spcBef>
            </a:pPr>
            <a:r>
              <a:rPr lang="hu-HU" sz="2000"/>
              <a:t>Alkilát benzin jó oktánszámú keverőkomponens finomítói C4-frakcióból</a:t>
            </a:r>
          </a:p>
          <a:p>
            <a:pPr>
              <a:spcBef>
                <a:spcPct val="50000"/>
              </a:spcBef>
            </a:pPr>
            <a:r>
              <a:rPr lang="hu-HU" sz="2000"/>
              <a:t>Mindkét eljárásban savas katalízis (heterogén és homogén)</a:t>
            </a:r>
          </a:p>
        </p:txBody>
      </p:sp>
    </p:spTree>
    <p:extLst>
      <p:ext uri="{BB962C8B-B14F-4D97-AF65-F5344CB8AC3E}">
        <p14:creationId xmlns:p14="http://schemas.microsoft.com/office/powerpoint/2010/main" val="1048671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71550" y="-143639"/>
            <a:ext cx="7063152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a-DK" sz="3200" b="1" dirty="0"/>
              <a:t>Fontosabb id</a:t>
            </a:r>
            <a:r>
              <a:rPr lang="hu-HU" sz="3200" b="1" dirty="0"/>
              <a:t>ő</a:t>
            </a:r>
            <a:r>
              <a:rPr lang="da-DK" sz="3200" b="1" dirty="0"/>
              <a:t>pontok:</a:t>
            </a:r>
            <a:endParaRPr lang="hu-HU" sz="3200" b="1" dirty="0"/>
          </a:p>
          <a:p>
            <a:endParaRPr lang="hu-HU" sz="3200" b="1" dirty="0"/>
          </a:p>
          <a:p>
            <a:r>
              <a:rPr lang="da-DK" sz="2400" dirty="0"/>
              <a:t>sósav oxidáció, Deacon process		1860</a:t>
            </a:r>
            <a:endParaRPr lang="hu-HU" sz="2400" dirty="0"/>
          </a:p>
          <a:p>
            <a:r>
              <a:rPr lang="da-DK" sz="2400" dirty="0"/>
              <a:t>kéndioxid oxidáció			</a:t>
            </a:r>
            <a:r>
              <a:rPr lang="hu-HU" sz="2400" dirty="0"/>
              <a:t>	</a:t>
            </a:r>
            <a:r>
              <a:rPr lang="da-DK" sz="2400" dirty="0"/>
              <a:t>1875</a:t>
            </a:r>
            <a:endParaRPr lang="hu-HU" sz="2400" dirty="0"/>
          </a:p>
          <a:p>
            <a:r>
              <a:rPr lang="da-DK" sz="2400" dirty="0"/>
              <a:t>ammónia oxidáció			</a:t>
            </a:r>
            <a:r>
              <a:rPr lang="hu-HU" sz="2400" dirty="0"/>
              <a:t>	</a:t>
            </a:r>
            <a:r>
              <a:rPr lang="da-DK" sz="2400" dirty="0"/>
              <a:t>1902</a:t>
            </a:r>
            <a:endParaRPr lang="hu-HU" sz="2400" dirty="0"/>
          </a:p>
          <a:p>
            <a:r>
              <a:rPr lang="da-DK" sz="2400" dirty="0"/>
              <a:t>ammónia szintézis			</a:t>
            </a:r>
            <a:r>
              <a:rPr lang="hu-HU" sz="2400" dirty="0"/>
              <a:t>	</a:t>
            </a:r>
            <a:r>
              <a:rPr lang="da-DK" sz="2400" dirty="0" smtClean="0"/>
              <a:t>1905-191</a:t>
            </a:r>
            <a:r>
              <a:rPr lang="hu-HU" sz="2400" dirty="0" smtClean="0"/>
              <a:t>3</a:t>
            </a:r>
            <a:endParaRPr lang="hu-HU" sz="2400" dirty="0"/>
          </a:p>
          <a:p>
            <a:r>
              <a:rPr lang="da-DK" sz="2400" dirty="0"/>
              <a:t>metanol szintézis				1923</a:t>
            </a:r>
            <a:endParaRPr lang="hu-HU" sz="2400" dirty="0"/>
          </a:p>
          <a:p>
            <a:r>
              <a:rPr lang="da-DK" sz="2400" dirty="0"/>
              <a:t>krakkolás, reformálás			1930-1950</a:t>
            </a:r>
            <a:endParaRPr lang="hu-HU" sz="2400" dirty="0"/>
          </a:p>
          <a:p>
            <a:r>
              <a:rPr lang="da-DK" sz="2400" dirty="0"/>
              <a:t>Ziegler-Natta etilén polimerizálás	</a:t>
            </a:r>
            <a:r>
              <a:rPr lang="hu-HU" sz="2400" dirty="0"/>
              <a:t>	</a:t>
            </a:r>
            <a:r>
              <a:rPr lang="da-DK" sz="2400" dirty="0"/>
              <a:t>1940-</a:t>
            </a:r>
            <a:endParaRPr lang="hu-HU" sz="2400" dirty="0"/>
          </a:p>
          <a:p>
            <a:r>
              <a:rPr lang="da-DK" sz="2400" dirty="0"/>
              <a:t>homogén fémkomplex katalízis ipari alkalmazása,</a:t>
            </a:r>
            <a:endParaRPr lang="hu-HU" sz="2400" dirty="0"/>
          </a:p>
          <a:p>
            <a:r>
              <a:rPr lang="da-DK" sz="2400" dirty="0"/>
              <a:t>Wacker szintézis, ecetsav </a:t>
            </a:r>
            <a:r>
              <a:rPr lang="da-DK" sz="2400" dirty="0" smtClean="0"/>
              <a:t>el</a:t>
            </a:r>
            <a:r>
              <a:rPr lang="hu-HU" sz="2400" dirty="0" smtClean="0"/>
              <a:t>ő</a:t>
            </a:r>
            <a:r>
              <a:rPr lang="da-DK" sz="2400" dirty="0" smtClean="0"/>
              <a:t>állítás</a:t>
            </a:r>
            <a:r>
              <a:rPr lang="da-DK" sz="2400" dirty="0"/>
              <a:t>	1950-</a:t>
            </a:r>
            <a:endParaRPr lang="hu-HU" sz="2400" dirty="0"/>
          </a:p>
          <a:p>
            <a:r>
              <a:rPr lang="da-DK" sz="2400" dirty="0"/>
              <a:t>gépkocsi </a:t>
            </a:r>
            <a:r>
              <a:rPr lang="da-DK" sz="2400" dirty="0" smtClean="0"/>
              <a:t>kipufogó katalizátorok</a:t>
            </a:r>
            <a:r>
              <a:rPr lang="hu-HU" sz="2400" dirty="0" smtClean="0"/>
              <a:t>, </a:t>
            </a:r>
          </a:p>
          <a:p>
            <a:r>
              <a:rPr lang="hu-HU" sz="2400" dirty="0" smtClean="0"/>
              <a:t>környezetvédelmi katalízis</a:t>
            </a:r>
            <a:r>
              <a:rPr lang="da-DK" sz="2400" dirty="0"/>
              <a:t>	</a:t>
            </a:r>
            <a:r>
              <a:rPr lang="hu-HU" sz="2400" dirty="0"/>
              <a:t>	</a:t>
            </a:r>
            <a:r>
              <a:rPr lang="da-DK" sz="2400" dirty="0"/>
              <a:t>1970-</a:t>
            </a:r>
            <a:endParaRPr lang="hu-HU" sz="2400" dirty="0"/>
          </a:p>
          <a:p>
            <a:r>
              <a:rPr lang="da-DK" sz="2400" dirty="0"/>
              <a:t>zeolitok alkalmazása			1960-</a:t>
            </a:r>
            <a:endParaRPr lang="hu-HU" sz="2400" dirty="0"/>
          </a:p>
          <a:p>
            <a:r>
              <a:rPr lang="da-DK" sz="2400" dirty="0"/>
              <a:t>katalitikus eljárások elterjedése a finomkémiai</a:t>
            </a:r>
            <a:endParaRPr lang="hu-HU" sz="2400" dirty="0"/>
          </a:p>
          <a:p>
            <a:r>
              <a:rPr lang="da-DK" sz="2400" dirty="0"/>
              <a:t>szintézisekben				1980-</a:t>
            </a:r>
            <a:endParaRPr lang="hu-HU" sz="2400" dirty="0"/>
          </a:p>
          <a:p>
            <a:r>
              <a:rPr lang="da-DK" sz="2400" dirty="0"/>
              <a:t>sztereoszelektív katalitikus reakciók</a:t>
            </a:r>
            <a:r>
              <a:rPr lang="da-DK" dirty="0"/>
              <a:t>	</a:t>
            </a:r>
            <a:r>
              <a:rPr lang="da-DK" sz="2400" dirty="0" smtClean="0"/>
              <a:t>1985-</a:t>
            </a:r>
            <a:endParaRPr lang="hu-HU" sz="2400" dirty="0" smtClean="0"/>
          </a:p>
          <a:p>
            <a:r>
              <a:rPr lang="hu-HU" sz="2400" dirty="0" err="1" smtClean="0"/>
              <a:t>Nanostruktúrált</a:t>
            </a:r>
            <a:r>
              <a:rPr lang="hu-HU" sz="2400" dirty="0" smtClean="0"/>
              <a:t>, „</a:t>
            </a:r>
            <a:r>
              <a:rPr lang="hu-HU" sz="2400" dirty="0" err="1" smtClean="0"/>
              <a:t>taylor</a:t>
            </a:r>
            <a:r>
              <a:rPr lang="hu-HU" sz="2400" dirty="0" smtClean="0"/>
              <a:t> made” katalizátorok 2000-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203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633412"/>
          </a:xfrm>
        </p:spPr>
        <p:txBody>
          <a:bodyPr>
            <a:normAutofit fontScale="90000"/>
          </a:bodyPr>
          <a:lstStyle/>
          <a:p>
            <a:r>
              <a:rPr lang="hu-HU" sz="3600"/>
              <a:t>MTBE üzem átalakítása ETBE üzemmé</a:t>
            </a:r>
            <a:endParaRPr lang="sk-SK" sz="3600"/>
          </a:p>
        </p:txBody>
      </p:sp>
      <p:pic>
        <p:nvPicPr>
          <p:cNvPr id="395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00213"/>
            <a:ext cx="9144000" cy="3744912"/>
          </a:xfrm>
          <a:noFill/>
          <a:ln/>
        </p:spPr>
      </p:pic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7739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C101           V101                   R101      F103/F102      C102       W102            V103          C103                V104              C104            V105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C4 feed        C4 feed              Main      Resin traps/     catalytic   catalytic         reflux         C4 raffinate     C4 raffinate    EtOH/H2O    Reflux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washing        surge                 reactor   filters               column     column          drum          washing           coalescer       column         drum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column         drum                                                                        condenser                        column                                                                            </a:t>
            </a: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611188" y="5589588"/>
            <a:ext cx="77771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P101           P102               F104                              P103                 F101                  W105                    V102               P104                          P105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Feed          Reactor            Reactor                         reflux and         Ethanol             Recycled                Ethanol            Water                        Reflux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k-SK" sz="900"/>
              <a:t>pump         recycle pump   feed filter                       distillate pump  filters                water cooler           guard pot         recirculation  pump   pump     </a:t>
            </a:r>
          </a:p>
        </p:txBody>
      </p:sp>
    </p:spTree>
    <p:extLst>
      <p:ext uri="{BB962C8B-B14F-4D97-AF65-F5344CB8AC3E}">
        <p14:creationId xmlns:p14="http://schemas.microsoft.com/office/powerpoint/2010/main" val="4148506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379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Katalizátor definíciója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31788" y="1268760"/>
            <a:ext cx="88122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a-DK" sz="2400" dirty="0"/>
              <a:t>Katalizátor olyan anyag, amely megnöveli </a:t>
            </a:r>
            <a:endParaRPr lang="hu-HU" sz="2400" dirty="0"/>
          </a:p>
          <a:p>
            <a:pPr algn="ctr"/>
            <a:r>
              <a:rPr lang="da-DK" sz="2400" dirty="0"/>
              <a:t>valamely kémiai rendszer egyensúlyi helyzetéhez </a:t>
            </a:r>
            <a:endParaRPr lang="hu-HU" sz="2400" dirty="0"/>
          </a:p>
          <a:p>
            <a:pPr algn="ctr"/>
            <a:r>
              <a:rPr lang="da-DK" sz="2400" dirty="0" smtClean="0"/>
              <a:t>vezet</a:t>
            </a:r>
            <a:r>
              <a:rPr lang="hu-HU" sz="2400" dirty="0" smtClean="0"/>
              <a:t>ő</a:t>
            </a:r>
            <a:r>
              <a:rPr lang="da-DK" sz="2400" dirty="0" smtClean="0"/>
              <a:t> </a:t>
            </a:r>
            <a:r>
              <a:rPr lang="da-DK" sz="2400" dirty="0"/>
              <a:t>sebességét anélkül, hogy a folyamatban elhasználódna.</a:t>
            </a:r>
            <a:r>
              <a:rPr lang="hu-HU" dirty="0"/>
              <a:t>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87450" y="2802146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/>
              <a:t>Katalizált és nem katalizált (termikus reakció) energiaprofilja</a:t>
            </a:r>
          </a:p>
        </p:txBody>
      </p:sp>
      <p:graphicFrame>
        <p:nvGraphicFramePr>
          <p:cNvPr id="2253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951259"/>
              </p:ext>
            </p:extLst>
          </p:nvPr>
        </p:nvGraphicFramePr>
        <p:xfrm>
          <a:off x="251520" y="3295650"/>
          <a:ext cx="36957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Bitkép" r:id="rId4" imgW="3696216" imgH="3561905" progId="PBrush">
                  <p:embed/>
                </p:oleObj>
              </mc:Choice>
              <mc:Fallback>
                <p:oleObj name="Bitkép" r:id="rId4" imgW="3696216" imgH="3561905" progId="PBrush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295650"/>
                        <a:ext cx="36957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um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6595973"/>
              </p:ext>
            </p:extLst>
          </p:nvPr>
        </p:nvGraphicFramePr>
        <p:xfrm>
          <a:off x="4139952" y="3284984"/>
          <a:ext cx="4716462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Bitkép" r:id="rId6" imgW="4019048" imgH="2828571" progId="PBrush">
                  <p:embed/>
                </p:oleObj>
              </mc:Choice>
              <mc:Fallback>
                <p:oleObj name="Bitkép" r:id="rId6" imgW="4019048" imgH="2828571" progId="PBrush">
                  <p:embed/>
                  <p:pic>
                    <p:nvPicPr>
                      <p:cNvPr id="0" name="Picture 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284984"/>
                        <a:ext cx="4716462" cy="331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987" y="325797"/>
            <a:ext cx="1649413" cy="9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764704"/>
            <a:ext cx="6172200" cy="536972"/>
          </a:xfrm>
        </p:spPr>
        <p:txBody>
          <a:bodyPr>
            <a:normAutofit/>
          </a:bodyPr>
          <a:lstStyle/>
          <a:p>
            <a:pPr eaLnBrk="1" hangingPunct="1"/>
            <a:r>
              <a:rPr lang="da-DK" sz="2800" b="1" dirty="0">
                <a:solidFill>
                  <a:schemeClr val="accent6"/>
                </a:solidFill>
              </a:rPr>
              <a:t>Katalitikus rendszerek osztályozása</a:t>
            </a:r>
            <a:endParaRPr lang="hu-HU" sz="2800" b="1" dirty="0">
              <a:solidFill>
                <a:schemeClr val="accent6"/>
              </a:solidFill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23528" y="1486341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a-DK" sz="2400" b="1" dirty="0" smtClean="0"/>
              <a:t>Homogén</a:t>
            </a:r>
            <a:r>
              <a:rPr lang="hu-HU" sz="2400" b="1" dirty="0" smtClean="0"/>
              <a:t> (a katalizátor és a </a:t>
            </a:r>
            <a:r>
              <a:rPr lang="hu-HU" sz="2400" b="1" dirty="0" err="1" smtClean="0"/>
              <a:t>reaktáns</a:t>
            </a:r>
            <a:r>
              <a:rPr lang="hu-HU" sz="2400" b="1" dirty="0" smtClean="0"/>
              <a:t> azonos fázisban vannak)</a:t>
            </a:r>
            <a:endParaRPr lang="hu-HU" sz="2400" b="1" dirty="0"/>
          </a:p>
          <a:p>
            <a:pPr algn="ctr"/>
            <a:r>
              <a:rPr lang="da-DK" sz="2400" b="1" dirty="0" smtClean="0"/>
              <a:t>Heterogén</a:t>
            </a:r>
            <a:r>
              <a:rPr lang="hu-HU" sz="2400" b="1" dirty="0" smtClean="0"/>
              <a:t> </a:t>
            </a:r>
            <a:r>
              <a:rPr lang="hu-HU" sz="2400" b="1" dirty="0"/>
              <a:t>(a katalizátor és a </a:t>
            </a:r>
            <a:r>
              <a:rPr lang="hu-HU" sz="2400" b="1" dirty="0" err="1"/>
              <a:t>reaktáns</a:t>
            </a:r>
            <a:r>
              <a:rPr lang="hu-HU" sz="2400" b="1" dirty="0"/>
              <a:t> </a:t>
            </a:r>
            <a:r>
              <a:rPr lang="hu-HU" sz="2400" b="1" dirty="0" smtClean="0"/>
              <a:t>külön </a:t>
            </a:r>
            <a:r>
              <a:rPr lang="hu-HU" sz="2400" b="1" dirty="0"/>
              <a:t>fázisban vannak)</a:t>
            </a:r>
            <a:endParaRPr lang="hu-HU" sz="2400" b="1" dirty="0" smtClean="0"/>
          </a:p>
          <a:p>
            <a:pPr algn="ctr"/>
            <a:r>
              <a:rPr lang="hu-HU" sz="2400" b="1" dirty="0" smtClean="0"/>
              <a:t>E</a:t>
            </a:r>
            <a:r>
              <a:rPr lang="da-DK" sz="2400" b="1" dirty="0"/>
              <a:t>nzimes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6" y="3000375"/>
            <a:ext cx="8517985" cy="30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2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Homogén</a:t>
            </a:r>
            <a:r>
              <a:rPr lang="hu-HU" sz="3200" dirty="0"/>
              <a:t> és </a:t>
            </a:r>
            <a:r>
              <a:rPr lang="hu-HU" sz="3200" dirty="0">
                <a:solidFill>
                  <a:srgbClr val="0070C0"/>
                </a:solidFill>
              </a:rPr>
              <a:t>heterogén</a:t>
            </a:r>
            <a:r>
              <a:rPr lang="hu-HU" sz="3200" dirty="0"/>
              <a:t> katalízis összehasonlítása</a:t>
            </a:r>
          </a:p>
        </p:txBody>
      </p:sp>
      <p:graphicFrame>
        <p:nvGraphicFramePr>
          <p:cNvPr id="66588" name="Group 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42608952"/>
              </p:ext>
            </p:extLst>
          </p:nvPr>
        </p:nvGraphicFramePr>
        <p:xfrm>
          <a:off x="457200" y="1600200"/>
          <a:ext cx="8229600" cy="512235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Homogén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Aktív spécieszek egyformák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Heterogén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Aktív helyek eltérőek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Kisebb hőmérséklet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Nagyobb hőmérséklet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Kisebb reakciósebesség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Nagy reakciósebesség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Jó szelektivitás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Nagyobb hőmérsékleten kisebb szelektivitás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Elválasztás nehéz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Elválasztás egyszerű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61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da-DK" sz="2400" dirty="0"/>
              <a:t>Fizikai adszorpció és kemiszorpció jellemz</a:t>
            </a:r>
            <a:r>
              <a:rPr lang="hu-HU" sz="2400" dirty="0"/>
              <a:t>ő</a:t>
            </a:r>
            <a:r>
              <a:rPr lang="da-DK" sz="2400" dirty="0"/>
              <a:t>i</a:t>
            </a:r>
            <a:endParaRPr lang="hu-HU" sz="2400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476672"/>
            <a:ext cx="64411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a-DK" sz="1600" dirty="0"/>
              <a:t>A felületen lévő atomok koordinációs száma kisebb </a:t>
            </a:r>
            <a:endParaRPr lang="hu-HU" sz="1600" dirty="0" smtClean="0"/>
          </a:p>
          <a:p>
            <a:r>
              <a:rPr lang="da-DK" sz="1600" dirty="0" smtClean="0"/>
              <a:t>a </a:t>
            </a:r>
            <a:r>
              <a:rPr lang="da-DK" sz="1600" dirty="0"/>
              <a:t>tömbi fázisban lévőkénél, </a:t>
            </a:r>
            <a:endParaRPr lang="hu-HU" sz="1600" dirty="0"/>
          </a:p>
          <a:p>
            <a:r>
              <a:rPr lang="da-DK" sz="1600" dirty="0"/>
              <a:t>ezért a felületi atomokra befelé irányuló eredő erő hat. </a:t>
            </a:r>
            <a:endParaRPr lang="hu-HU" sz="1600" dirty="0"/>
          </a:p>
          <a:p>
            <a:r>
              <a:rPr lang="da-DK" sz="1600" dirty="0"/>
              <a:t>Ennek következtében felületi szabadenergia jön létre, ami a </a:t>
            </a:r>
            <a:endParaRPr lang="hu-HU" sz="1600" dirty="0"/>
          </a:p>
          <a:p>
            <a:r>
              <a:rPr lang="da-DK" sz="1600" dirty="0"/>
              <a:t>nagyfelületű anyagokon végbemenő adszorpció hajtóereje. </a:t>
            </a:r>
            <a:endParaRPr lang="hu-HU" sz="1600" dirty="0"/>
          </a:p>
          <a:p>
            <a:r>
              <a:rPr lang="da-DK" sz="1600" dirty="0"/>
              <a:t>Amennyiben a felület atomjai és az adszorbeált molekula atomjai </a:t>
            </a:r>
            <a:endParaRPr lang="hu-HU" sz="1600" dirty="0"/>
          </a:p>
          <a:p>
            <a:r>
              <a:rPr lang="da-DK" sz="1600" dirty="0"/>
              <a:t>között kémiai kötések jönnek létre, </a:t>
            </a:r>
            <a:r>
              <a:rPr lang="da-DK" sz="1600" b="1" dirty="0">
                <a:solidFill>
                  <a:srgbClr val="FF0000"/>
                </a:solidFill>
              </a:rPr>
              <a:t>kemiszorpcióról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  <a:r>
              <a:rPr lang="da-DK" sz="1600" dirty="0"/>
              <a:t>beszélünk. </a:t>
            </a:r>
            <a:endParaRPr lang="hu-HU" sz="1600" dirty="0"/>
          </a:p>
          <a:p>
            <a:r>
              <a:rPr lang="da-DK" sz="1600" dirty="0"/>
              <a:t>Ha az adszorbeált réteg és a szilárd felület között van der Waals féle </a:t>
            </a:r>
            <a:endParaRPr lang="hu-HU" sz="1600" dirty="0"/>
          </a:p>
          <a:p>
            <a:r>
              <a:rPr lang="da-DK" sz="1600" dirty="0"/>
              <a:t>(gyenge elektrosztatikus vagy diszperziós) erők hatnak, </a:t>
            </a:r>
            <a:endParaRPr lang="hu-HU" sz="1600" dirty="0"/>
          </a:p>
          <a:p>
            <a:r>
              <a:rPr lang="da-DK" sz="1600" dirty="0"/>
              <a:t>akkor </a:t>
            </a:r>
            <a:r>
              <a:rPr lang="da-DK" sz="1600" b="1" dirty="0">
                <a:solidFill>
                  <a:srgbClr val="0070C0"/>
                </a:solidFill>
              </a:rPr>
              <a:t>fizikai adszorpcióról </a:t>
            </a:r>
            <a:r>
              <a:rPr lang="da-DK" sz="1600" dirty="0"/>
              <a:t>beszélünk. A fizikai adszorpció kevéssé függ a </a:t>
            </a:r>
            <a:endParaRPr lang="hu-HU" sz="1600" dirty="0"/>
          </a:p>
          <a:p>
            <a:r>
              <a:rPr lang="da-DK" sz="1600" dirty="0"/>
              <a:t>szilárd anyag kémiai tulajdonságaitól. Ezen alapul a felületmérés módszere, </a:t>
            </a:r>
            <a:endParaRPr lang="hu-HU" sz="1600" dirty="0"/>
          </a:p>
          <a:p>
            <a:r>
              <a:rPr lang="da-DK" sz="1600" dirty="0"/>
              <a:t>ahol a fizikai adszorpció jelenségét használják ki.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68711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26327"/>
              </p:ext>
            </p:extLst>
          </p:nvPr>
        </p:nvGraphicFramePr>
        <p:xfrm>
          <a:off x="179512" y="3556031"/>
          <a:ext cx="8640960" cy="3366716"/>
        </p:xfrm>
        <a:graphic>
          <a:graphicData uri="http://schemas.openxmlformats.org/drawingml/2006/table">
            <a:tbl>
              <a:tblPr/>
              <a:tblGrid>
                <a:gridCol w="2592288"/>
                <a:gridCol w="2976662"/>
                <a:gridCol w="3072010"/>
              </a:tblGrid>
              <a:tr h="357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Jellemzõk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Kemiszorpció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Fizikai adszorpció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Adszorpciós entalpia 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da-DK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adsz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40-800 kJ/mol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8-20 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kJ/mol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(kb. a kondenzációs entalpia)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Aktiválási energia E</a:t>
                      </a:r>
                      <a:r>
                        <a:rPr kumimoji="0" lang="da-DK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#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általában kicsi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nulla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Elõfordulás hõmérséklete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da-DK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#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-tõl függ, de általában kicsi, max. hõm. 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1000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C</a:t>
                      </a:r>
                      <a:r>
                        <a:rPr kumimoji="0" lang="da-DK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hu-HU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??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forrásponttól függ, de általában alacsony</a:t>
                      </a: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Adszorbeált rétegek száma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legfeljebb egy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lehet egynél több is</a:t>
                      </a:r>
                      <a:endParaRPr kumimoji="0" 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10" name="Rectangle 102"/>
          <p:cNvSpPr>
            <a:spLocks noChangeArrowheads="1"/>
          </p:cNvSpPr>
          <p:nvPr/>
        </p:nvSpPr>
        <p:spPr bwMode="auto">
          <a:xfrm>
            <a:off x="0" y="4614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56176" y="847517"/>
            <a:ext cx="287841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a-DK" dirty="0">
                <a:solidFill>
                  <a:srgbClr val="0033CC"/>
                </a:solidFill>
              </a:rPr>
              <a:t>Az izotermák a szilárd test felületén adszorbeálódott anyag mennyisége </a:t>
            </a:r>
            <a:endParaRPr lang="hu-HU" dirty="0">
              <a:solidFill>
                <a:srgbClr val="0033CC"/>
              </a:solidFill>
            </a:endParaRPr>
          </a:p>
          <a:p>
            <a:pPr algn="ctr"/>
            <a:r>
              <a:rPr lang="da-DK" dirty="0">
                <a:solidFill>
                  <a:srgbClr val="0033CC"/>
                </a:solidFill>
              </a:rPr>
              <a:t>és az anyag gázfázisban megmutatkozó parciális nyomása közötti összefüggést </a:t>
            </a:r>
            <a:endParaRPr lang="hu-HU" dirty="0">
              <a:solidFill>
                <a:srgbClr val="0033CC"/>
              </a:solidFill>
            </a:endParaRPr>
          </a:p>
          <a:p>
            <a:pPr algn="ctr"/>
            <a:r>
              <a:rPr lang="da-DK" dirty="0">
                <a:solidFill>
                  <a:srgbClr val="0033CC"/>
                </a:solidFill>
              </a:rPr>
              <a:t>adják meg állandó h</a:t>
            </a:r>
            <a:r>
              <a:rPr lang="hu-HU" dirty="0">
                <a:solidFill>
                  <a:srgbClr val="0033CC"/>
                </a:solidFill>
              </a:rPr>
              <a:t>ő</a:t>
            </a:r>
            <a:r>
              <a:rPr lang="da-DK" dirty="0">
                <a:solidFill>
                  <a:srgbClr val="0033CC"/>
                </a:solidFill>
              </a:rPr>
              <a:t>mérsékleten.</a:t>
            </a:r>
          </a:p>
        </p:txBody>
      </p:sp>
    </p:spTree>
    <p:extLst>
      <p:ext uri="{BB962C8B-B14F-4D97-AF65-F5344CB8AC3E}">
        <p14:creationId xmlns:p14="http://schemas.microsoft.com/office/powerpoint/2010/main" val="20123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2015</Words>
  <Application>Microsoft Office PowerPoint</Application>
  <PresentationFormat>Diavetítés a képernyőre (4:3 oldalarány)</PresentationFormat>
  <Paragraphs>477</Paragraphs>
  <Slides>51</Slides>
  <Notes>33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51</vt:i4>
      </vt:variant>
    </vt:vector>
  </HeadingPairs>
  <TitlesOfParts>
    <vt:vector size="61" baseType="lpstr">
      <vt:lpstr>맑은 고딕</vt:lpstr>
      <vt:lpstr>Arial</vt:lpstr>
      <vt:lpstr>Calibri</vt:lpstr>
      <vt:lpstr>FolioHLight</vt:lpstr>
      <vt:lpstr>Symbol</vt:lpstr>
      <vt:lpstr>Times New Roman</vt:lpstr>
      <vt:lpstr>Office-téma</vt:lpstr>
      <vt:lpstr>Bitkép</vt:lpstr>
      <vt:lpstr>CorelDRAW!</vt:lpstr>
      <vt:lpstr>Visio</vt:lpstr>
      <vt:lpstr>Heterogén katalízis és a szénhidrogénipari technológiák Alapelvek</vt:lpstr>
      <vt:lpstr>A katalízis jelentősége </vt:lpstr>
      <vt:lpstr>Katalízis a szénhidrogéniparban</vt:lpstr>
      <vt:lpstr>Katalízis rövid történeti áttekintése</vt:lpstr>
      <vt:lpstr>PowerPoint bemutató</vt:lpstr>
      <vt:lpstr>Katalizátor definíciója</vt:lpstr>
      <vt:lpstr>Katalitikus rendszerek osztályozása</vt:lpstr>
      <vt:lpstr>Homogén és heterogén katalízis összehasonlítása</vt:lpstr>
      <vt:lpstr>Fizikai adszorpció és kemiszorpció jellemzői</vt:lpstr>
      <vt:lpstr>Az adszorpció hajtóereje</vt:lpstr>
      <vt:lpstr>Fajlagos felület, porozitás nagy fajlagos felületű (&gt;50 m2/g) anyagok pórusosak </vt:lpstr>
      <vt:lpstr>Fémfelületek</vt:lpstr>
      <vt:lpstr>Hibahelyek fajtái</vt:lpstr>
      <vt:lpstr>Fémkrisztallitok diszperzitása D = felületi atomok száma/összes atomok száma</vt:lpstr>
      <vt:lpstr>Molekulák adszorbeált állapotai</vt:lpstr>
      <vt:lpstr>Kemiszorpció oxidok felületén</vt:lpstr>
      <vt:lpstr>Vulkángörbe az un, geometriai vagy Balandin elmélet alapján </vt:lpstr>
      <vt:lpstr>Katalizátorok típusai</vt:lpstr>
      <vt:lpstr>Heterogén katalizátorok osztályozása reakciók szerint</vt:lpstr>
      <vt:lpstr>PowerPoint bemutató</vt:lpstr>
      <vt:lpstr>PowerPoint bemutató</vt:lpstr>
      <vt:lpstr>Katalizátorhordozók</vt:lpstr>
      <vt:lpstr>Katalizátorok készítése </vt:lpstr>
      <vt:lpstr>Katalitikus reakció kinetikai jellemzői</vt:lpstr>
      <vt:lpstr>A modern kőolajfeldolgozás tipikus folyamatábrája</vt:lpstr>
      <vt:lpstr>PowerPoint bemutató</vt:lpstr>
      <vt:lpstr>PowerPoint bemutató</vt:lpstr>
      <vt:lpstr>A Pt tartalmú katalizátorok</vt:lpstr>
      <vt:lpstr>Carbonaceous overlayer</vt:lpstr>
      <vt:lpstr>PowerPoint bemutató</vt:lpstr>
      <vt:lpstr>PowerPoint bemutató</vt:lpstr>
      <vt:lpstr>A krakkolás fontosabb reakciói</vt:lpstr>
      <vt:lpstr>A krakkolás (FCC) katalizátora</vt:lpstr>
      <vt:lpstr>FCC Fluid Katalitikus krakkolás</vt:lpstr>
      <vt:lpstr>Dunai Finomító FCC üzem</vt:lpstr>
      <vt:lpstr>PowerPoint bemutató</vt:lpstr>
      <vt:lpstr>HDS katalizátorok</vt:lpstr>
      <vt:lpstr>Gázolaj kénmentesítés</vt:lpstr>
      <vt:lpstr>A GOK-3 funkciója, kapacitása és technológiai paraméterei</vt:lpstr>
      <vt:lpstr>A hidrokrakkolás tipikus reakciója</vt:lpstr>
      <vt:lpstr>PowerPoint bemutató</vt:lpstr>
      <vt:lpstr>Hidrokrakkoló katalizátorok</vt:lpstr>
      <vt:lpstr>PowerPoint bemutató</vt:lpstr>
      <vt:lpstr>PowerPoint bemutató</vt:lpstr>
      <vt:lpstr>PowerPoint bemutató</vt:lpstr>
      <vt:lpstr>A hidrokrakk üzem</vt:lpstr>
      <vt:lpstr>PowerPoint bemutató</vt:lpstr>
      <vt:lpstr>PowerPoint bemutató</vt:lpstr>
      <vt:lpstr>PowerPoint bemutató</vt:lpstr>
      <vt:lpstr>MTBE üzem átalakítása ETBE üzemmé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Heterogén katalízis</dc:title>
  <dc:creator>tungleriki</dc:creator>
  <cp:lastModifiedBy>Dr. Tungler Antal</cp:lastModifiedBy>
  <cp:revision>60</cp:revision>
  <dcterms:created xsi:type="dcterms:W3CDTF">2013-08-27T11:56:52Z</dcterms:created>
  <dcterms:modified xsi:type="dcterms:W3CDTF">2022-03-23T13:47:09Z</dcterms:modified>
</cp:coreProperties>
</file>