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1" r:id="rId32"/>
    <p:sldId id="292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8" r:id="rId45"/>
    <p:sldId id="309" r:id="rId46"/>
    <p:sldId id="310" r:id="rId47"/>
    <p:sldId id="311" r:id="rId48"/>
    <p:sldId id="312" r:id="rId49"/>
    <p:sldId id="313" r:id="rId50"/>
    <p:sldId id="315" r:id="rId51"/>
    <p:sldId id="316" r:id="rId52"/>
    <p:sldId id="317" r:id="rId53"/>
    <p:sldId id="318" r:id="rId5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2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E6E2F-E440-4690-96ED-49466D9A62C9}" type="datetimeFigureOut">
              <a:rPr lang="hu-HU" smtClean="0"/>
              <a:t>2014.04.17.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94844-6D8A-4882-89D8-751B3A53266B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Cetán</a:t>
            </a:r>
            <a:r>
              <a:rPr lang="hu-HU" dirty="0" smtClean="0"/>
              <a:t> (C16 normál paraffin)</a:t>
            </a:r>
            <a:r>
              <a:rPr lang="hu-HU" baseline="0" dirty="0" smtClean="0"/>
              <a:t> – alfa-metilnaftalin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755-1F97-4E74-B548-C42FBE1DA470}" type="slidenum">
              <a:rPr lang="hu-HU" smtClean="0"/>
              <a:pPr/>
              <a:t>27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755-1F97-4E74-B548-C42FBE1DA470}" type="slidenum">
              <a:rPr lang="hu-HU" smtClean="0"/>
              <a:pPr/>
              <a:t>37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755-1F97-4E74-B548-C42FBE1DA470}" type="slidenum">
              <a:rPr lang="hu-HU" smtClean="0"/>
              <a:pPr/>
              <a:t>50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707D-47D2-45E5-8F5A-27505EA91583}" type="datetimeFigureOut">
              <a:rPr lang="hu-HU" smtClean="0"/>
              <a:t>2014.04.17.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038C-E359-44AF-BB0E-C3B05B18B51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707D-47D2-45E5-8F5A-27505EA91583}" type="datetimeFigureOut">
              <a:rPr lang="hu-HU" smtClean="0"/>
              <a:t>2014.04.17.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038C-E359-44AF-BB0E-C3B05B18B51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707D-47D2-45E5-8F5A-27505EA91583}" type="datetimeFigureOut">
              <a:rPr lang="hu-HU" smtClean="0"/>
              <a:t>2014.04.17.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038C-E359-44AF-BB0E-C3B05B18B51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2B061A-C513-4994-920D-FAD2E0D8D3E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663" y="357166"/>
            <a:ext cx="7781247" cy="5857916"/>
          </a:xfrm>
        </p:spPr>
        <p:txBody>
          <a:bodyPr lIns="36000" rIns="90000">
            <a:noAutofit/>
          </a:bodyPr>
          <a:lstStyle>
            <a:lvl1pPr>
              <a:buNone/>
              <a:defRPr lang="en-GB" sz="1300" baseline="0" smtClean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707D-47D2-45E5-8F5A-27505EA91583}" type="datetimeFigureOut">
              <a:rPr lang="hu-HU" smtClean="0"/>
              <a:t>2014.04.17.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038C-E359-44AF-BB0E-C3B05B18B51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707D-47D2-45E5-8F5A-27505EA91583}" type="datetimeFigureOut">
              <a:rPr lang="hu-HU" smtClean="0"/>
              <a:t>2014.04.17.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038C-E359-44AF-BB0E-C3B05B18B51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707D-47D2-45E5-8F5A-27505EA91583}" type="datetimeFigureOut">
              <a:rPr lang="hu-HU" smtClean="0"/>
              <a:t>2014.04.17.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038C-E359-44AF-BB0E-C3B05B18B51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707D-47D2-45E5-8F5A-27505EA91583}" type="datetimeFigureOut">
              <a:rPr lang="hu-HU" smtClean="0"/>
              <a:t>2014.04.17.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038C-E359-44AF-BB0E-C3B05B18B51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707D-47D2-45E5-8F5A-27505EA91583}" type="datetimeFigureOut">
              <a:rPr lang="hu-HU" smtClean="0"/>
              <a:t>2014.04.17.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038C-E359-44AF-BB0E-C3B05B18B51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707D-47D2-45E5-8F5A-27505EA91583}" type="datetimeFigureOut">
              <a:rPr lang="hu-HU" smtClean="0"/>
              <a:t>2014.04.17.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038C-E359-44AF-BB0E-C3B05B18B51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707D-47D2-45E5-8F5A-27505EA91583}" type="datetimeFigureOut">
              <a:rPr lang="hu-HU" smtClean="0"/>
              <a:t>2014.04.17.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038C-E359-44AF-BB0E-C3B05B18B51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707D-47D2-45E5-8F5A-27505EA91583}" type="datetimeFigureOut">
              <a:rPr lang="hu-HU" smtClean="0"/>
              <a:t>2014.04.17.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038C-E359-44AF-BB0E-C3B05B18B51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6707D-47D2-45E5-8F5A-27505EA91583}" type="datetimeFigureOut">
              <a:rPr lang="hu-HU" smtClean="0"/>
              <a:t>2014.04.17.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038C-E359-44AF-BB0E-C3B05B18B512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ytrendsinsider.com/2011/07/08/what-happened-at-choren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2i.us/profiles/investor/NewsPrint.asp?b=2029&amp;ID=67033&amp;m=rl&amp;pop=1&amp;G=337&amp;Nav=0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biomassmagazine.com/articles/8745/kior-announces-cellulosic-diesel-shipment-2012-financial-results" TargetMode="External"/><Relationship Id="rId2" Type="http://schemas.openxmlformats.org/officeDocument/2006/relationships/hyperlink" Target="http://gigaom.com/2012/11/12/kior-hits-milestone-of-making-biocrude-in-mississippi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://www.greencarcongress.com/2013/09/20130926-kior.html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234.photobucket.com/albums/ee274/biopact3/biopact_nexbtl_process.jpg?t=119099041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hyperlink" Target="http://www.naturalbeautyworkshop.com/.a/6a00e008d395a8883401156fb7b62c970c-popup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hyperlink" Target="http://en.wikipedia.org/wiki/File:Cuphea_nudicostata_2.jpg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755627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II. Alternatív közlekedési hajtóanyagok</a:t>
            </a:r>
            <a:b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(Földgáz, LPG, </a:t>
            </a:r>
            <a:r>
              <a:rPr lang="hu-H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biofuels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hidrogen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electricity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6713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II.3. Folyékony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bioüzemanyagok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c) Diesel-motorba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Első generációs biodízel – NOME növényolajokból, állati eredetű és hulladékolajokból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D5B0F6-2BC3-4F2B-BFAD-CEB4BF22DC1B}" type="slidenum">
              <a:rPr lang="hu-HU" sz="1400" smtClean="0"/>
              <a:pPr/>
              <a:t>11</a:t>
            </a:fld>
            <a:endParaRPr lang="hu-HU" sz="140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193232" y="332358"/>
            <a:ext cx="4267200" cy="648370"/>
          </a:xfrm>
        </p:spPr>
        <p:txBody>
          <a:bodyPr>
            <a:normAutofit/>
          </a:bodyPr>
          <a:lstStyle/>
          <a:p>
            <a:pPr algn="r" eaLnBrk="1" hangingPunct="1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Történeti áttekintés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hu-HU" smtClean="0"/>
              <a:t> </a:t>
            </a:r>
          </a:p>
        </p:txBody>
      </p:sp>
      <p:pic>
        <p:nvPicPr>
          <p:cNvPr id="14341" name="Picture 5" descr="http://files.blogter.hu/user_files/146358/Rudolf_Dies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30829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318125" y="2479675"/>
            <a:ext cx="306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sz="2400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800600" y="23622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632325" y="1946275"/>
            <a:ext cx="38258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sz="2400"/>
          </a:p>
          <a:p>
            <a:endParaRPr lang="hu-HU" sz="2400"/>
          </a:p>
          <a:p>
            <a:endParaRPr lang="hu-HU" sz="2400"/>
          </a:p>
          <a:p>
            <a:endParaRPr lang="hu-HU" sz="2400"/>
          </a:p>
          <a:p>
            <a:endParaRPr lang="hu-HU" sz="2400"/>
          </a:p>
          <a:p>
            <a:endParaRPr lang="hu-HU" sz="2400"/>
          </a:p>
          <a:p>
            <a:endParaRPr lang="hu-HU" sz="2400"/>
          </a:p>
          <a:p>
            <a:endParaRPr lang="hu-HU" sz="2400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733800" y="1793875"/>
            <a:ext cx="4799013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u-HU" sz="2500" dirty="0">
                <a:latin typeface="Arial" pitchFamily="34" charset="0"/>
                <a:cs typeface="Arial" pitchFamily="34" charset="0"/>
              </a:rPr>
              <a:t>Az 1900-as párizsi világkiállításon Dr. Rudolf Diesel, a dízelmotor feltalálója </a:t>
            </a:r>
            <a:r>
              <a:rPr lang="hu-HU" sz="2500" dirty="0" smtClean="0">
                <a:latin typeface="Arial" pitchFamily="34" charset="0"/>
                <a:cs typeface="Arial" pitchFamily="34" charset="0"/>
              </a:rPr>
              <a:t>(1893) bemutatta </a:t>
            </a:r>
            <a:r>
              <a:rPr lang="hu-HU" sz="2500" dirty="0">
                <a:latin typeface="Arial" pitchFamily="34" charset="0"/>
                <a:cs typeface="Arial" pitchFamily="34" charset="0"/>
              </a:rPr>
              <a:t>első, mogyoróolaj hajtású motorját.</a:t>
            </a:r>
          </a:p>
          <a:p>
            <a:pPr algn="just">
              <a:buFontTx/>
              <a:buChar char="•"/>
            </a:pPr>
            <a:endParaRPr lang="hu-HU" sz="25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u-HU" sz="2500" dirty="0">
                <a:latin typeface="Arial" pitchFamily="34" charset="0"/>
                <a:cs typeface="Arial" pitchFamily="34" charset="0"/>
              </a:rPr>
              <a:t> „</a:t>
            </a:r>
            <a:r>
              <a:rPr lang="hu-HU" sz="2500" i="1" dirty="0">
                <a:latin typeface="Arial" pitchFamily="34" charset="0"/>
                <a:cs typeface="Arial" pitchFamily="34" charset="0"/>
              </a:rPr>
              <a:t>A dízelmotorok képesek növényolajjal működni, amely jelentősen hozzájárulhat a mezőgazdaság fejlődéséhez</a:t>
            </a:r>
            <a:r>
              <a:rPr lang="hu-HU" sz="2500" dirty="0">
                <a:latin typeface="Arial" pitchFamily="34" charset="0"/>
                <a:cs typeface="Arial" pitchFamily="34" charset="0"/>
              </a:rPr>
              <a:t>.”</a:t>
            </a:r>
          </a:p>
          <a:p>
            <a:pPr>
              <a:buFontTx/>
              <a:buChar char="•"/>
            </a:pPr>
            <a:endParaRPr lang="hu-HU" sz="2500" dirty="0"/>
          </a:p>
          <a:p>
            <a:pPr>
              <a:buFontTx/>
              <a:buChar char="•"/>
            </a:pPr>
            <a:endParaRPr lang="hu-HU" sz="2400" dirty="0"/>
          </a:p>
        </p:txBody>
      </p:sp>
      <p:sp>
        <p:nvSpPr>
          <p:cNvPr id="10" name="Téglalap 9"/>
          <p:cNvSpPr/>
          <p:nvPr/>
        </p:nvSpPr>
        <p:spPr>
          <a:xfrm>
            <a:off x="251520" y="6176337"/>
            <a:ext cx="8136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i="1" dirty="0" smtClean="0">
                <a:latin typeface="Arial" pitchFamily="34" charset="0"/>
                <a:cs typeface="Arial" pitchFamily="34" charset="0"/>
              </a:rPr>
              <a:t>Kása Zoltán: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Biológiai eredetű gázolaj és gázolaj-komponens, Előadás az MSZT szakmai fórumán, 2011. április 14.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6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866775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Termésre vetített tipikus növényolaj hozamok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210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1400894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Jobbra nyíl 4"/>
          <p:cNvSpPr/>
          <p:nvPr/>
        </p:nvSpPr>
        <p:spPr>
          <a:xfrm>
            <a:off x="973912" y="4367384"/>
            <a:ext cx="285720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Jobbra nyíl 5"/>
          <p:cNvSpPr/>
          <p:nvPr/>
        </p:nvSpPr>
        <p:spPr>
          <a:xfrm>
            <a:off x="971600" y="5159472"/>
            <a:ext cx="285720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Jobbra nyíl 6"/>
          <p:cNvSpPr/>
          <p:nvPr/>
        </p:nvSpPr>
        <p:spPr>
          <a:xfrm>
            <a:off x="973912" y="4871440"/>
            <a:ext cx="285720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Jobbra nyíl 7"/>
          <p:cNvSpPr/>
          <p:nvPr/>
        </p:nvSpPr>
        <p:spPr>
          <a:xfrm>
            <a:off x="971600" y="3791320"/>
            <a:ext cx="285720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747164-684D-460B-A2BA-7F1183867A05}" type="slidenum">
              <a:rPr lang="hu-HU" sz="1400" smtClean="0"/>
              <a:pPr/>
              <a:t>14</a:t>
            </a:fld>
            <a:endParaRPr lang="hu-HU" sz="1400" smtClean="0"/>
          </a:p>
        </p:txBody>
      </p:sp>
      <p:graphicFrame>
        <p:nvGraphicFramePr>
          <p:cNvPr id="3074" name="Object 9"/>
          <p:cNvGraphicFramePr>
            <a:graphicFrameLocks noChangeAspect="1"/>
          </p:cNvGraphicFramePr>
          <p:nvPr/>
        </p:nvGraphicFramePr>
        <p:xfrm>
          <a:off x="5334000" y="1752600"/>
          <a:ext cx="2819400" cy="2293938"/>
        </p:xfrm>
        <a:graphic>
          <a:graphicData uri="http://schemas.openxmlformats.org/presentationml/2006/ole">
            <p:oleObj spid="_x0000_s1026" name="Bitkép" r:id="rId3" imgW="2095793" imgH="1704762" progId="PBrush">
              <p:embed/>
            </p:oleObj>
          </a:graphicData>
        </a:graphic>
      </p:graphicFrame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5562600" y="10668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>
                <a:latin typeface="Arial Narrow" pitchFamily="34" charset="0"/>
              </a:rPr>
              <a:t>Molekulamodell</a:t>
            </a:r>
          </a:p>
        </p:txBody>
      </p:sp>
      <p:sp>
        <p:nvSpPr>
          <p:cNvPr id="3079" name="Text Box 11"/>
          <p:cNvSpPr txBox="1">
            <a:spLocks noChangeArrowheads="1"/>
          </p:cNvSpPr>
          <p:nvPr/>
        </p:nvSpPr>
        <p:spPr bwMode="auto">
          <a:xfrm>
            <a:off x="685800" y="1066800"/>
            <a:ext cx="4390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Növényolaj (&gt;95% triglicerid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aphicFrame>
        <p:nvGraphicFramePr>
          <p:cNvPr id="3075" name="Object 14"/>
          <p:cNvGraphicFramePr>
            <a:graphicFrameLocks noChangeAspect="1"/>
          </p:cNvGraphicFramePr>
          <p:nvPr/>
        </p:nvGraphicFramePr>
        <p:xfrm>
          <a:off x="1752600" y="1600200"/>
          <a:ext cx="1638300" cy="2133600"/>
        </p:xfrm>
        <a:graphic>
          <a:graphicData uri="http://schemas.openxmlformats.org/presentationml/2006/ole">
            <p:oleObj spid="_x0000_s1027" name="Bitkép" r:id="rId4" imgW="2180952" imgH="2838846" progId="PBrush">
              <p:embed/>
            </p:oleObj>
          </a:graphicData>
        </a:graphic>
      </p:graphicFrame>
      <p:sp>
        <p:nvSpPr>
          <p:cNvPr id="3080" name="Text Box 15"/>
          <p:cNvSpPr txBox="1">
            <a:spLocks noChangeArrowheads="1"/>
          </p:cNvSpPr>
          <p:nvPr/>
        </p:nvSpPr>
        <p:spPr bwMode="auto">
          <a:xfrm>
            <a:off x="609600" y="4114800"/>
            <a:ext cx="746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>
                <a:latin typeface="Arial Narrow" pitchFamily="34" charset="0"/>
              </a:rPr>
              <a:t>R1, R2, R3: 14-18 szénatomszámú telített vagy egy vagy több kettős kötést tartalmazó alkillánc</a:t>
            </a:r>
          </a:p>
        </p:txBody>
      </p:sp>
      <p:graphicFrame>
        <p:nvGraphicFramePr>
          <p:cNvPr id="3076" name="Object 16"/>
          <p:cNvGraphicFramePr>
            <a:graphicFrameLocks noChangeAspect="1"/>
          </p:cNvGraphicFramePr>
          <p:nvPr/>
        </p:nvGraphicFramePr>
        <p:xfrm>
          <a:off x="2133600" y="5257800"/>
          <a:ext cx="5029200" cy="695325"/>
        </p:xfrm>
        <a:graphic>
          <a:graphicData uri="http://schemas.openxmlformats.org/presentationml/2006/ole">
            <p:oleObj spid="_x0000_s1028" name="Bitkép" r:id="rId5" imgW="4342857" imgH="600159" progId="PBrush">
              <p:embed/>
            </p:oleObj>
          </a:graphicData>
        </a:graphic>
      </p:graphicFrame>
      <p:sp>
        <p:nvSpPr>
          <p:cNvPr id="3081" name="Text Box 17"/>
          <p:cNvSpPr txBox="1">
            <a:spLocks noChangeArrowheads="1"/>
          </p:cNvSpPr>
          <p:nvPr/>
        </p:nvSpPr>
        <p:spPr bwMode="auto">
          <a:xfrm>
            <a:off x="685800" y="4572000"/>
            <a:ext cx="4246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>
                <a:latin typeface="Arial" pitchFamily="34" charset="0"/>
                <a:cs typeface="Arial" pitchFamily="34" charset="0"/>
              </a:rPr>
              <a:t>Dízelgázolaj (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n-hexadekán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082" name="Text Box 18"/>
          <p:cNvSpPr txBox="1">
            <a:spLocks noChangeArrowheads="1"/>
          </p:cNvSpPr>
          <p:nvPr/>
        </p:nvSpPr>
        <p:spPr bwMode="auto">
          <a:xfrm>
            <a:off x="957460" y="170637"/>
            <a:ext cx="76469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Növényolajok és dízelgázolaj molekulaszerkezete</a:t>
            </a:r>
            <a:r>
              <a:rPr lang="hu-HU" sz="2400" dirty="0" smtClean="0">
                <a:latin typeface="Arial Narrow" pitchFamily="34" charset="0"/>
              </a:rPr>
              <a:t> </a:t>
            </a:r>
            <a:endParaRPr lang="hu-HU" sz="2400" dirty="0">
              <a:latin typeface="Arial Narrow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67544" y="6381328"/>
            <a:ext cx="806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 smtClean="0">
                <a:latin typeface="Arial" pitchFamily="34" charset="0"/>
                <a:cs typeface="Arial" pitchFamily="34" charset="0"/>
              </a:rPr>
              <a:t>Kása Zoltán: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Biológiai eredetű gázolaj és gázolaj-komponens, Előadás az MSZT szakmai fórumán, 2011. április 14.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Növényolajok és zsírok jellemző zsírsavösszetétele</a:t>
            </a:r>
            <a:b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[l. szénatomok és telítetlen kötések száma]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376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802" y="908720"/>
            <a:ext cx="72003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Jobbra nyíl 4"/>
          <p:cNvSpPr/>
          <p:nvPr/>
        </p:nvSpPr>
        <p:spPr>
          <a:xfrm>
            <a:off x="685880" y="1556792"/>
            <a:ext cx="285720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35496" y="5446965"/>
            <a:ext cx="856895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2"/>
            <a:r>
              <a:rPr lang="hu-HU" sz="1200" b="1" dirty="0" smtClean="0">
                <a:latin typeface="Arial" pitchFamily="34" charset="0"/>
                <a:cs typeface="Arial" pitchFamily="34" charset="0"/>
              </a:rPr>
              <a:t>Szénlánc hossz: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hosszabb szénlánc mellett nagyobb  CH- és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CO-emisszió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és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 rosszabb CFPP</a:t>
            </a:r>
          </a:p>
          <a:p>
            <a:pPr lvl="2"/>
            <a:r>
              <a:rPr lang="hu-HU" sz="1200" b="1" dirty="0" smtClean="0">
                <a:latin typeface="Arial" pitchFamily="34" charset="0"/>
                <a:cs typeface="Arial" pitchFamily="34" charset="0"/>
              </a:rPr>
              <a:t>Telitettség: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a zsírsavakban levő 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kettőskötések számának növekedésekor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(amit a jódszám növekedése jelez) a 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cetánszám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szignifikánsan 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csökken, míg a CFPP javul</a:t>
            </a:r>
          </a:p>
        </p:txBody>
      </p:sp>
      <p:sp>
        <p:nvSpPr>
          <p:cNvPr id="7" name="Jobbra nyíl 6"/>
          <p:cNvSpPr/>
          <p:nvPr/>
        </p:nvSpPr>
        <p:spPr>
          <a:xfrm>
            <a:off x="685880" y="1844824"/>
            <a:ext cx="285720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Jobbra nyíl 7"/>
          <p:cNvSpPr/>
          <p:nvPr/>
        </p:nvSpPr>
        <p:spPr>
          <a:xfrm>
            <a:off x="685880" y="2132856"/>
            <a:ext cx="285720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714348" y="6283131"/>
            <a:ext cx="61436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Hancsók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 J. et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Magy. Kém. Lapja, 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61(7), 228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(2006)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Növényolajok fizikai-kémiai jellemzői</a:t>
            </a:r>
            <a:b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Fő (&gt;95%) komponenseik a trigliceridek]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356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721523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428596" y="6438149"/>
            <a:ext cx="61436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Hancsók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 J. et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Magy. Kém. Lapja, 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61(7), 228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(2006)</a:t>
            </a:r>
            <a:endParaRPr lang="hu-HU" sz="1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7358082" y="1357298"/>
            <a:ext cx="5715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latin typeface="Arial" pitchFamily="34" charset="0"/>
                <a:cs typeface="Arial" pitchFamily="34" charset="0"/>
              </a:rPr>
              <a:t>Biodízel </a:t>
            </a:r>
            <a:r>
              <a:rPr lang="hu-HU" sz="1100" dirty="0" err="1" smtClean="0">
                <a:latin typeface="Arial" pitchFamily="34" charset="0"/>
                <a:cs typeface="Arial" pitchFamily="34" charset="0"/>
              </a:rPr>
              <a:t>MSz</a:t>
            </a:r>
            <a:endParaRPr lang="hu-H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929586" y="1357298"/>
            <a:ext cx="5715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err="1" smtClean="0">
                <a:latin typeface="Arial" pitchFamily="34" charset="0"/>
                <a:cs typeface="Arial" pitchFamily="34" charset="0"/>
              </a:rPr>
              <a:t>DízelgázoMSz</a:t>
            </a:r>
            <a:endParaRPr lang="hu-H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358082" y="1900142"/>
            <a:ext cx="571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latin typeface="Arial" pitchFamily="34" charset="0"/>
                <a:cs typeface="Arial" pitchFamily="34" charset="0"/>
              </a:rPr>
              <a:t>0,86-0,90</a:t>
            </a:r>
            <a:endParaRPr lang="hu-H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929586" y="1857364"/>
            <a:ext cx="571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latin typeface="Arial" pitchFamily="34" charset="0"/>
                <a:cs typeface="Arial" pitchFamily="34" charset="0"/>
              </a:rPr>
              <a:t>0,82-0,845</a:t>
            </a:r>
            <a:endParaRPr lang="hu-H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358082" y="2283733"/>
            <a:ext cx="571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latin typeface="Arial" pitchFamily="34" charset="0"/>
                <a:cs typeface="Arial" pitchFamily="34" charset="0"/>
              </a:rPr>
              <a:t>&gt;= 120</a:t>
            </a:r>
            <a:endParaRPr lang="hu-H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8001024" y="2381572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latin typeface="Arial" pitchFamily="34" charset="0"/>
                <a:cs typeface="Arial" pitchFamily="34" charset="0"/>
              </a:rPr>
              <a:t>&gt; 55</a:t>
            </a:r>
            <a:endParaRPr lang="hu-H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7308304" y="4078233"/>
            <a:ext cx="571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latin typeface="Arial" pitchFamily="34" charset="0"/>
                <a:cs typeface="Arial" pitchFamily="34" charset="0"/>
              </a:rPr>
              <a:t>&lt;= 120</a:t>
            </a:r>
            <a:endParaRPr lang="hu-H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8072462" y="4069683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latin typeface="Arial" pitchFamily="34" charset="0"/>
                <a:cs typeface="Arial" pitchFamily="34" charset="0"/>
              </a:rPr>
              <a:t>-</a:t>
            </a:r>
            <a:endParaRPr lang="hu-H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7358082" y="5069815"/>
            <a:ext cx="571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latin typeface="Arial" pitchFamily="34" charset="0"/>
                <a:cs typeface="Arial" pitchFamily="34" charset="0"/>
              </a:rPr>
              <a:t>36,7-37,7</a:t>
            </a:r>
            <a:endParaRPr lang="hu-H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858148" y="5167654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latin typeface="Arial" pitchFamily="34" charset="0"/>
                <a:cs typeface="Arial" pitchFamily="34" charset="0"/>
              </a:rPr>
              <a:t>40-44</a:t>
            </a:r>
            <a:endParaRPr lang="hu-H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7358082" y="5524844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latin typeface="Arial" pitchFamily="34" charset="0"/>
                <a:cs typeface="Arial" pitchFamily="34" charset="0"/>
              </a:rPr>
              <a:t>&gt;= 51</a:t>
            </a:r>
            <a:endParaRPr lang="hu-H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7858148" y="5524844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latin typeface="Arial" pitchFamily="34" charset="0"/>
                <a:cs typeface="Arial" pitchFamily="34" charset="0"/>
              </a:rPr>
              <a:t>&gt;= 51</a:t>
            </a:r>
            <a:endParaRPr lang="hu-H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0" y="5786454"/>
            <a:ext cx="171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   CFPP, C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1857356" y="5786454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latin typeface="Arial" pitchFamily="34" charset="0"/>
                <a:cs typeface="Arial" pitchFamily="34" charset="0"/>
              </a:rPr>
              <a:t>5-18</a:t>
            </a:r>
            <a:endParaRPr lang="hu-H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7358082" y="5786455"/>
            <a:ext cx="6429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latin typeface="Arial" pitchFamily="34" charset="0"/>
                <a:cs typeface="Arial" pitchFamily="34" charset="0"/>
              </a:rPr>
              <a:t>&lt;= -20</a:t>
            </a:r>
            <a:endParaRPr lang="hu-H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7858148" y="5786454"/>
            <a:ext cx="9623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latin typeface="Arial" pitchFamily="34" charset="0"/>
                <a:cs typeface="Arial" pitchFamily="34" charset="0"/>
              </a:rPr>
              <a:t>&lt;= -20 (téli)</a:t>
            </a:r>
            <a:endParaRPr lang="hu-H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elfelé nyíl 21"/>
          <p:cNvSpPr/>
          <p:nvPr/>
        </p:nvSpPr>
        <p:spPr>
          <a:xfrm>
            <a:off x="1928794" y="6000768"/>
            <a:ext cx="357190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Felfelé nyíl 22"/>
          <p:cNvSpPr/>
          <p:nvPr/>
        </p:nvSpPr>
        <p:spPr>
          <a:xfrm>
            <a:off x="7956376" y="6000768"/>
            <a:ext cx="357190" cy="28575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Jobbra nyíl 23"/>
          <p:cNvSpPr/>
          <p:nvPr/>
        </p:nvSpPr>
        <p:spPr>
          <a:xfrm>
            <a:off x="0" y="2060848"/>
            <a:ext cx="179512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Jobbra nyíl 24"/>
          <p:cNvSpPr/>
          <p:nvPr/>
        </p:nvSpPr>
        <p:spPr>
          <a:xfrm>
            <a:off x="0" y="2420888"/>
            <a:ext cx="179512" cy="14401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Jobbra nyíl 25"/>
          <p:cNvSpPr/>
          <p:nvPr/>
        </p:nvSpPr>
        <p:spPr>
          <a:xfrm>
            <a:off x="0" y="4149080"/>
            <a:ext cx="179512" cy="144016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Szövegdoboz 30"/>
          <p:cNvSpPr txBox="1"/>
          <p:nvPr/>
        </p:nvSpPr>
        <p:spPr>
          <a:xfrm>
            <a:off x="1619672" y="3800073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33-43 /40C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Jobbra nyíl 31"/>
          <p:cNvSpPr/>
          <p:nvPr/>
        </p:nvSpPr>
        <p:spPr>
          <a:xfrm>
            <a:off x="0" y="3645024"/>
            <a:ext cx="179512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Szövegdoboz 32"/>
          <p:cNvSpPr txBox="1"/>
          <p:nvPr/>
        </p:nvSpPr>
        <p:spPr>
          <a:xfrm>
            <a:off x="7308304" y="354339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3,5-5 /40C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7884368" y="354339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2-4,5 /40C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Jobbra nyíl 34"/>
          <p:cNvSpPr/>
          <p:nvPr/>
        </p:nvSpPr>
        <p:spPr>
          <a:xfrm>
            <a:off x="0" y="5877272"/>
            <a:ext cx="179512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Jobbra nyíl 37"/>
          <p:cNvSpPr/>
          <p:nvPr/>
        </p:nvSpPr>
        <p:spPr>
          <a:xfrm>
            <a:off x="0" y="5589240"/>
            <a:ext cx="179512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Jobbra nyíl 38"/>
          <p:cNvSpPr/>
          <p:nvPr/>
        </p:nvSpPr>
        <p:spPr>
          <a:xfrm>
            <a:off x="0" y="4653136"/>
            <a:ext cx="179512" cy="144016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Jobbra nyíl 39"/>
          <p:cNvSpPr/>
          <p:nvPr/>
        </p:nvSpPr>
        <p:spPr>
          <a:xfrm>
            <a:off x="0" y="3140968"/>
            <a:ext cx="179512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Jobbra nyíl 40"/>
          <p:cNvSpPr/>
          <p:nvPr/>
        </p:nvSpPr>
        <p:spPr>
          <a:xfrm>
            <a:off x="0" y="2780928"/>
            <a:ext cx="179512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Felfelé nyíl 41"/>
          <p:cNvSpPr/>
          <p:nvPr/>
        </p:nvSpPr>
        <p:spPr>
          <a:xfrm>
            <a:off x="2774650" y="6021288"/>
            <a:ext cx="357190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Felfelé nyíl 36"/>
          <p:cNvSpPr/>
          <p:nvPr/>
        </p:nvSpPr>
        <p:spPr>
          <a:xfrm>
            <a:off x="3710754" y="6023568"/>
            <a:ext cx="357190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Jobbra nyíl 42"/>
          <p:cNvSpPr/>
          <p:nvPr/>
        </p:nvSpPr>
        <p:spPr>
          <a:xfrm>
            <a:off x="0" y="5229200"/>
            <a:ext cx="179512" cy="144016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16F5B0-2B56-476B-9BCB-6FC6D955116B}" type="slidenum">
              <a:rPr lang="hu-HU" sz="1400" smtClean="0"/>
              <a:pPr/>
              <a:t>17</a:t>
            </a:fld>
            <a:endParaRPr lang="hu-HU" sz="140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43664" cy="752128"/>
          </a:xfrm>
        </p:spPr>
        <p:txBody>
          <a:bodyPr>
            <a:noAutofit/>
          </a:bodyPr>
          <a:lstStyle/>
          <a:p>
            <a:pPr algn="r" eaLnBrk="1" hangingPunct="1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Növényolajok kémiai átalakításának szükségessége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143000"/>
            <a:ext cx="7488831" cy="2790825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Növényolajok</a:t>
            </a:r>
          </a:p>
          <a:p>
            <a:pPr eaLnBrk="1" hangingPunct="1">
              <a:buClr>
                <a:srgbClr val="339966"/>
              </a:buClr>
              <a:buSzPct val="80000"/>
              <a:buFont typeface="Wingdings" pitchFamily="2" charset="2"/>
              <a:buChar char="à"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nagy viszkozitás</a:t>
            </a:r>
          </a:p>
          <a:p>
            <a:pPr eaLnBrk="1" hangingPunct="1">
              <a:buClr>
                <a:srgbClr val="339966"/>
              </a:buClr>
              <a:buSzPct val="80000"/>
              <a:buFont typeface="Wingdings" pitchFamily="2" charset="2"/>
              <a:buChar char="à"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magas CFPP (hidegszűrhetőségi határhőmérséklet)</a:t>
            </a:r>
          </a:p>
          <a:p>
            <a:pPr eaLnBrk="1" hangingPunct="1">
              <a:buClr>
                <a:srgbClr val="339966"/>
              </a:buClr>
              <a:buSzPct val="80000"/>
              <a:buFont typeface="Wingdings" pitchFamily="2" charset="2"/>
              <a:buChar char="à"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nagy víztartalom</a:t>
            </a:r>
          </a:p>
          <a:p>
            <a:pPr eaLnBrk="1" hangingPunct="1">
              <a:buClr>
                <a:srgbClr val="339966"/>
              </a:buClr>
              <a:buSzPct val="80000"/>
              <a:buFont typeface="Wingdings" pitchFamily="2" charset="2"/>
              <a:buChar char="à"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nagy jódszám (a kettős kötést tartalmazó oldallánc miatt)</a:t>
            </a:r>
          </a:p>
          <a:p>
            <a:pPr eaLnBrk="1" hangingPunct="1">
              <a:buClr>
                <a:srgbClr val="339966"/>
              </a:buClr>
              <a:buSzPct val="80000"/>
              <a:buFont typeface="Wingdings" pitchFamily="2" charset="2"/>
              <a:buChar char="à"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hidrolízis-érzékenység</a:t>
            </a:r>
          </a:p>
          <a:p>
            <a:pPr eaLnBrk="1" hangingPunct="1"/>
            <a:endParaRPr lang="hu-H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1905000" y="4953000"/>
            <a:ext cx="502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000"/>
          </a:p>
        </p:txBody>
      </p:sp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685800" y="4270375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latin typeface="Arial" pitchFamily="34" charset="0"/>
                <a:cs typeface="Arial" pitchFamily="34" charset="0"/>
              </a:rPr>
              <a:t>Hagyományos dízelmotorokban nem alkalmasak 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hajtóanyagként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5" name="AutoShape 13"/>
          <p:cNvSpPr>
            <a:spLocks noChangeArrowheads="1"/>
          </p:cNvSpPr>
          <p:nvPr/>
        </p:nvSpPr>
        <p:spPr bwMode="auto">
          <a:xfrm>
            <a:off x="4565650" y="3810000"/>
            <a:ext cx="152400" cy="411163"/>
          </a:xfrm>
          <a:prstGeom prst="downArrow">
            <a:avLst>
              <a:gd name="adj1" fmla="val 50000"/>
              <a:gd name="adj2" fmla="val 100023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 sz="2000"/>
          </a:p>
        </p:txBody>
      </p:sp>
      <p:sp>
        <p:nvSpPr>
          <p:cNvPr id="17416" name="AutoShape 14"/>
          <p:cNvSpPr>
            <a:spLocks noChangeArrowheads="1"/>
          </p:cNvSpPr>
          <p:nvPr/>
        </p:nvSpPr>
        <p:spPr bwMode="auto">
          <a:xfrm>
            <a:off x="4581525" y="5034061"/>
            <a:ext cx="152400" cy="411163"/>
          </a:xfrm>
          <a:prstGeom prst="downArrow">
            <a:avLst>
              <a:gd name="adj1" fmla="val 50000"/>
              <a:gd name="adj2" fmla="val 99836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 sz="2000"/>
          </a:p>
        </p:txBody>
      </p:sp>
      <p:sp>
        <p:nvSpPr>
          <p:cNvPr id="17417" name="Text Box 15"/>
          <p:cNvSpPr txBox="1">
            <a:spLocks noChangeArrowheads="1"/>
          </p:cNvSpPr>
          <p:nvPr/>
        </p:nvSpPr>
        <p:spPr bwMode="auto">
          <a:xfrm>
            <a:off x="685800" y="5715000"/>
            <a:ext cx="815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000"/>
          </a:p>
        </p:txBody>
      </p:sp>
      <p:sp>
        <p:nvSpPr>
          <p:cNvPr id="17418" name="Text Box 16"/>
          <p:cNvSpPr txBox="1">
            <a:spLocks noChangeArrowheads="1"/>
          </p:cNvSpPr>
          <p:nvPr/>
        </p:nvSpPr>
        <p:spPr bwMode="auto">
          <a:xfrm>
            <a:off x="755650" y="5624413"/>
            <a:ext cx="7772400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 i="1" dirty="0">
                <a:latin typeface="Arial" pitchFamily="34" charset="0"/>
                <a:cs typeface="Arial" pitchFamily="34" charset="0"/>
              </a:rPr>
              <a:t>A növényolajok szerkezetét a dízelgázolajokéhoz hasonlóvá kell </a:t>
            </a:r>
            <a:r>
              <a:rPr lang="hu-HU" sz="2000" b="1" i="1" dirty="0" smtClean="0">
                <a:latin typeface="Arial" pitchFamily="34" charset="0"/>
                <a:cs typeface="Arial" pitchFamily="34" charset="0"/>
              </a:rPr>
              <a:t>alakítani</a:t>
            </a:r>
            <a:endParaRPr lang="hu-H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67544" y="6464369"/>
            <a:ext cx="806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 smtClean="0">
                <a:latin typeface="Arial" pitchFamily="34" charset="0"/>
                <a:cs typeface="Arial" pitchFamily="34" charset="0"/>
              </a:rPr>
              <a:t>Kása Zoltán: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Biológiai eredetű gázolaj és gázolaj-komponens, Előadás az MSZT szakmai fórumán, 2011. április 14.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NOME </a:t>
            </a:r>
            <a:r>
              <a:rPr lang="hu-H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előállítása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növényolajok (&gt;95%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trimetilészterek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(homogén katalitikus)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átészterezésével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366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785818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357190" y="6581025"/>
            <a:ext cx="6429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Hancsók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 J. et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Magy. Kém. Lapja, 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61(7), 228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(2006)</a:t>
            </a:r>
            <a:endParaRPr lang="hu-HU" sz="1200" dirty="0"/>
          </a:p>
        </p:txBody>
      </p:sp>
      <p:pic>
        <p:nvPicPr>
          <p:cNvPr id="11366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86190"/>
            <a:ext cx="814393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zövegdoboz 6"/>
          <p:cNvSpPr txBox="1"/>
          <p:nvPr/>
        </p:nvSpPr>
        <p:spPr>
          <a:xfrm>
            <a:off x="8501122" y="4753285"/>
            <a:ext cx="71434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u-HU" sz="1200" b="1" dirty="0" smtClean="0">
                <a:latin typeface="Arial" pitchFamily="34" charset="0"/>
                <a:cs typeface="Arial" pitchFamily="34" charset="0"/>
              </a:rPr>
              <a:t>NOME (RME, SME)</a:t>
            </a:r>
            <a:endParaRPr lang="hu-H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0" y="1324261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latin typeface="Arial" pitchFamily="34" charset="0"/>
                <a:cs typeface="Arial" pitchFamily="34" charset="0"/>
              </a:rPr>
              <a:t>Többlépcsős reverzibilis reakció 20-80 C-on, 1-9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MPa-on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, 1,1-1,8 mol/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mol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alkohol felesleg mellett, növényolajra számított 0,5-5% katalizátorral (lúg, v. sav, v.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ZnO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/Al2O3) és enzimek jelenlétében  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Hulladékolaj (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waste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oil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pl. használt sütőolaj) feldolgozás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Észterezéssel NOME előállítására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Friss növényolajjal elegyítve észterezik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Szennyezőanyag-tartalma és magasabb dermedéspontja (hosszabb szénlánca) miatt: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Előszűrendő 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A friss / használt növényolaj bekeverési arány beállítandó (pl. nyáron 50: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50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télen 85:15)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(Nagyobb arányban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adalékolandó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dermedéspont-csökkentővel)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Coverage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transport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modes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travel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by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main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convential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hu-H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alternative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fuels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/>
        </p:nvGraphicFramePr>
        <p:xfrm>
          <a:off x="755576" y="1700805"/>
          <a:ext cx="7704853" cy="4464499"/>
        </p:xfrm>
        <a:graphic>
          <a:graphicData uri="http://schemas.openxmlformats.org/drawingml/2006/table">
            <a:tbl>
              <a:tblPr/>
              <a:tblGrid>
                <a:gridCol w="1135367"/>
                <a:gridCol w="580023"/>
                <a:gridCol w="468955"/>
                <a:gridCol w="740455"/>
                <a:gridCol w="431932"/>
                <a:gridCol w="481296"/>
                <a:gridCol w="715774"/>
                <a:gridCol w="407250"/>
                <a:gridCol w="362001"/>
                <a:gridCol w="382569"/>
                <a:gridCol w="530660"/>
                <a:gridCol w="752797"/>
                <a:gridCol w="715774"/>
              </a:tblGrid>
              <a:tr h="32211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Fuel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Mode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Road-passenger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Road-freight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Air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8302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short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medium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medium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short-sea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maritime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Natural gas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3221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(biomethane)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LPG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1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Gasoline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Gas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oil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Kerosene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Bunker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oil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3221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Biofuels (liquid)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3221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Hydrogen (fuel cell)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Electricity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1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Alternatives as classified by the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EC</a:t>
                      </a:r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Transport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683568" y="630932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European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Commission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COM(2013) 17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final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(24.1.2013) ‘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Clean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power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transport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: A European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alternative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fuels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strategy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’ p.4.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Jobbra nyíl 4"/>
          <p:cNvSpPr/>
          <p:nvPr/>
        </p:nvSpPr>
        <p:spPr>
          <a:xfrm>
            <a:off x="251520" y="4871440"/>
            <a:ext cx="504056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biodízel (NOME), mint alternatív motorhajtóanyag</a:t>
            </a:r>
            <a:b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Felhasználás dízel gázolaj komponensként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00633"/>
          </a:xfrm>
        </p:spPr>
        <p:txBody>
          <a:bodyPr>
            <a:normAutofit fontScale="77500" lnSpcReduction="20000"/>
          </a:bodyPr>
          <a:lstStyle/>
          <a:p>
            <a:r>
              <a:rPr lang="hu-HU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B7</a:t>
            </a:r>
            <a:r>
              <a:rPr lang="hu-H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(EN590:2011), B10, </a:t>
            </a:r>
            <a:r>
              <a:rPr lang="hu-HU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B20, B30</a:t>
            </a:r>
            <a:r>
              <a:rPr lang="hu-H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vagy B100 (EN14214)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Kritikája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A növényolaj típusa (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alapanyagminőség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 fontos:</a:t>
            </a:r>
          </a:p>
          <a:p>
            <a:pPr lvl="2"/>
            <a:r>
              <a:rPr lang="hu-HU" sz="1600" dirty="0" smtClean="0">
                <a:latin typeface="Arial" pitchFamily="34" charset="0"/>
                <a:cs typeface="Arial" pitchFamily="34" charset="0"/>
              </a:rPr>
              <a:t>Telitettség: a 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cetánszám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a zsírsavakban levő 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kettőskötések számának növekedésekor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(amit a jódszám növekedése jelez) szignifikánsan 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csökken, míg a CFPP javul</a:t>
            </a:r>
          </a:p>
          <a:p>
            <a:pPr lvl="2"/>
            <a:r>
              <a:rPr lang="hu-HU" sz="1600" dirty="0" smtClean="0">
                <a:latin typeface="Arial" pitchFamily="34" charset="0"/>
                <a:cs typeface="Arial" pitchFamily="34" charset="0"/>
              </a:rPr>
              <a:t>Szénlánc hossz: 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rövidebb szénlánc mellett kisebb CH- és </a:t>
            </a:r>
            <a:r>
              <a:rPr lang="hu-HU" sz="1600" i="1" dirty="0" err="1" smtClean="0">
                <a:latin typeface="Arial" pitchFamily="34" charset="0"/>
                <a:cs typeface="Arial" pitchFamily="34" charset="0"/>
              </a:rPr>
              <a:t>CO-emisszió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 és jobb CFPP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Fűtőértéke 86-92%-a a dízel gázolajénak - nagyobb fajlagos fogyasztás </a:t>
            </a:r>
            <a:r>
              <a:rPr lang="hu-H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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Megengedett sűrűsége, viszkozitása és víztartalma rosszabb (nagyobb) mint a dízel gázolajé </a:t>
            </a:r>
            <a:r>
              <a:rPr lang="hu-H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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Cetánszáma, kokszosodási maradéka közel áll a dízel gázolajéhoz </a:t>
            </a:r>
            <a:r>
              <a:rPr lang="hu-H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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CFPP-je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magas, hidegindítási gondot okozhat, adalékkal csökkentendő </a:t>
            </a:r>
            <a:r>
              <a:rPr lang="hu-H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</a:t>
            </a:r>
            <a:endParaRPr lang="hu-H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Jobb (magasabb) lobbanáspontja van mint a dízel gázolajnak  </a:t>
            </a:r>
            <a:r>
              <a:rPr lang="hu-H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</a:t>
            </a:r>
            <a:endParaRPr lang="hu-HU" sz="2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2000" b="1" dirty="0" smtClean="0">
                <a:latin typeface="Arial" pitchFamily="34" charset="0"/>
                <a:cs typeface="Arial" pitchFamily="34" charset="0"/>
              </a:rPr>
              <a:t>Kis mennyiségben (0,2-0,5%) is szignifikánsan javítja a ‘kénmentes’  és kis aromástartalmú dízel gázolaj kenőképességét </a:t>
            </a:r>
            <a:r>
              <a:rPr lang="hu-H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 </a:t>
            </a:r>
          </a:p>
          <a:p>
            <a:pPr lvl="1"/>
            <a:r>
              <a:rPr lang="hu-HU" sz="2000" b="1" dirty="0" smtClean="0">
                <a:latin typeface="Arial" pitchFamily="34" charset="0"/>
                <a:cs typeface="Arial" pitchFamily="34" charset="0"/>
              </a:rPr>
              <a:t>Rossz az oxidációs stabilitása, biológia bomlása tárolási gondot okoz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; réz, ólom, cink gyorsítja az oxidációját  (oldhatatlan komponensek keletkeznek)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</a:t>
            </a:r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Glicerin-, metanol- és foszfortartalma gondot okoz </a:t>
            </a:r>
            <a:r>
              <a:rPr lang="hu-H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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Növeli az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NOx-kibocsátást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Csökkenti  a részecske- és az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ÜHG-emissziót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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Tisztán (B100) megtámadja a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nitril-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poliuretán-  és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polivinil-származékokat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és a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PP-t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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hu-H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>
          <a:xfrm>
            <a:off x="285750" y="6525344"/>
            <a:ext cx="7858125" cy="214312"/>
          </a:xfrm>
        </p:spPr>
        <p:txBody>
          <a:bodyPr/>
          <a:lstStyle/>
          <a:p>
            <a:pPr>
              <a:defRPr/>
            </a:pPr>
            <a:r>
              <a:rPr lang="hu-HU" dirty="0"/>
              <a:t>Hancsók </a:t>
            </a:r>
            <a:r>
              <a:rPr lang="hu-HU" dirty="0" smtClean="0"/>
              <a:t>Jenő: „Belsőégésű motorok alternatív hajtóanyagai", MSZT, Budapest, 2011. április 14.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B888C28-2E67-47C1-B3B6-B375F2773302}" type="slidenum">
              <a:rPr lang="hu-HU" sz="1400" smtClean="0"/>
              <a:pPr/>
              <a:t>21</a:t>
            </a:fld>
            <a:endParaRPr lang="hu-HU" sz="1400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95456" cy="824136"/>
          </a:xfrm>
        </p:spPr>
        <p:txBody>
          <a:bodyPr>
            <a:noAutofit/>
          </a:bodyPr>
          <a:lstStyle/>
          <a:p>
            <a:pPr algn="r" eaLnBrk="1" hangingPunct="1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Biodízel biológiai bomlása (mikrobiológiai fertőződése)</a:t>
            </a: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2037903" y="1341438"/>
          <a:ext cx="7286625" cy="4513262"/>
        </p:xfrm>
        <a:graphic>
          <a:graphicData uri="http://schemas.openxmlformats.org/presentationml/2006/ole">
            <p:oleObj spid="_x0000_s2050" name="Bitkép" r:id="rId3" imgW="5229955" imgH="2172003" progId="PBrush">
              <p:embed/>
            </p:oleObj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467544" y="6381328"/>
            <a:ext cx="806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 smtClean="0">
                <a:latin typeface="Arial" pitchFamily="34" charset="0"/>
                <a:cs typeface="Arial" pitchFamily="34" charset="0"/>
              </a:rPr>
              <a:t>Kása Zoltán: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Biológiai eredetű gázolaj és gázolaj-komponens, Előadás az MSZT szakmai fórumán, 2011. április 14.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Kasa.AMEI\Pictures\2010-11-12\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44624" y="914400"/>
            <a:ext cx="3672408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6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595313"/>
            <a:ext cx="802005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églalap 2"/>
          <p:cNvSpPr/>
          <p:nvPr/>
        </p:nvSpPr>
        <p:spPr>
          <a:xfrm>
            <a:off x="1000132" y="6143644"/>
            <a:ext cx="6929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i="1" dirty="0" smtClean="0">
                <a:latin typeface="Arial" pitchFamily="34" charset="0"/>
                <a:cs typeface="Arial" pitchFamily="34" charset="0"/>
              </a:rPr>
              <a:t>Kisdeák L..: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A járművek kenőanyagaival kapcsolatos aktuális kérdések. Vevőtájékoztató, 2009. november</a:t>
            </a:r>
            <a:endParaRPr lang="hu-HU" sz="1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874638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Második generációs biodízel –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BtL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(szintetikus motorhajtóanyag-gyártás), hidrogénezett növényolajok (HVO), és NOME nem ehető magvakból és ‘új magolajokból’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Második generációs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BtL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Szintetikus benzin és gázolaj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Energiaképződési időtartamok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73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26" y="1600200"/>
            <a:ext cx="64801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21</a:t>
            </a:r>
            <a:endParaRPr lang="hu-HU" dirty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SZINTETIKUS (BIO)GÁZOLAJ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692275" y="2947988"/>
            <a:ext cx="2016125" cy="69691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lIns="115529" tIns="57763" rIns="115529" bIns="57763"/>
          <a:lstStyle/>
          <a:p>
            <a:pPr algn="ctr"/>
            <a:r>
              <a:rPr lang="hu-HU" b="1">
                <a:latin typeface="Times New Roman" pitchFamily="18" charset="0"/>
              </a:rPr>
              <a:t>SZINTÉZISGÁZ</a:t>
            </a:r>
          </a:p>
          <a:p>
            <a:pPr algn="ctr"/>
            <a:r>
              <a:rPr lang="hu-HU" b="1">
                <a:latin typeface="Times New Roman" pitchFamily="18" charset="0"/>
              </a:rPr>
              <a:t>(CO+H</a:t>
            </a:r>
            <a:r>
              <a:rPr lang="hu-HU" b="1" baseline="-25000">
                <a:latin typeface="Times New Roman" pitchFamily="18" charset="0"/>
              </a:rPr>
              <a:t>2</a:t>
            </a:r>
            <a:r>
              <a:rPr lang="hu-HU" b="1">
                <a:latin typeface="Times New Roman" pitchFamily="18" charset="0"/>
              </a:rPr>
              <a:t>)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3995738" y="2805113"/>
            <a:ext cx="28384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5529" tIns="57763" rIns="115529" bIns="57763"/>
          <a:lstStyle/>
          <a:p>
            <a:pPr algn="ctr"/>
            <a:r>
              <a:rPr lang="hu-HU" b="1">
                <a:latin typeface="Times New Roman" pitchFamily="18" charset="0"/>
              </a:rPr>
              <a:t>FISCHER-TROPSCH</a:t>
            </a:r>
          </a:p>
          <a:p>
            <a:pPr algn="ctr"/>
            <a:r>
              <a:rPr lang="hu-HU" b="1">
                <a:latin typeface="Times New Roman" pitchFamily="18" charset="0"/>
              </a:rPr>
              <a:t>SZINTÉZIS</a:t>
            </a:r>
          </a:p>
        </p:txBody>
      </p:sp>
      <p:sp>
        <p:nvSpPr>
          <p:cNvPr id="9223" name="Line 6"/>
          <p:cNvSpPr>
            <a:spLocks noChangeShapeType="1"/>
          </p:cNvSpPr>
          <p:nvPr/>
        </p:nvSpPr>
        <p:spPr bwMode="auto">
          <a:xfrm>
            <a:off x="3707904" y="3284538"/>
            <a:ext cx="576262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>
            <a:off x="6532563" y="3284538"/>
            <a:ext cx="560387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 flipV="1">
            <a:off x="5999163" y="4495800"/>
            <a:ext cx="576262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250825" y="1447800"/>
            <a:ext cx="48974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5529" tIns="57763" rIns="115529" bIns="57763"/>
          <a:lstStyle/>
          <a:p>
            <a:pPr algn="ctr"/>
            <a:r>
              <a:rPr lang="hu-HU" b="1">
                <a:solidFill>
                  <a:srgbClr val="009900"/>
                </a:solidFill>
                <a:latin typeface="Times New Roman" pitchFamily="18" charset="0"/>
              </a:rPr>
              <a:t>BIOMASSZA (B)</a:t>
            </a:r>
            <a:r>
              <a:rPr lang="hu-HU" b="1">
                <a:solidFill>
                  <a:srgbClr val="0033CC"/>
                </a:solidFill>
                <a:latin typeface="Times New Roman" pitchFamily="18" charset="0"/>
              </a:rPr>
              <a:t>,</a:t>
            </a:r>
          </a:p>
          <a:p>
            <a:pPr algn="ctr"/>
            <a:r>
              <a:rPr lang="hu-HU" b="1">
                <a:solidFill>
                  <a:srgbClr val="0033CC"/>
                </a:solidFill>
                <a:latin typeface="Times New Roman" pitchFamily="18" charset="0"/>
              </a:rPr>
              <a:t> FÖLDGÁZ (G), KŐSZÉN (C), HULLADÉKOK (W), OLAJOSPALA, -HOMOK, KŐOLAJSZÁRMAZÉKOK (HHC)</a:t>
            </a:r>
          </a:p>
        </p:txBody>
      </p:sp>
      <p:graphicFrame>
        <p:nvGraphicFramePr>
          <p:cNvPr id="9218" name="Object 13"/>
          <p:cNvGraphicFramePr>
            <a:graphicFrameLocks noChangeAspect="1"/>
          </p:cNvGraphicFramePr>
          <p:nvPr/>
        </p:nvGraphicFramePr>
        <p:xfrm>
          <a:off x="3935413" y="5048250"/>
          <a:ext cx="1512887" cy="952500"/>
        </p:xfrm>
        <a:graphic>
          <a:graphicData uri="http://schemas.openxmlformats.org/presentationml/2006/ole">
            <p:oleObj spid="_x0000_s3074" name="Visio" r:id="rId3" imgW="2405297" imgH="1487325" progId="">
              <p:embed/>
            </p:oleObj>
          </a:graphicData>
        </a:graphic>
      </p:graphicFrame>
      <p:sp>
        <p:nvSpPr>
          <p:cNvPr id="9227" name="Line 14"/>
          <p:cNvSpPr>
            <a:spLocks noChangeShapeType="1"/>
          </p:cNvSpPr>
          <p:nvPr/>
        </p:nvSpPr>
        <p:spPr bwMode="auto">
          <a:xfrm>
            <a:off x="7885113" y="3860800"/>
            <a:ext cx="0" cy="28892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228" name="Text Box 15"/>
          <p:cNvSpPr txBox="1">
            <a:spLocks noChangeArrowheads="1"/>
          </p:cNvSpPr>
          <p:nvPr/>
        </p:nvSpPr>
        <p:spPr bwMode="auto">
          <a:xfrm>
            <a:off x="0" y="59674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600" b="1">
                <a:latin typeface="Times New Roman" pitchFamily="18" charset="0"/>
              </a:rPr>
              <a:t>(Ez a szemlélet nem zárja ki a „metanolgazdaságot”, amelyet Oláh György Nobel-díjas javasolt)</a:t>
            </a:r>
          </a:p>
          <a:p>
            <a:pPr algn="ctr"/>
            <a:endParaRPr lang="hu-HU" sz="1200" b="1">
              <a:latin typeface="Times New Roman" pitchFamily="18" charset="0"/>
            </a:endParaRPr>
          </a:p>
        </p:txBody>
      </p:sp>
      <p:sp>
        <p:nvSpPr>
          <p:cNvPr id="9229" name="Text Box 16"/>
          <p:cNvSpPr txBox="1">
            <a:spLocks noChangeArrowheads="1"/>
          </p:cNvSpPr>
          <p:nvPr/>
        </p:nvSpPr>
        <p:spPr bwMode="auto">
          <a:xfrm>
            <a:off x="6516688" y="2782888"/>
            <a:ext cx="2838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5529" tIns="57763" rIns="115529" bIns="57763"/>
          <a:lstStyle/>
          <a:p>
            <a:pPr algn="ctr"/>
            <a:r>
              <a:rPr lang="hu-HU" b="1" dirty="0">
                <a:latin typeface="Times New Roman" pitchFamily="18" charset="0"/>
              </a:rPr>
              <a:t>SZINTETIKUS</a:t>
            </a:r>
          </a:p>
          <a:p>
            <a:pPr algn="ctr"/>
            <a:r>
              <a:rPr lang="hu-HU" b="1" dirty="0">
                <a:latin typeface="Times New Roman" pitchFamily="18" charset="0"/>
              </a:rPr>
              <a:t> </a:t>
            </a:r>
            <a:r>
              <a:rPr lang="hu-HU" b="1" dirty="0" smtClean="0">
                <a:latin typeface="Times New Roman" pitchFamily="18" charset="0"/>
              </a:rPr>
              <a:t>OLAJ</a:t>
            </a:r>
            <a:endParaRPr lang="hu-HU" b="1" dirty="0">
              <a:latin typeface="Times New Roman" pitchFamily="18" charset="0"/>
            </a:endParaRPr>
          </a:p>
          <a:p>
            <a:pPr algn="ctr"/>
            <a:r>
              <a:rPr lang="hu-HU" b="1" dirty="0">
                <a:solidFill>
                  <a:srgbClr val="006600"/>
                </a:solidFill>
                <a:latin typeface="Times New Roman" pitchFamily="18" charset="0"/>
              </a:rPr>
              <a:t>z (-CH</a:t>
            </a:r>
            <a:r>
              <a:rPr lang="hu-HU" b="1" baseline="-25000" dirty="0">
                <a:solidFill>
                  <a:srgbClr val="006600"/>
                </a:solidFill>
                <a:latin typeface="Times New Roman" pitchFamily="18" charset="0"/>
              </a:rPr>
              <a:t>2</a:t>
            </a:r>
            <a:r>
              <a:rPr lang="hu-HU" b="1" dirty="0">
                <a:solidFill>
                  <a:srgbClr val="006600"/>
                </a:solidFill>
                <a:latin typeface="Times New Roman" pitchFamily="18" charset="0"/>
              </a:rPr>
              <a:t>-CH</a:t>
            </a:r>
            <a:r>
              <a:rPr lang="hu-HU" b="1" baseline="-25000" dirty="0">
                <a:solidFill>
                  <a:srgbClr val="006600"/>
                </a:solidFill>
                <a:latin typeface="Times New Roman" pitchFamily="18" charset="0"/>
              </a:rPr>
              <a:t>2</a:t>
            </a:r>
            <a:r>
              <a:rPr lang="hu-HU" b="1" dirty="0">
                <a:solidFill>
                  <a:srgbClr val="006600"/>
                </a:solidFill>
                <a:latin typeface="Times New Roman" pitchFamily="18" charset="0"/>
              </a:rPr>
              <a:t>)</a:t>
            </a:r>
            <a:r>
              <a:rPr lang="hu-HU" b="1" baseline="-25000" dirty="0">
                <a:solidFill>
                  <a:srgbClr val="006600"/>
                </a:solidFill>
                <a:latin typeface="Times New Roman" pitchFamily="18" charset="0"/>
              </a:rPr>
              <a:t>X </a:t>
            </a:r>
            <a:r>
              <a:rPr lang="hu-HU" b="1" dirty="0">
                <a:solidFill>
                  <a:srgbClr val="006600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9230" name="Text Box 17"/>
          <p:cNvSpPr txBox="1">
            <a:spLocks noChangeArrowheads="1"/>
          </p:cNvSpPr>
          <p:nvPr/>
        </p:nvSpPr>
        <p:spPr bwMode="auto">
          <a:xfrm>
            <a:off x="6459538" y="4281488"/>
            <a:ext cx="28384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5529" tIns="57763" rIns="115529" bIns="57763"/>
          <a:lstStyle/>
          <a:p>
            <a:pPr algn="ctr"/>
            <a:r>
              <a:rPr lang="hu-HU" b="1">
                <a:latin typeface="Times New Roman" pitchFamily="18" charset="0"/>
              </a:rPr>
              <a:t>IZOMERIZÁLÓ HIDROKRAKKOLÁS</a:t>
            </a:r>
          </a:p>
        </p:txBody>
      </p:sp>
      <p:sp>
        <p:nvSpPr>
          <p:cNvPr id="9231" name="Text Box 18"/>
          <p:cNvSpPr txBox="1">
            <a:spLocks noChangeArrowheads="1"/>
          </p:cNvSpPr>
          <p:nvPr/>
        </p:nvSpPr>
        <p:spPr bwMode="auto">
          <a:xfrm>
            <a:off x="3268663" y="4005263"/>
            <a:ext cx="283845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5529" tIns="57763" rIns="115529" bIns="57763"/>
          <a:lstStyle/>
          <a:p>
            <a:pPr algn="ctr"/>
            <a:r>
              <a:rPr lang="hu-HU" b="1" dirty="0">
                <a:latin typeface="Times New Roman" pitchFamily="18" charset="0"/>
              </a:rPr>
              <a:t>SZINTETIKUS BENZIN, GÁZOLAJ ÉS ALAPOLAJ</a:t>
            </a:r>
          </a:p>
        </p:txBody>
      </p:sp>
      <p:sp>
        <p:nvSpPr>
          <p:cNvPr id="9232" name="Rectangle 19"/>
          <p:cNvSpPr>
            <a:spLocks noChangeArrowheads="1"/>
          </p:cNvSpPr>
          <p:nvPr/>
        </p:nvSpPr>
        <p:spPr bwMode="auto">
          <a:xfrm>
            <a:off x="227013" y="3427413"/>
            <a:ext cx="1273175" cy="366712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b="1">
                <a:latin typeface="Times New Roman" pitchFamily="18" charset="0"/>
              </a:rPr>
              <a:t>2 H</a:t>
            </a:r>
            <a:r>
              <a:rPr lang="hu-HU" b="1" baseline="-25000">
                <a:latin typeface="Times New Roman" pitchFamily="18" charset="0"/>
              </a:rPr>
              <a:t>2</a:t>
            </a:r>
            <a:r>
              <a:rPr lang="hu-HU" b="1">
                <a:latin typeface="Times New Roman" pitchFamily="18" charset="0"/>
              </a:rPr>
              <a:t> + CO</a:t>
            </a:r>
            <a:r>
              <a:rPr lang="hu-HU" b="1" baseline="-25000">
                <a:latin typeface="Times New Roman" pitchFamily="18" charset="0"/>
              </a:rPr>
              <a:t>2</a:t>
            </a:r>
            <a:endParaRPr lang="hu-HU" b="1">
              <a:latin typeface="Times New Roman" pitchFamily="18" charset="0"/>
            </a:endParaRPr>
          </a:p>
        </p:txBody>
      </p:sp>
      <p:sp>
        <p:nvSpPr>
          <p:cNvPr id="9233" name="Line 6"/>
          <p:cNvSpPr>
            <a:spLocks noChangeShapeType="1"/>
          </p:cNvSpPr>
          <p:nvPr/>
        </p:nvSpPr>
        <p:spPr bwMode="auto">
          <a:xfrm flipV="1">
            <a:off x="323850" y="3284538"/>
            <a:ext cx="1296988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234" name="Text Box 21"/>
          <p:cNvSpPr txBox="1">
            <a:spLocks noChangeArrowheads="1"/>
          </p:cNvSpPr>
          <p:nvPr/>
        </p:nvSpPr>
        <p:spPr bwMode="auto">
          <a:xfrm>
            <a:off x="139700" y="2906713"/>
            <a:ext cx="1444625" cy="30480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400" b="1">
                <a:latin typeface="Times New Roman" pitchFamily="18" charset="0"/>
              </a:rPr>
              <a:t>Más forrásokból</a:t>
            </a:r>
          </a:p>
        </p:txBody>
      </p:sp>
      <p:sp>
        <p:nvSpPr>
          <p:cNvPr id="9235" name="Text Box 22"/>
          <p:cNvSpPr txBox="1">
            <a:spLocks noChangeArrowheads="1"/>
          </p:cNvSpPr>
          <p:nvPr/>
        </p:nvSpPr>
        <p:spPr bwMode="auto">
          <a:xfrm>
            <a:off x="25400" y="4035425"/>
            <a:ext cx="2701925" cy="517525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400" b="1">
                <a:latin typeface="Times New Roman" pitchFamily="18" charset="0"/>
              </a:rPr>
              <a:t>CO</a:t>
            </a:r>
            <a:r>
              <a:rPr lang="hu-HU" sz="1400" b="1" baseline="-25000">
                <a:latin typeface="Times New Roman" pitchFamily="18" charset="0"/>
              </a:rPr>
              <a:t>2</a:t>
            </a:r>
            <a:r>
              <a:rPr lang="hu-HU" sz="1400" b="1">
                <a:latin typeface="Times New Roman" pitchFamily="18" charset="0"/>
              </a:rPr>
              <a:t> kinyerés a kibocsátás helyén</a:t>
            </a:r>
          </a:p>
          <a:p>
            <a:pPr algn="ctr"/>
            <a:r>
              <a:rPr lang="hu-HU" sz="1400" b="1">
                <a:latin typeface="Times New Roman" pitchFamily="18" charset="0"/>
              </a:rPr>
              <a:t>(nagy ipari központok)</a:t>
            </a:r>
          </a:p>
        </p:txBody>
      </p:sp>
      <p:sp>
        <p:nvSpPr>
          <p:cNvPr id="24" name="Élőláb helye 3"/>
          <p:cNvSpPr>
            <a:spLocks noGrp="1"/>
          </p:cNvSpPr>
          <p:nvPr>
            <p:ph type="ftr" sz="quarter" idx="10"/>
          </p:nvPr>
        </p:nvSpPr>
        <p:spPr>
          <a:xfrm>
            <a:off x="285750" y="6643688"/>
            <a:ext cx="7858125" cy="214312"/>
          </a:xfrm>
        </p:spPr>
        <p:txBody>
          <a:bodyPr/>
          <a:lstStyle/>
          <a:p>
            <a:pPr>
              <a:defRPr/>
            </a:pPr>
            <a:r>
              <a:rPr lang="hu-HU" dirty="0"/>
              <a:t>Hancsók </a:t>
            </a:r>
            <a:r>
              <a:rPr lang="hu-HU" dirty="0" smtClean="0"/>
              <a:t>Jenő: „Belsőégésű motorok alternatív hajtóanyagai", MSZT, Budapest, 2011. április 14.</a:t>
            </a:r>
            <a:endParaRPr lang="hu-HU" dirty="0"/>
          </a:p>
        </p:txBody>
      </p:sp>
      <p:sp>
        <p:nvSpPr>
          <p:cNvPr id="25" name="Téglalap 24"/>
          <p:cNvSpPr/>
          <p:nvPr/>
        </p:nvSpPr>
        <p:spPr>
          <a:xfrm>
            <a:off x="0" y="6286500"/>
            <a:ext cx="9144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900" b="1" dirty="0">
                <a:latin typeface="+mn-lt"/>
              </a:rPr>
              <a:t>Hancsók, J.</a:t>
            </a:r>
            <a:r>
              <a:rPr lang="hu-HU" sz="900" dirty="0">
                <a:latin typeface="+mn-lt"/>
              </a:rPr>
              <a:t>, Kasza, T.: „The </a:t>
            </a:r>
            <a:r>
              <a:rPr lang="hu-HU" sz="900" dirty="0" err="1">
                <a:latin typeface="+mn-lt"/>
              </a:rPr>
              <a:t>Importance</a:t>
            </a:r>
            <a:r>
              <a:rPr lang="hu-HU" sz="900" dirty="0">
                <a:latin typeface="+mn-lt"/>
              </a:rPr>
              <a:t> of </a:t>
            </a:r>
            <a:r>
              <a:rPr lang="hu-HU" sz="900" dirty="0" err="1">
                <a:latin typeface="+mn-lt"/>
              </a:rPr>
              <a:t>Isoparaffins</a:t>
            </a:r>
            <a:r>
              <a:rPr lang="hu-HU" sz="900" dirty="0">
                <a:latin typeface="+mn-lt"/>
              </a:rPr>
              <a:t> </a:t>
            </a:r>
            <a:r>
              <a:rPr lang="hu-HU" sz="900" dirty="0" err="1">
                <a:latin typeface="+mn-lt"/>
              </a:rPr>
              <a:t>at</a:t>
            </a:r>
            <a:r>
              <a:rPr lang="hu-HU" sz="900" dirty="0">
                <a:latin typeface="+mn-lt"/>
              </a:rPr>
              <a:t> </a:t>
            </a:r>
            <a:r>
              <a:rPr lang="hu-HU" sz="900" dirty="0" err="1">
                <a:latin typeface="+mn-lt"/>
              </a:rPr>
              <a:t>the</a:t>
            </a:r>
            <a:r>
              <a:rPr lang="hu-HU" sz="900" dirty="0">
                <a:latin typeface="+mn-lt"/>
              </a:rPr>
              <a:t> Modern </a:t>
            </a:r>
            <a:r>
              <a:rPr lang="hu-HU" sz="900" dirty="0" err="1">
                <a:latin typeface="+mn-lt"/>
              </a:rPr>
              <a:t>Engine</a:t>
            </a:r>
            <a:r>
              <a:rPr lang="hu-HU" sz="900" dirty="0">
                <a:latin typeface="+mn-lt"/>
              </a:rPr>
              <a:t> </a:t>
            </a:r>
            <a:r>
              <a:rPr lang="hu-HU" sz="900" dirty="0" err="1">
                <a:latin typeface="+mn-lt"/>
              </a:rPr>
              <a:t>Fuel</a:t>
            </a:r>
            <a:r>
              <a:rPr lang="hu-HU" sz="900" dirty="0">
                <a:latin typeface="+mn-lt"/>
              </a:rPr>
              <a:t> </a:t>
            </a:r>
            <a:r>
              <a:rPr lang="hu-HU" sz="900" dirty="0" err="1">
                <a:latin typeface="+mn-lt"/>
              </a:rPr>
              <a:t>Production</a:t>
            </a:r>
            <a:r>
              <a:rPr lang="hu-HU" sz="900" dirty="0">
                <a:latin typeface="+mn-lt"/>
              </a:rPr>
              <a:t>”, 8</a:t>
            </a:r>
            <a:r>
              <a:rPr lang="hu-HU" sz="900" baseline="30000" dirty="0">
                <a:latin typeface="+mn-lt"/>
              </a:rPr>
              <a:t>th</a:t>
            </a:r>
            <a:r>
              <a:rPr lang="hu-HU" sz="900" dirty="0">
                <a:latin typeface="+mn-lt"/>
              </a:rPr>
              <a:t> International </a:t>
            </a:r>
            <a:r>
              <a:rPr lang="hu-HU" sz="900" dirty="0" err="1">
                <a:latin typeface="+mn-lt"/>
              </a:rPr>
              <a:t>Colloquium</a:t>
            </a:r>
            <a:r>
              <a:rPr lang="hu-HU" sz="900" dirty="0">
                <a:latin typeface="+mn-lt"/>
              </a:rPr>
              <a:t> </a:t>
            </a:r>
            <a:r>
              <a:rPr lang="hu-HU" sz="900" dirty="0" err="1">
                <a:latin typeface="+mn-lt"/>
              </a:rPr>
              <a:t>Fuels</a:t>
            </a:r>
            <a:r>
              <a:rPr lang="hu-HU" sz="900" dirty="0">
                <a:latin typeface="+mn-lt"/>
              </a:rPr>
              <a:t> 2011, Németország, Stuttgart/</a:t>
            </a:r>
            <a:r>
              <a:rPr lang="hu-HU" sz="900" dirty="0" err="1">
                <a:latin typeface="+mn-lt"/>
              </a:rPr>
              <a:t>Ostfildern</a:t>
            </a:r>
            <a:r>
              <a:rPr lang="hu-HU" sz="900" dirty="0">
                <a:latin typeface="+mn-lt"/>
              </a:rPr>
              <a:t>, </a:t>
            </a:r>
            <a:r>
              <a:rPr lang="hu-HU" sz="900" b="1" dirty="0">
                <a:latin typeface="+mn-lt"/>
              </a:rPr>
              <a:t>2011</a:t>
            </a:r>
            <a:r>
              <a:rPr lang="hu-HU" sz="900" dirty="0">
                <a:latin typeface="+mn-lt"/>
              </a:rPr>
              <a:t>. január 19-20., </a:t>
            </a:r>
            <a:r>
              <a:rPr lang="hu-HU" sz="900" dirty="0" err="1">
                <a:latin typeface="+mn-lt"/>
              </a:rPr>
              <a:t>In</a:t>
            </a:r>
            <a:r>
              <a:rPr lang="hu-HU" sz="900" dirty="0">
                <a:latin typeface="+mn-lt"/>
              </a:rPr>
              <a:t> </a:t>
            </a:r>
            <a:r>
              <a:rPr lang="hu-HU" sz="900" dirty="0" err="1">
                <a:latin typeface="+mn-lt"/>
              </a:rPr>
              <a:t>Proceedings</a:t>
            </a:r>
            <a:r>
              <a:rPr lang="hu-HU" sz="900" dirty="0">
                <a:latin typeface="+mn-lt"/>
              </a:rPr>
              <a:t> (ISBN 3-924813-75-2), 361-373.</a:t>
            </a:r>
          </a:p>
        </p:txBody>
      </p:sp>
      <p:sp>
        <p:nvSpPr>
          <p:cNvPr id="22" name="Téglalap 21"/>
          <p:cNvSpPr/>
          <p:nvPr/>
        </p:nvSpPr>
        <p:spPr>
          <a:xfrm>
            <a:off x="4283968" y="2852936"/>
            <a:ext cx="2232248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6732240" y="4365104"/>
            <a:ext cx="2232248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Nyolcágú csillag 25"/>
          <p:cNvSpPr/>
          <p:nvPr/>
        </p:nvSpPr>
        <p:spPr>
          <a:xfrm>
            <a:off x="7992888" y="3933056"/>
            <a:ext cx="467544" cy="432048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Nyolcágú csillag 26"/>
          <p:cNvSpPr/>
          <p:nvPr/>
        </p:nvSpPr>
        <p:spPr>
          <a:xfrm>
            <a:off x="2411760" y="2564904"/>
            <a:ext cx="467544" cy="432048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Nyolcágú csillag 27"/>
          <p:cNvSpPr/>
          <p:nvPr/>
        </p:nvSpPr>
        <p:spPr>
          <a:xfrm>
            <a:off x="5112568" y="2492896"/>
            <a:ext cx="467544" cy="432048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Szövegdoboz 28"/>
          <p:cNvSpPr txBox="1"/>
          <p:nvPr/>
        </p:nvSpPr>
        <p:spPr>
          <a:xfrm>
            <a:off x="2483768" y="25649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itchFamily="34" charset="0"/>
                <a:cs typeface="Arial" pitchFamily="34" charset="0"/>
              </a:rPr>
              <a:t>1.</a:t>
            </a: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5220072" y="24928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itchFamily="34" charset="0"/>
                <a:cs typeface="Arial" pitchFamily="34" charset="0"/>
              </a:rPr>
              <a:t>2.</a:t>
            </a: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7956376" y="39957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itchFamily="34" charset="0"/>
                <a:cs typeface="Arial" pitchFamily="34" charset="0"/>
              </a:rPr>
              <a:t>  3.</a:t>
            </a: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>
          <a:xfrm>
            <a:off x="457200" y="6356351"/>
            <a:ext cx="6615130" cy="501649"/>
          </a:xfrm>
        </p:spPr>
        <p:txBody>
          <a:bodyPr/>
          <a:lstStyle/>
          <a:p>
            <a:r>
              <a:rPr lang="hu-HU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i="1" dirty="0" err="1" smtClean="0">
                <a:latin typeface="Arial" pitchFamily="34" charset="0"/>
                <a:cs typeface="Arial" pitchFamily="34" charset="0"/>
              </a:rPr>
              <a:t>Hancsók</a:t>
            </a:r>
            <a:r>
              <a:rPr lang="hu-HU" i="1" dirty="0" smtClean="0">
                <a:latin typeface="Arial" pitchFamily="34" charset="0"/>
                <a:cs typeface="Arial" pitchFamily="34" charset="0"/>
              </a:rPr>
              <a:t> J.: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hu-HU" dirty="0">
                <a:latin typeface="Arial" pitchFamily="34" charset="0"/>
                <a:cs typeface="Arial" pitchFamily="34" charset="0"/>
              </a:rPr>
              <a:t>. Ökológia, Regionalitás, Vidékfejlesztés Nemzetközi Nyári Egyetem és </a:t>
            </a:r>
            <a:r>
              <a:rPr lang="hu-HU" dirty="0" err="1">
                <a:latin typeface="Arial" pitchFamily="34" charset="0"/>
                <a:cs typeface="Arial" pitchFamily="34" charset="0"/>
              </a:rPr>
              <a:t>Workshop</a:t>
            </a:r>
            <a:r>
              <a:rPr lang="hu-HU" dirty="0">
                <a:latin typeface="Arial" pitchFamily="34" charset="0"/>
                <a:cs typeface="Arial" pitchFamily="34" charset="0"/>
              </a:rPr>
              <a:t>, Százhalombatta, 2008.08.11-14.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4E46ED-59CF-4D80-877F-5B7032ED9038}" type="slidenum">
              <a:rPr lang="hu-HU"/>
              <a:pPr/>
              <a:t>27</a:t>
            </a:fld>
            <a:endParaRPr lang="hu-HU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Különböző szénhidrogének cetánszámának és szénatom-számának (gázolaj: C14-C20) összefüggése 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7284" name="Object 4"/>
          <p:cNvGraphicFramePr>
            <a:graphicFrameLocks noChangeAspect="1"/>
          </p:cNvGraphicFramePr>
          <p:nvPr>
            <p:ph idx="1"/>
          </p:nvPr>
        </p:nvGraphicFramePr>
        <p:xfrm>
          <a:off x="0" y="1773238"/>
          <a:ext cx="8893175" cy="4646612"/>
        </p:xfrm>
        <a:graphic>
          <a:graphicData uri="http://schemas.openxmlformats.org/presentationml/2006/ole">
            <p:oleObj spid="_x0000_s4098" name="Visio" r:id="rId4" imgW="7531961" imgH="3934904" progId="">
              <p:embed/>
            </p:oleObj>
          </a:graphicData>
        </a:graphic>
      </p:graphicFrame>
      <p:cxnSp>
        <p:nvCxnSpPr>
          <p:cNvPr id="7" name="Egyenes összekötő 6"/>
          <p:cNvCxnSpPr/>
          <p:nvPr/>
        </p:nvCxnSpPr>
        <p:spPr>
          <a:xfrm flipV="1">
            <a:off x="4283968" y="1772816"/>
            <a:ext cx="0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V="1">
            <a:off x="6444208" y="1772816"/>
            <a:ext cx="0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7092280" y="6021288"/>
            <a:ext cx="2016224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Korlátok:</a:t>
            </a:r>
          </a:p>
          <a:p>
            <a:pPr>
              <a:buFontTx/>
              <a:buChar char="-"/>
            </a:pPr>
            <a:r>
              <a:rPr lang="hu-HU" sz="1200" dirty="0" smtClean="0">
                <a:latin typeface="Arial" pitchFamily="34" charset="0"/>
                <a:cs typeface="Arial" pitchFamily="34" charset="0"/>
              </a:rPr>
              <a:t> Olefinek polimerizálódnak (maximált oxidációs stabilitási mutató)</a:t>
            </a:r>
          </a:p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20/b</a:t>
            </a:r>
            <a:endParaRPr lang="hu-HU" dirty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sz="2400" dirty="0" smtClean="0">
              <a:solidFill>
                <a:srgbClr val="006600"/>
              </a:solidFill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827584" y="1412776"/>
          <a:ext cx="6985000" cy="4646612"/>
        </p:xfrm>
        <a:graphic>
          <a:graphicData uri="http://schemas.openxmlformats.org/presentationml/2006/ole">
            <p:oleObj spid="_x0000_s5122" name="Chart" r:id="rId3" imgW="6772250" imgH="4505188" progId="Excel.Sheet.8">
              <p:embed/>
            </p:oleObj>
          </a:graphicData>
        </a:graphic>
      </p:graphicFrame>
      <p:sp>
        <p:nvSpPr>
          <p:cNvPr id="819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-204268"/>
            <a:ext cx="8229600" cy="5793508"/>
          </a:xfrm>
          <a:noFill/>
        </p:spPr>
        <p:txBody>
          <a:bodyPr>
            <a:normAutofit/>
          </a:bodyPr>
          <a:lstStyle/>
          <a:p>
            <a:pPr algn="r">
              <a:buFont typeface="Wingdings" pitchFamily="2" charset="2"/>
              <a:buNone/>
            </a:pPr>
            <a:endParaRPr lang="hu-H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>
              <a:buFont typeface="Wingdings" pitchFamily="2" charset="2"/>
              <a:buNone/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paraffinok fagyáspontja (szivattyúzhatóság kis hőmérsékleten)</a:t>
            </a:r>
          </a:p>
        </p:txBody>
      </p:sp>
      <p:sp>
        <p:nvSpPr>
          <p:cNvPr id="7" name="Élőláb helye 3"/>
          <p:cNvSpPr>
            <a:spLocks noGrp="1"/>
          </p:cNvSpPr>
          <p:nvPr>
            <p:ph type="ftr" sz="quarter" idx="10"/>
          </p:nvPr>
        </p:nvSpPr>
        <p:spPr>
          <a:xfrm>
            <a:off x="285750" y="6643688"/>
            <a:ext cx="7858125" cy="214312"/>
          </a:xfrm>
        </p:spPr>
        <p:txBody>
          <a:bodyPr/>
          <a:lstStyle/>
          <a:p>
            <a:pPr>
              <a:defRPr/>
            </a:pPr>
            <a:r>
              <a:rPr lang="hu-HU" dirty="0" err="1" smtClean="0"/>
              <a:t>Based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i="1" dirty="0" err="1" smtClean="0"/>
              <a:t>Hancsók</a:t>
            </a:r>
            <a:r>
              <a:rPr lang="hu-HU" i="1" dirty="0" smtClean="0"/>
              <a:t> Jenő</a:t>
            </a:r>
            <a:r>
              <a:rPr lang="hu-HU" dirty="0" smtClean="0"/>
              <a:t>: „Belsőégésű motorok alternatív hajtóanyagai", MSZT, Budapest, 2011. április 14.</a:t>
            </a:r>
            <a:endParaRPr lang="hu-HU" dirty="0"/>
          </a:p>
        </p:txBody>
      </p:sp>
      <p:cxnSp>
        <p:nvCxnSpPr>
          <p:cNvPr id="9" name="Egyenes összekötő 8"/>
          <p:cNvCxnSpPr/>
          <p:nvPr/>
        </p:nvCxnSpPr>
        <p:spPr>
          <a:xfrm flipV="1">
            <a:off x="6372200" y="1700808"/>
            <a:ext cx="0" cy="3744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flipV="1">
            <a:off x="3563888" y="1700808"/>
            <a:ext cx="0" cy="367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755576" y="5962054"/>
            <a:ext cx="72008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Izoparaffinok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fagyáspontja kisebb, szivattyúzhatósága kis hőmérsékleten jobb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22</a:t>
            </a:r>
            <a:endParaRPr lang="hu-HU" dirty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eaLnBrk="1" hangingPunct="1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kőolajból és a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BtL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CtL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GtL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HHCtL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WtL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technológiákkal előállítható termékek jellemző hozamának összehasonlítása 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220788"/>
            <a:ext cx="77168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323850" y="5949950"/>
            <a:ext cx="8569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000" b="1">
                <a:latin typeface="Times New Roman" pitchFamily="18" charset="0"/>
              </a:rPr>
              <a:t>XtL = BtL, CtL, GtL, HHCtL, WtL : cseppfolyós szénhidrogének biomasszából, szénből, földgázból, nehéz szénhidrogénekből és hulladékokból</a:t>
            </a: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323850" y="6272213"/>
            <a:ext cx="8569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55600" indent="-355600"/>
            <a:r>
              <a:rPr lang="hu-HU" sz="1000" b="1">
                <a:latin typeface="Times New Roman" pitchFamily="18" charset="0"/>
              </a:rPr>
              <a:t>Hancsók, J., Krár, M.: „Diesel-motorok újgenerációs bio-motorhajtóanyagai”, Műszaki Kémiai Napok’08, Veszprém, 2008. április 22-24., Kiadvány (ISBN 978-963-9696-36-5), 7-12. </a:t>
            </a:r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4932363" y="1652588"/>
            <a:ext cx="301466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b="1">
                <a:latin typeface="Times New Roman" pitchFamily="18" charset="0"/>
              </a:rPr>
              <a:t>XtL eljárások hozamai, % (V/V)</a:t>
            </a:r>
          </a:p>
        </p:txBody>
      </p:sp>
      <p:sp>
        <p:nvSpPr>
          <p:cNvPr id="9" name="Élőláb helye 3"/>
          <p:cNvSpPr>
            <a:spLocks noGrp="1"/>
          </p:cNvSpPr>
          <p:nvPr>
            <p:ph type="ftr" sz="quarter" idx="10"/>
          </p:nvPr>
        </p:nvSpPr>
        <p:spPr>
          <a:xfrm>
            <a:off x="285750" y="6643688"/>
            <a:ext cx="7858125" cy="214312"/>
          </a:xfrm>
        </p:spPr>
        <p:txBody>
          <a:bodyPr/>
          <a:lstStyle/>
          <a:p>
            <a:pPr>
              <a:defRPr/>
            </a:pPr>
            <a:r>
              <a:rPr lang="hu-HU" dirty="0"/>
              <a:t>Hancsók </a:t>
            </a:r>
            <a:r>
              <a:rPr lang="hu-HU" dirty="0" smtClean="0"/>
              <a:t>Jenő: „Belsőégésű motorok alternatív hajtóanyagai", MSZT, Budapest, 2011. április 14.</a:t>
            </a:r>
            <a:endParaRPr lang="hu-HU" dirty="0"/>
          </a:p>
        </p:txBody>
      </p:sp>
      <p:sp>
        <p:nvSpPr>
          <p:cNvPr id="10" name="Balra-jobbra nyíl 9"/>
          <p:cNvSpPr/>
          <p:nvPr/>
        </p:nvSpPr>
        <p:spPr>
          <a:xfrm>
            <a:off x="4427984" y="4437112"/>
            <a:ext cx="576064" cy="288032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2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866775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1403648" y="6165304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FAME: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Fatty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Acid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Methyl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Ester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= NOME: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NövényOlaj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MetilÉszter</a:t>
            </a:r>
            <a:endParaRPr lang="hu-H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Black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Liquor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– feketelúg (papírgyártási melléktermék)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bbanás 1 5"/>
          <p:cNvSpPr/>
          <p:nvPr/>
        </p:nvSpPr>
        <p:spPr>
          <a:xfrm>
            <a:off x="3945632" y="2442592"/>
            <a:ext cx="482352" cy="482352"/>
          </a:xfrm>
          <a:prstGeom prst="irregularSeal1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1259632" y="5085184"/>
            <a:ext cx="6696744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Foly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bioüzemanyagok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 Diesel-motorokba: 1.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gen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. FAME; 2.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gen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BtL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hydr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oils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, FAME; 3.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gen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. algaalapú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bbanás 1 8"/>
          <p:cNvSpPr/>
          <p:nvPr/>
        </p:nvSpPr>
        <p:spPr>
          <a:xfrm>
            <a:off x="4067944" y="4653136"/>
            <a:ext cx="144016" cy="144016"/>
          </a:xfrm>
          <a:prstGeom prst="irregularSeal1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Robbanás 1 9"/>
          <p:cNvSpPr/>
          <p:nvPr/>
        </p:nvSpPr>
        <p:spPr>
          <a:xfrm>
            <a:off x="4067944" y="3501008"/>
            <a:ext cx="144016" cy="144016"/>
          </a:xfrm>
          <a:prstGeom prst="irregularSeal1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Robbanás 1 10"/>
          <p:cNvSpPr/>
          <p:nvPr/>
        </p:nvSpPr>
        <p:spPr>
          <a:xfrm>
            <a:off x="3923928" y="2852936"/>
            <a:ext cx="144016" cy="144016"/>
          </a:xfrm>
          <a:prstGeom prst="irregularSeal1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Robbanás 1 11"/>
          <p:cNvSpPr/>
          <p:nvPr/>
        </p:nvSpPr>
        <p:spPr>
          <a:xfrm>
            <a:off x="3923928" y="3068960"/>
            <a:ext cx="144016" cy="144016"/>
          </a:xfrm>
          <a:prstGeom prst="irregularSeal1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CHOREN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Carbo-V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eljárása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76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757242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6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214818"/>
            <a:ext cx="7715303" cy="268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églalap 5"/>
          <p:cNvSpPr/>
          <p:nvPr/>
        </p:nvSpPr>
        <p:spPr>
          <a:xfrm>
            <a:off x="571472" y="6652463"/>
            <a:ext cx="78581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Hancsók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 J. et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Magy. Kém. Lapja, 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61(9-10), 309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(2006);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www.choren.com</a:t>
            </a:r>
            <a:endParaRPr lang="hu-HU" sz="12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714480" y="2500306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latin typeface="Arial" pitchFamily="34" charset="0"/>
                <a:cs typeface="Arial" pitchFamily="34" charset="0"/>
              </a:rPr>
              <a:t>NTV    400-500 C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059832" y="198884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latin typeface="Arial" pitchFamily="34" charset="0"/>
                <a:cs typeface="Arial" pitchFamily="34" charset="0"/>
              </a:rPr>
              <a:t>HTV</a:t>
            </a:r>
          </a:p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&gt;1400 C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429124" y="2500306"/>
            <a:ext cx="92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900 C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000628" y="3681715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200 C, 3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MPa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Co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cat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715140" y="3786190"/>
            <a:ext cx="167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250-350 C, &lt;10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MPa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Pt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cat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691680" y="371703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CO+H2O ►</a:t>
            </a:r>
          </a:p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H2 + CO2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948264" y="558924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latin typeface="Arial" pitchFamily="34" charset="0"/>
                <a:cs typeface="Arial" pitchFamily="34" charset="0"/>
              </a:rPr>
              <a:t>Shell eljárás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szintetikus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biogázolaj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minősége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179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588" y="1519238"/>
            <a:ext cx="73628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428628" y="6283131"/>
            <a:ext cx="6429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Hancsók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 J. et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Magy. Kém. Lapja, 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61(9-10), 309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(2006)</a:t>
            </a:r>
            <a:endParaRPr lang="hu-HU" sz="1200" dirty="0"/>
          </a:p>
        </p:txBody>
      </p:sp>
      <p:sp>
        <p:nvSpPr>
          <p:cNvPr id="6" name="Lefelé nyíl 5"/>
          <p:cNvSpPr/>
          <p:nvPr/>
        </p:nvSpPr>
        <p:spPr>
          <a:xfrm>
            <a:off x="3491880" y="1271610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Jobbra nyíl 6"/>
          <p:cNvSpPr/>
          <p:nvPr/>
        </p:nvSpPr>
        <p:spPr>
          <a:xfrm>
            <a:off x="542402" y="2351160"/>
            <a:ext cx="357190" cy="28575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Jobbra nyíl 7"/>
          <p:cNvSpPr/>
          <p:nvPr/>
        </p:nvSpPr>
        <p:spPr>
          <a:xfrm>
            <a:off x="542402" y="2564904"/>
            <a:ext cx="357190" cy="28575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nyíl 9"/>
          <p:cNvSpPr/>
          <p:nvPr/>
        </p:nvSpPr>
        <p:spPr>
          <a:xfrm>
            <a:off x="539552" y="3140968"/>
            <a:ext cx="357190" cy="28575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Jobbra nyíl 11"/>
          <p:cNvSpPr/>
          <p:nvPr/>
        </p:nvSpPr>
        <p:spPr>
          <a:xfrm>
            <a:off x="542402" y="3356992"/>
            <a:ext cx="357190" cy="28575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Jobbra nyíl 12"/>
          <p:cNvSpPr/>
          <p:nvPr/>
        </p:nvSpPr>
        <p:spPr>
          <a:xfrm>
            <a:off x="542402" y="3573016"/>
            <a:ext cx="357190" cy="28575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Jobbra nyíl 13"/>
          <p:cNvSpPr/>
          <p:nvPr/>
        </p:nvSpPr>
        <p:spPr>
          <a:xfrm>
            <a:off x="542402" y="4007344"/>
            <a:ext cx="357190" cy="28575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Jobbra nyíl 14"/>
          <p:cNvSpPr/>
          <p:nvPr/>
        </p:nvSpPr>
        <p:spPr>
          <a:xfrm>
            <a:off x="542402" y="4511400"/>
            <a:ext cx="357190" cy="28575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gázolaj minőségi mutatók hatása a motor teljesítményére 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786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100" y="2082800"/>
            <a:ext cx="35909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églalap 10"/>
          <p:cNvSpPr/>
          <p:nvPr/>
        </p:nvSpPr>
        <p:spPr>
          <a:xfrm>
            <a:off x="928662" y="5997379"/>
            <a:ext cx="62151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Hancsók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 J. et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Magy. Kém. Lapja, 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61(9-10), 309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(2006)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CHOREN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freibergi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Saxonia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üzeme</a:t>
            </a:r>
            <a:b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1183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975" y="1124744"/>
            <a:ext cx="64960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683568" y="5805264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Agreements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BTL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plants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Malaysia and France (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Bure-Saudron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using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Carbo-V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technology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Choren</a:t>
            </a:r>
            <a:endParaRPr lang="hu-H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 CHOREN fizetésképtelenné vált 2011. júl.-ban, az üzemet leállították, 2012 elején a </a:t>
            </a:r>
            <a:r>
              <a:rPr lang="hu-HU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Carbon-V</a:t>
            </a:r>
            <a:r>
              <a:rPr lang="hu-H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technológiát megvette a Linde, 2012 nov.-ben bejelentették az üzem leépítését, a berendezések eladását [gond volt a helyes CO/H arány beállításával és a gáztisztítással, </a:t>
            </a:r>
            <a:r>
              <a:rPr lang="hu-HU" sz="1200" dirty="0" smtClean="0">
                <a:hlinkClick r:id="rId3"/>
              </a:rPr>
              <a:t>http://www.energytrendsinsider.com/2011/07/08/what-happened-at-choren/</a:t>
            </a:r>
            <a:r>
              <a:rPr lang="hu-H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Ipari szintetikus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biogázolaj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gyártási példák ½ -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Syntroleum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REG (USA)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5517232"/>
          </a:xfrm>
        </p:spPr>
        <p:txBody>
          <a:bodyPr>
            <a:normAutofit fontScale="47500" lnSpcReduction="20000"/>
          </a:bodyPr>
          <a:lstStyle/>
          <a:p>
            <a:r>
              <a:rPr lang="hu-HU" b="1" dirty="0" err="1" smtClean="0">
                <a:latin typeface="Arial" pitchFamily="34" charset="0"/>
                <a:cs typeface="Arial" pitchFamily="34" charset="0"/>
              </a:rPr>
              <a:t>Syntroleum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Tulsa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Oklahoma) has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pioneered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Fischer-Tropsch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gas-to-liquids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renewable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diesel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fuel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technologies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Bio-Synfining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) and has 101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patents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issued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pending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owns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a 50% interest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Dynamic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Fuels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LLC, a 75-million gallon (283.9 th m3)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renewable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diesel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production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facility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Geismar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Louisiana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owner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is Tyson Foods).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Syntroleum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acquired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RED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Dec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2013.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Neste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Oil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filed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patent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infringement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action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against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Dynamic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Fuels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May 2012.</a:t>
            </a:r>
          </a:p>
          <a:p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r>
              <a:rPr lang="hu-HU" b="1" dirty="0" smtClean="0">
                <a:latin typeface="Arial" pitchFamily="34" charset="0"/>
                <a:cs typeface="Arial" pitchFamily="34" charset="0"/>
              </a:rPr>
              <a:t>REG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Renewable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Group),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headquartered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Ames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Iowa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owns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operates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eight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active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biodiesel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refineries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four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states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combined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nameplate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production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capacity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of 257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million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gallons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(972.85 th m3) and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distributes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biodiesel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through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national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network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distribution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terminals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hu-HU" dirty="0" smtClean="0">
                <a:latin typeface="Arial" pitchFamily="34" charset="0"/>
                <a:cs typeface="Arial" pitchFamily="34" charset="0"/>
              </a:rPr>
            </a:b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1 US gallon = 3.785  liter</a:t>
            </a:r>
          </a:p>
          <a:p>
            <a:pPr>
              <a:buNone/>
            </a:pPr>
            <a:r>
              <a:rPr lang="hu-HU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dirty="0" smtClean="0">
                <a:latin typeface="Arial" pitchFamily="34" charset="0"/>
                <a:cs typeface="Arial" pitchFamily="34" charset="0"/>
                <a:hlinkClick r:id="rId2"/>
              </a:rPr>
              <a:t>http://www.b2i.us/</a:t>
            </a:r>
            <a:r>
              <a:rPr lang="hu-HU" dirty="0" err="1" smtClean="0">
                <a:latin typeface="Arial" pitchFamily="34" charset="0"/>
                <a:cs typeface="Arial" pitchFamily="34" charset="0"/>
                <a:hlinkClick r:id="rId2"/>
              </a:rPr>
              <a:t>profiles</a:t>
            </a:r>
            <a:r>
              <a:rPr lang="hu-HU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hu-HU" dirty="0" err="1" smtClean="0">
                <a:latin typeface="Arial" pitchFamily="34" charset="0"/>
                <a:cs typeface="Arial" pitchFamily="34" charset="0"/>
                <a:hlinkClick r:id="rId2"/>
              </a:rPr>
              <a:t>investor</a:t>
            </a:r>
            <a:r>
              <a:rPr lang="hu-HU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hu-HU" dirty="0" err="1" smtClean="0">
                <a:latin typeface="Arial" pitchFamily="34" charset="0"/>
                <a:cs typeface="Arial" pitchFamily="34" charset="0"/>
                <a:hlinkClick r:id="rId2"/>
              </a:rPr>
              <a:t>NewsPrint.asp</a:t>
            </a:r>
            <a:r>
              <a:rPr lang="hu-HU" dirty="0" smtClean="0">
                <a:latin typeface="Arial" pitchFamily="34" charset="0"/>
                <a:cs typeface="Arial" pitchFamily="34" charset="0"/>
                <a:hlinkClick r:id="rId2"/>
              </a:rPr>
              <a:t>?b=2029&amp;ID=67033&amp;m=</a:t>
            </a:r>
            <a:r>
              <a:rPr lang="hu-HU" dirty="0" err="1" smtClean="0">
                <a:latin typeface="Arial" pitchFamily="34" charset="0"/>
                <a:cs typeface="Arial" pitchFamily="34" charset="0"/>
                <a:hlinkClick r:id="rId2"/>
              </a:rPr>
              <a:t>rl&amp;pop</a:t>
            </a:r>
            <a:r>
              <a:rPr lang="hu-HU" smtClean="0">
                <a:latin typeface="Arial" pitchFamily="34" charset="0"/>
                <a:cs typeface="Arial" pitchFamily="34" charset="0"/>
                <a:hlinkClick r:id="rId2"/>
              </a:rPr>
              <a:t>=1&amp;G=337&amp;Nav=0</a:t>
            </a:r>
            <a:r>
              <a:rPr lang="hu-HU" smtClean="0">
                <a:latin typeface="Arial" pitchFamily="34" charset="0"/>
                <a:cs typeface="Arial" pitchFamily="34" charset="0"/>
              </a:rPr>
              <a:t>.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Ipari szintetikus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biogázolaj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gyártási példák 2/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KiOR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(USA) cellulózalapú dízelgyártás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5616623"/>
          </a:xfrm>
        </p:spPr>
        <p:txBody>
          <a:bodyPr>
            <a:normAutofit fontScale="85000" lnSpcReduction="20000"/>
          </a:bodyPr>
          <a:lstStyle/>
          <a:p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Columbus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, Mississippi, USA, 2013. I. név, 20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kt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/év (kereskedelmi méretű üzem), 125 millió USD, biomassza katalitikus krakkolás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Dízel és motorbenzin komponens gyártás. Hosszú-távú cél: 92 gallon (= 348 l) / tonna csontszáraz biomassza 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2013.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szep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.: bejelentés a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Columbus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II. ütemről 225 millió USD-ért 2015-re</a:t>
            </a:r>
          </a:p>
          <a:p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1700" dirty="0" smtClean="0">
                <a:latin typeface="Arial" pitchFamily="34" charset="0"/>
                <a:cs typeface="Arial" pitchFamily="34" charset="0"/>
              </a:rPr>
              <a:t>Forrás: </a:t>
            </a:r>
            <a:r>
              <a:rPr lang="hu-HU" sz="1700" dirty="0" smtClean="0">
                <a:hlinkClick r:id="rId2"/>
              </a:rPr>
              <a:t>http://gigaom.com/2012/11/12/kior-hits-milestone-of-making-biocrude-in-mississippi/</a:t>
            </a:r>
            <a:r>
              <a:rPr lang="hu-HU" sz="1700" dirty="0" smtClean="0"/>
              <a:t>; </a:t>
            </a:r>
            <a:r>
              <a:rPr lang="hu-HU" sz="1700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hu-HU" sz="1700" dirty="0" smtClean="0">
                <a:hlinkClick r:id="rId3"/>
              </a:rPr>
              <a:t>http://biomassmagazine.com/articles/8745/kior-announces-cellulosic-diesel-shipment-2012-financial-results</a:t>
            </a:r>
            <a:r>
              <a:rPr lang="hu-HU" sz="1700" dirty="0" smtClean="0"/>
              <a:t>&gt; </a:t>
            </a:r>
            <a:r>
              <a:rPr lang="hu-HU" sz="1700" dirty="0" smtClean="0">
                <a:hlinkClick r:id="rId4"/>
              </a:rPr>
              <a:t>http://www.greencarcongress.com/2013/09/20130926-kior.html </a:t>
            </a:r>
            <a:r>
              <a:rPr lang="hu-HU" sz="1700" dirty="0" smtClean="0"/>
              <a:t>&gt; (</a:t>
            </a:r>
            <a:r>
              <a:rPr lang="hu-HU" sz="1700" dirty="0" err="1" smtClean="0"/>
              <a:t>viewed</a:t>
            </a:r>
            <a:r>
              <a:rPr lang="hu-HU" sz="1700" dirty="0" smtClean="0"/>
              <a:t> 7 </a:t>
            </a:r>
            <a:r>
              <a:rPr lang="hu-HU" sz="1700" dirty="0" err="1" smtClean="0"/>
              <a:t>Nov</a:t>
            </a:r>
            <a:r>
              <a:rPr lang="hu-HU" sz="1700" dirty="0" smtClean="0"/>
              <a:t> 2013)</a:t>
            </a:r>
            <a:endParaRPr lang="hu-HU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Kép 3" descr="kior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3193256"/>
            <a:ext cx="38100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Második generációs hidrogénezett növényolajok (HVO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HDRD –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hydrogenation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derived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renewable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diesel)</a:t>
            </a:r>
            <a:b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(fejlesztés és/vagy tesztelés több vállalatnál,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incl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ConocoPhilips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Neste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Oil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Petrobras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Syntroleum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UOP)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Biogázolajok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növényolajokból előállított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izoparaffinok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376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1" y="3010694"/>
            <a:ext cx="7215238" cy="241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églalap 5"/>
          <p:cNvSpPr/>
          <p:nvPr/>
        </p:nvSpPr>
        <p:spPr>
          <a:xfrm>
            <a:off x="857256" y="6068817"/>
            <a:ext cx="62865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Hancsók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 J. et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Magy. Kém. Lapja, 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61(8), 260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(2006)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57224" y="1643050"/>
            <a:ext cx="771530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latin typeface="Arial" pitchFamily="34" charset="0"/>
                <a:cs typeface="Arial" pitchFamily="34" charset="0"/>
              </a:rPr>
              <a:t>Növényolaj (pl. használt sütőolaj) zsírsav-trigliceridek katalitikus hidrogénezése (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oxigéneltáv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.), majd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izomerizálás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lehet</a:t>
            </a:r>
            <a:endParaRPr lang="hu-HU" sz="2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3690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31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Definíciók [biomassza,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bioüzemanyag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biodízel (ASTM D 6751) és biodízel keverőkomponens EN 590´]</a:t>
            </a:r>
            <a:b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Biomassza és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bioüzemanyag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fogalmak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(l. korábban)</a:t>
            </a:r>
          </a:p>
          <a:p>
            <a:endParaRPr lang="hu-H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Biodízel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: olyan dízelüzemanyag, amely 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növényi vagy állati eredetű olajokból vagy zsírokból előállított zsírsavak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monoalkil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észterei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t (FAME - NOME) tartalmazza (ASTM D 6751, EN 14214)</a:t>
            </a: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Biodízel keverék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kőolajbázisú dízel üzemanyag és biodízel összekeverésével előállított üzemanyag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, amelynek százalékos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bioüzemanyag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tartalmát </a:t>
            </a:r>
            <a:r>
              <a:rPr lang="hu-HU" sz="2400" smtClean="0">
                <a:latin typeface="Arial" pitchFamily="34" charset="0"/>
                <a:cs typeface="Arial" pitchFamily="34" charset="0"/>
              </a:rPr>
              <a:t>közlik [EN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590 szerint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max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. 7% v/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FAME – NOME; az EU tagállamok alkalmazhatnak 7%-nál nagyobb bekeverési értéket] 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NExBTL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plant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Porvoo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Refinery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Finland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191938" name="Picture 2" descr="http://s234.photobucket.com/albums/ee274/biopact3/th_biopact_nexbtl_proces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3857652" cy="4357717"/>
          </a:xfrm>
          <a:prstGeom prst="rect">
            <a:avLst/>
          </a:prstGeom>
          <a:noFill/>
        </p:spPr>
      </p:pic>
      <p:pic>
        <p:nvPicPr>
          <p:cNvPr id="1191940" name="Picture 4" descr="NExBTL 1 ja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0089" y="1643050"/>
            <a:ext cx="4262439" cy="4214842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500034" y="6021288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Commissioned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2007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Euro 100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million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; 170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ktpa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later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another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170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ktpa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feedstock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palm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oil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rapseed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oil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animal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fats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. A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new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800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ktpa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plant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put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stream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Singapore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2010 and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another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800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ktpa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Rotterdam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2011 </a:t>
            </a:r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Biogázolaj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(HVO) jellemzők  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386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5"/>
            <a:ext cx="8001056" cy="407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500034" y="6283131"/>
            <a:ext cx="6286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Hancsók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 J. et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Magy. Kém. Lapja, 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61(8), 260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(2006)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efelé nyíl 5"/>
          <p:cNvSpPr/>
          <p:nvPr/>
        </p:nvSpPr>
        <p:spPr>
          <a:xfrm>
            <a:off x="4000496" y="1785926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Jobbra nyíl 6"/>
          <p:cNvSpPr/>
          <p:nvPr/>
        </p:nvSpPr>
        <p:spPr>
          <a:xfrm>
            <a:off x="214282" y="3357562"/>
            <a:ext cx="357190" cy="28575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Jobbra nyíl 7"/>
          <p:cNvSpPr/>
          <p:nvPr/>
        </p:nvSpPr>
        <p:spPr>
          <a:xfrm>
            <a:off x="214282" y="4286256"/>
            <a:ext cx="357190" cy="28575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Jobbra nyíl 8"/>
          <p:cNvSpPr/>
          <p:nvPr/>
        </p:nvSpPr>
        <p:spPr>
          <a:xfrm>
            <a:off x="214282" y="4500570"/>
            <a:ext cx="357190" cy="28575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nyíl 9"/>
          <p:cNvSpPr/>
          <p:nvPr/>
        </p:nvSpPr>
        <p:spPr>
          <a:xfrm>
            <a:off x="214282" y="5072074"/>
            <a:ext cx="357190" cy="28575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Jobbra nyíl 10"/>
          <p:cNvSpPr/>
          <p:nvPr/>
        </p:nvSpPr>
        <p:spPr>
          <a:xfrm>
            <a:off x="214282" y="5643578"/>
            <a:ext cx="357190" cy="28575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Jobbra nyíl 11"/>
          <p:cNvSpPr/>
          <p:nvPr/>
        </p:nvSpPr>
        <p:spPr>
          <a:xfrm>
            <a:off x="214282" y="4071942"/>
            <a:ext cx="357190" cy="28575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07D5AE-28FA-4990-A363-879C6C5172F9}" type="slidenum">
              <a:rPr lang="hu-HU" sz="1400" smtClean="0"/>
              <a:pPr/>
              <a:t>42</a:t>
            </a:fld>
            <a:endParaRPr lang="hu-HU" sz="1400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677044" y="383704"/>
            <a:ext cx="6783388" cy="381000"/>
          </a:xfrm>
        </p:spPr>
        <p:txBody>
          <a:bodyPr>
            <a:noAutofit/>
          </a:bodyPr>
          <a:lstStyle/>
          <a:p>
            <a:pPr algn="r" eaLnBrk="1" hangingPunct="1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2. generációs biodízelek előnyei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772400" cy="2832100"/>
          </a:xfrm>
        </p:spPr>
        <p:txBody>
          <a:bodyPr/>
          <a:lstStyle/>
          <a:p>
            <a:pPr eaLnBrk="1" hangingPunct="1"/>
            <a:r>
              <a:rPr lang="hu-HU" sz="2400" dirty="0" smtClean="0">
                <a:latin typeface="Arial" pitchFamily="34" charset="0"/>
                <a:cs typeface="Arial" pitchFamily="34" charset="0"/>
              </a:rPr>
              <a:t>Magas cetánszám</a:t>
            </a:r>
          </a:p>
          <a:p>
            <a:pPr eaLnBrk="1" hangingPunct="1"/>
            <a:r>
              <a:rPr lang="hu-HU" sz="2400" dirty="0" smtClean="0">
                <a:latin typeface="Arial" pitchFamily="34" charset="0"/>
                <a:cs typeface="Arial" pitchFamily="34" charset="0"/>
              </a:rPr>
              <a:t>Az előállítás során nem keletkeznek olyan káros melléktermékek, mint a biodízelnél</a:t>
            </a:r>
          </a:p>
          <a:p>
            <a:pPr eaLnBrk="1" hangingPunct="1"/>
            <a:r>
              <a:rPr lang="hu-HU" sz="2400" dirty="0" smtClean="0">
                <a:latin typeface="Arial" pitchFamily="34" charset="0"/>
                <a:cs typeface="Arial" pitchFamily="34" charset="0"/>
              </a:rPr>
              <a:t>Nem tartalmaz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észterkötéseket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hu-HU" sz="2400" dirty="0" smtClean="0">
                <a:latin typeface="Arial" pitchFamily="34" charset="0"/>
                <a:cs typeface="Arial" pitchFamily="34" charset="0"/>
              </a:rPr>
              <a:t>Az alapanyag minősége kevésbé befolyásolja a végtermék minőségét</a:t>
            </a:r>
          </a:p>
          <a:p>
            <a:pPr eaLnBrk="1" hangingPunct="1"/>
            <a:endParaRPr lang="hu-HU" dirty="0" smtClean="0"/>
          </a:p>
        </p:txBody>
      </p:sp>
      <p:sp>
        <p:nvSpPr>
          <p:cNvPr id="5" name="Téglalap 4"/>
          <p:cNvSpPr/>
          <p:nvPr/>
        </p:nvSpPr>
        <p:spPr>
          <a:xfrm>
            <a:off x="539552" y="5816297"/>
            <a:ext cx="8136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i="1" dirty="0" smtClean="0">
                <a:latin typeface="Arial" pitchFamily="34" charset="0"/>
                <a:cs typeface="Arial" pitchFamily="34" charset="0"/>
              </a:rPr>
              <a:t>Kása Zoltán: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Biológiai eredetű gázolaj és gázolaj-komponens, Előadás az MSZT szakmai fórumán, 2011. április 14.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0872" y="44624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‘Új’, 2.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biodízel források: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jatropa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pongam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fa (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karanja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olaj), 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Cuphea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és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Crambe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Abyssinica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olajos magvai 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06627" name="Picture 3" descr="470291271_d50ddd5575_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268760"/>
            <a:ext cx="2265040" cy="2088232"/>
          </a:xfrm>
          <a:prstGeom prst="rect">
            <a:avLst/>
          </a:prstGeom>
          <a:noFill/>
        </p:spPr>
      </p:pic>
      <p:pic>
        <p:nvPicPr>
          <p:cNvPr id="1306629" name="Picture 5" descr="http://upload.wikimedia.org/wikipedia/commons/thumb/0/05/Cuphea_nudicostata_2.jpg/240px-Cuphea_nudicostata_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268760"/>
            <a:ext cx="2286000" cy="2066925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0" y="5085184"/>
            <a:ext cx="9144000" cy="20313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itchFamily="34" charset="0"/>
                <a:cs typeface="Arial" pitchFamily="34" charset="0"/>
              </a:rPr>
              <a:t>Nem ehető növények: </a:t>
            </a:r>
            <a:r>
              <a:rPr lang="hu-HU" i="1" dirty="0" err="1" smtClean="0">
                <a:latin typeface="Arial" pitchFamily="34" charset="0"/>
                <a:cs typeface="Arial" pitchFamily="34" charset="0"/>
              </a:rPr>
              <a:t>jatropa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(pl. India; 27-40% olajtartalmú diótermés), </a:t>
            </a:r>
            <a:r>
              <a:rPr lang="hu-HU" i="1" dirty="0" err="1" smtClean="0">
                <a:latin typeface="Arial" pitchFamily="34" charset="0"/>
                <a:cs typeface="Arial" pitchFamily="34" charset="0"/>
              </a:rPr>
              <a:t>karanja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(pl. India)</a:t>
            </a:r>
          </a:p>
          <a:p>
            <a:r>
              <a:rPr lang="hu-HU" b="1" dirty="0" smtClean="0">
                <a:latin typeface="Arial" pitchFamily="34" charset="0"/>
                <a:cs typeface="Arial" pitchFamily="34" charset="0"/>
              </a:rPr>
              <a:t>‘Új olajos magvak’: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i="1" dirty="0" err="1" smtClean="0">
                <a:latin typeface="Arial" pitchFamily="34" charset="0"/>
                <a:cs typeface="Arial" pitchFamily="34" charset="0"/>
              </a:rPr>
              <a:t>cuphea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(Közép-Amerika), </a:t>
            </a:r>
            <a:r>
              <a:rPr lang="hu-HU" i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hu-HU" i="1" dirty="0" err="1" smtClean="0">
                <a:latin typeface="Arial" pitchFamily="34" charset="0"/>
                <a:cs typeface="Arial" pitchFamily="34" charset="0"/>
              </a:rPr>
              <a:t>Crambe</a:t>
            </a:r>
            <a:r>
              <a:rPr lang="hu-H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i="1" dirty="0" err="1" smtClean="0">
                <a:latin typeface="Arial" pitchFamily="34" charset="0"/>
                <a:cs typeface="Arial" pitchFamily="34" charset="0"/>
              </a:rPr>
              <a:t>Abyssinica</a:t>
            </a:r>
            <a:r>
              <a:rPr lang="hu-HU" i="1" dirty="0" smtClean="0">
                <a:latin typeface="Arial" pitchFamily="34" charset="0"/>
                <a:cs typeface="Arial" pitchFamily="34" charset="0"/>
              </a:rPr>
              <a:t> - etióp káposzta’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(mediterrán térség, Kelet-Afrika; 30% olajhozamú mag), </a:t>
            </a:r>
            <a:r>
              <a:rPr lang="hu-HU" i="1" dirty="0" smtClean="0">
                <a:latin typeface="Arial" pitchFamily="34" charset="0"/>
                <a:cs typeface="Arial" pitchFamily="34" charset="0"/>
              </a:rPr>
              <a:t>gyapjúmag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(Kelet-Ázsia, Brazília, Mexikó)</a:t>
            </a:r>
          </a:p>
          <a:p>
            <a:pPr algn="ctr"/>
            <a:r>
              <a:rPr lang="hu-HU" b="1" dirty="0" smtClean="0">
                <a:latin typeface="Arial" pitchFamily="34" charset="0"/>
                <a:cs typeface="Arial" pitchFamily="34" charset="0"/>
              </a:rPr>
              <a:t>Biodízel gyártás: az olaj észterezésével, v. enzimes bontásával ► NOME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81570" name="AutoShape 2" descr="Jatrop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" name="Kép 9" descr="jatrop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96" y="1268760"/>
            <a:ext cx="2160240" cy="2088232"/>
          </a:xfrm>
          <a:prstGeom prst="rect">
            <a:avLst/>
          </a:prstGeom>
        </p:spPr>
      </p:pic>
      <p:pic>
        <p:nvPicPr>
          <p:cNvPr id="17" name="Kép 16" descr="crambeplan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1268760"/>
            <a:ext cx="2695575" cy="2160240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179512" y="198884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err="1" smtClean="0">
                <a:latin typeface="Arial" pitchFamily="34" charset="0"/>
                <a:cs typeface="Arial" pitchFamily="34" charset="0"/>
              </a:rPr>
              <a:t>Jatropa</a:t>
            </a:r>
            <a:endParaRPr lang="hu-H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2483768" y="198884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err="1" smtClean="0">
                <a:latin typeface="Arial" pitchFamily="34" charset="0"/>
                <a:cs typeface="Arial" pitchFamily="34" charset="0"/>
              </a:rPr>
              <a:t>Karanja</a:t>
            </a:r>
            <a:endParaRPr lang="hu-H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4860032" y="198884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err="1" smtClean="0">
                <a:latin typeface="Arial" pitchFamily="34" charset="0"/>
                <a:cs typeface="Arial" pitchFamily="34" charset="0"/>
              </a:rPr>
              <a:t>Cuphea</a:t>
            </a:r>
            <a:endParaRPr lang="hu-H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7092280" y="1844824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err="1" smtClean="0">
                <a:latin typeface="Arial" pitchFamily="34" charset="0"/>
                <a:cs typeface="Arial" pitchFamily="34" charset="0"/>
              </a:rPr>
              <a:t>Cramble</a:t>
            </a:r>
            <a:r>
              <a:rPr lang="hu-H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b="1" dirty="0" err="1" smtClean="0">
                <a:latin typeface="Arial" pitchFamily="34" charset="0"/>
                <a:cs typeface="Arial" pitchFamily="34" charset="0"/>
              </a:rPr>
              <a:t>Abyssinica</a:t>
            </a:r>
            <a:endParaRPr lang="hu-H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641666" name="Picture 2" descr="proyecto-jatropha curca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008" y="3356992"/>
            <a:ext cx="2123728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24</a:t>
            </a:r>
            <a:endParaRPr lang="hu-HU" dirty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BECSÜLT ÖNKÖLTSÉGEK ÉS TERMÉKÉRTÉKEK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43025" y="1539875"/>
            <a:ext cx="6673850" cy="5064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hu-HU" sz="2400" smtClean="0"/>
              <a:t>	Feltételezett kőolajár: 100 USDollár/hordó</a:t>
            </a:r>
          </a:p>
        </p:txBody>
      </p:sp>
      <p:graphicFrame>
        <p:nvGraphicFramePr>
          <p:cNvPr id="205857" name="Group 33"/>
          <p:cNvGraphicFramePr>
            <a:graphicFrameLocks noGrp="1"/>
          </p:cNvGraphicFramePr>
          <p:nvPr>
            <p:ph sz="half" idx="2"/>
          </p:nvPr>
        </p:nvGraphicFramePr>
        <p:xfrm>
          <a:off x="611188" y="2498725"/>
          <a:ext cx="7993062" cy="2998726"/>
        </p:xfrm>
        <a:graphic>
          <a:graphicData uri="http://schemas.openxmlformats.org/drawingml/2006/table">
            <a:tbl>
              <a:tblPr/>
              <a:tblGrid>
                <a:gridCol w="3529012"/>
                <a:gridCol w="2238375"/>
                <a:gridCol w="2225675"/>
              </a:tblGrid>
              <a:tr h="871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Megnevezés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Relatív önköltség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Relatív termékár (termékérték)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Konvencionális dízelgázolaj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Alternatív </a:t>
                      </a:r>
                      <a:r>
                        <a:rPr kumimoji="0" lang="hu-H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biogázolaj</a:t>
                      </a: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(HVO, </a:t>
                      </a:r>
                      <a:r>
                        <a:rPr kumimoji="0" lang="hu-H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</a:t>
                      </a: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HDRD)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Alternatív szintetikus (</a:t>
                      </a:r>
                      <a:r>
                        <a:rPr kumimoji="0" lang="hu-H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BtL</a:t>
                      </a: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 </a:t>
                      </a:r>
                      <a:r>
                        <a:rPr kumimoji="0" lang="hu-H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biogázolaj</a:t>
                      </a: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Élőláb helye 3"/>
          <p:cNvSpPr>
            <a:spLocks noGrp="1"/>
          </p:cNvSpPr>
          <p:nvPr>
            <p:ph type="ftr" sz="quarter" idx="10"/>
          </p:nvPr>
        </p:nvSpPr>
        <p:spPr>
          <a:xfrm>
            <a:off x="285750" y="6643688"/>
            <a:ext cx="7858125" cy="214312"/>
          </a:xfrm>
        </p:spPr>
        <p:txBody>
          <a:bodyPr/>
          <a:lstStyle/>
          <a:p>
            <a:pPr>
              <a:defRPr/>
            </a:pPr>
            <a:r>
              <a:rPr lang="hu-HU" dirty="0"/>
              <a:t>Hancsók </a:t>
            </a:r>
            <a:r>
              <a:rPr lang="hu-HU" dirty="0" smtClean="0"/>
              <a:t>Jenő: „Belsőégésű motorok alternatív hajtóanyagai", MSZT, Budapest, 2011. április 14.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Az életciklus elemzés elemei – CO2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kbocsátás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366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571612"/>
            <a:ext cx="828680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642910" y="6211693"/>
            <a:ext cx="657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Hancsók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 J. et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Magy. Kém. Lapja, 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61(8), 260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(2006)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becsült teljes életciklusú CO2-emisszió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356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778674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857224" y="6068817"/>
            <a:ext cx="57864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Hancsók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 J. et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Magy. Kém. Lapja, 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61(8), 260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(2006)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Harmadik generációs biodízel - algából 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232224"/>
            <a:ext cx="328485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Biodízel algából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A belőle kinyerhető olaj mennyisége területegységre számítva sokszorosa a hagyományos növényekének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(pl. repce: 1 150 l/ha/év;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mikroalga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: 40 000 - 135 000 l/ha/év)</a:t>
            </a:r>
          </a:p>
          <a:p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Algae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: „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green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hope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biofuel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sector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Require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sunlight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water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, CO2,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certain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nutrients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Grown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open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pond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closed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system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photo-bioreactors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located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near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water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wastewater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Fuel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gas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can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be fed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as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of CO2</a:t>
            </a:r>
          </a:p>
          <a:p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Cost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production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USD15/kg (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target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is 5)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R&amp;D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Israel,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China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, USA, Korea, Vietnam, EU (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last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invests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Euro 2.7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billion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7th FP)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71472" y="6357958"/>
            <a:ext cx="6786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Future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fuels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Institute. p. 6. (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September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2009)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1692" y="357188"/>
            <a:ext cx="8141677" cy="2208212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sz="1800" b="1">
                <a:solidFill>
                  <a:srgbClr val="003366"/>
                </a:solidFill>
                <a:latin typeface="Arial" charset="0"/>
                <a:cs typeface="Arial" charset="0"/>
              </a:rPr>
              <a:t>Micro-algae for CO2 biofixation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endParaRPr sz="1800" b="1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sz="1800">
                <a:solidFill>
                  <a:srgbClr val="003366"/>
                </a:solidFill>
                <a:latin typeface="Arial" charset="0"/>
                <a:cs typeface="Arial" charset="0"/>
              </a:rPr>
              <a:t>Three main steps for algae processing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sz="1800">
                <a:solidFill>
                  <a:srgbClr val="003366"/>
                </a:solidFill>
                <a:latin typeface="Arial" charset="0"/>
                <a:cs typeface="Arial" charset="0"/>
              </a:rPr>
              <a:t>1. CO2 addition, algae cultivation, and recycling of growth medium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sz="1800">
                <a:solidFill>
                  <a:srgbClr val="003366"/>
                </a:solidFill>
                <a:latin typeface="Arial" charset="0"/>
                <a:cs typeface="Arial" charset="0"/>
              </a:rPr>
              <a:t>2. Downstream processing to obtain high value bioproducts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sz="1800">
                <a:solidFill>
                  <a:srgbClr val="003366"/>
                </a:solidFill>
                <a:latin typeface="Arial" charset="0"/>
                <a:cs typeface="Arial" charset="0"/>
              </a:rPr>
              <a:t>3. Processing rest-streams to convert biomass to fuel (hydrogen, biodiesel)</a:t>
            </a:r>
            <a:endParaRPr sz="180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 rot="10800000">
            <a:off x="1913792" y="4664075"/>
            <a:ext cx="0" cy="433388"/>
          </a:xfrm>
          <a:prstGeom prst="line">
            <a:avLst/>
          </a:prstGeom>
          <a:noFill/>
          <a:ln w="25400">
            <a:solidFill>
              <a:srgbClr val="FF693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849923" y="3586163"/>
            <a:ext cx="1462454" cy="1009650"/>
          </a:xfrm>
          <a:prstGeom prst="rect">
            <a:avLst/>
          </a:prstGeom>
          <a:gradFill rotWithShape="1">
            <a:gsLst>
              <a:gs pos="0">
                <a:srgbClr val="A2FFA2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hu-HU" sz="2000">
              <a:latin typeface="Arial" charset="0"/>
            </a:endParaRP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 rot="10800000">
            <a:off x="983274" y="4664075"/>
            <a:ext cx="0" cy="433388"/>
          </a:xfrm>
          <a:prstGeom prst="line">
            <a:avLst/>
          </a:prstGeom>
          <a:noFill/>
          <a:ln w="25400">
            <a:solidFill>
              <a:srgbClr val="FF693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>
            <a:off x="329713" y="5091113"/>
            <a:ext cx="1595803" cy="0"/>
          </a:xfrm>
          <a:prstGeom prst="line">
            <a:avLst/>
          </a:prstGeom>
          <a:noFill/>
          <a:ln w="38100">
            <a:solidFill>
              <a:srgbClr val="FF693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auto">
          <a:xfrm rot="10800000">
            <a:off x="1447800" y="4664075"/>
            <a:ext cx="0" cy="433388"/>
          </a:xfrm>
          <a:prstGeom prst="line">
            <a:avLst/>
          </a:prstGeom>
          <a:noFill/>
          <a:ln w="25400">
            <a:solidFill>
              <a:srgbClr val="FF693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224" name="Line 9"/>
          <p:cNvSpPr>
            <a:spLocks noChangeShapeType="1"/>
          </p:cNvSpPr>
          <p:nvPr/>
        </p:nvSpPr>
        <p:spPr bwMode="auto">
          <a:xfrm>
            <a:off x="4573466" y="4089400"/>
            <a:ext cx="50409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5462954" y="3586163"/>
            <a:ext cx="882162" cy="100806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hu-HU" sz="2000">
              <a:latin typeface="Arial" charset="0"/>
            </a:endParaRPr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849923" y="2997200"/>
            <a:ext cx="771085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FF6932"/>
                </a:solidFill>
                <a:latin typeface="Arial" charset="0"/>
              </a:rPr>
              <a:t>algae cultivation</a:t>
            </a:r>
            <a:r>
              <a:rPr lang="en-US" sz="1600" b="1">
                <a:latin typeface="Arial" charset="0"/>
              </a:rPr>
              <a:t>         </a:t>
            </a:r>
            <a:r>
              <a:rPr lang="en-US" sz="1600" b="1">
                <a:solidFill>
                  <a:srgbClr val="FF6932"/>
                </a:solidFill>
                <a:latin typeface="Arial" charset="0"/>
              </a:rPr>
              <a:t>downstream processing</a:t>
            </a:r>
            <a:r>
              <a:rPr lang="en-US" sz="1400" b="1">
                <a:solidFill>
                  <a:srgbClr val="FF6932"/>
                </a:solidFill>
                <a:latin typeface="Arial" charset="0"/>
              </a:rPr>
              <a:t> </a:t>
            </a:r>
            <a:r>
              <a:rPr lang="en-US" sz="1400" b="1">
                <a:latin typeface="Arial" charset="0"/>
              </a:rPr>
              <a:t>        esterification             separation</a:t>
            </a:r>
          </a:p>
        </p:txBody>
      </p:sp>
      <p:sp>
        <p:nvSpPr>
          <p:cNvPr id="9227" name="Rectangle 12"/>
          <p:cNvSpPr>
            <a:spLocks noChangeArrowheads="1"/>
          </p:cNvSpPr>
          <p:nvPr/>
        </p:nvSpPr>
        <p:spPr bwMode="auto">
          <a:xfrm>
            <a:off x="3373315" y="3586163"/>
            <a:ext cx="863112" cy="100806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hu-HU" sz="2000">
              <a:latin typeface="Arial" charset="0"/>
            </a:endParaRPr>
          </a:p>
        </p:txBody>
      </p:sp>
      <p:sp>
        <p:nvSpPr>
          <p:cNvPr id="9228" name="Line 13"/>
          <p:cNvSpPr>
            <a:spLocks noChangeShapeType="1"/>
          </p:cNvSpPr>
          <p:nvPr/>
        </p:nvSpPr>
        <p:spPr bwMode="auto">
          <a:xfrm>
            <a:off x="2603990" y="4089400"/>
            <a:ext cx="505557" cy="0"/>
          </a:xfrm>
          <a:prstGeom prst="line">
            <a:avLst/>
          </a:prstGeom>
          <a:noFill/>
          <a:ln w="38100">
            <a:solidFill>
              <a:srgbClr val="FF693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229" name="Rectangle 15"/>
          <p:cNvSpPr>
            <a:spLocks noChangeArrowheads="1"/>
          </p:cNvSpPr>
          <p:nvPr/>
        </p:nvSpPr>
        <p:spPr bwMode="auto">
          <a:xfrm>
            <a:off x="7098323" y="3616326"/>
            <a:ext cx="797169" cy="968375"/>
          </a:xfrm>
          <a:prstGeom prst="rect">
            <a:avLst/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hu-HU" sz="2000">
              <a:latin typeface="Arial" charset="0"/>
            </a:endParaRPr>
          </a:p>
        </p:txBody>
      </p:sp>
      <p:sp>
        <p:nvSpPr>
          <p:cNvPr id="9230" name="Rectangle 16"/>
          <p:cNvSpPr>
            <a:spLocks noChangeArrowheads="1"/>
          </p:cNvSpPr>
          <p:nvPr/>
        </p:nvSpPr>
        <p:spPr bwMode="auto">
          <a:xfrm>
            <a:off x="7098323" y="4352925"/>
            <a:ext cx="797169" cy="274638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hu-HU" sz="2000">
              <a:latin typeface="Arial" charset="0"/>
            </a:endParaRPr>
          </a:p>
        </p:txBody>
      </p:sp>
      <p:sp>
        <p:nvSpPr>
          <p:cNvPr id="9231" name="Line 17"/>
          <p:cNvSpPr>
            <a:spLocks noChangeShapeType="1"/>
          </p:cNvSpPr>
          <p:nvPr/>
        </p:nvSpPr>
        <p:spPr bwMode="auto">
          <a:xfrm>
            <a:off x="7098323" y="4349750"/>
            <a:ext cx="79716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232" name="Line 18"/>
          <p:cNvSpPr>
            <a:spLocks noChangeShapeType="1"/>
          </p:cNvSpPr>
          <p:nvPr/>
        </p:nvSpPr>
        <p:spPr bwMode="auto">
          <a:xfrm rot="-5400000">
            <a:off x="1997381" y="4887119"/>
            <a:ext cx="398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233" name="Line 19"/>
          <p:cNvSpPr>
            <a:spLocks noChangeShapeType="1"/>
          </p:cNvSpPr>
          <p:nvPr/>
        </p:nvSpPr>
        <p:spPr bwMode="auto">
          <a:xfrm>
            <a:off x="6459415" y="4089400"/>
            <a:ext cx="50555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234" name="Line 20"/>
          <p:cNvSpPr>
            <a:spLocks noChangeShapeType="1"/>
          </p:cNvSpPr>
          <p:nvPr/>
        </p:nvSpPr>
        <p:spPr bwMode="auto">
          <a:xfrm>
            <a:off x="8094785" y="4090988"/>
            <a:ext cx="50555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235" name="Line 21"/>
          <p:cNvSpPr>
            <a:spLocks noChangeShapeType="1"/>
          </p:cNvSpPr>
          <p:nvPr/>
        </p:nvSpPr>
        <p:spPr bwMode="auto">
          <a:xfrm>
            <a:off x="7828085" y="5370513"/>
            <a:ext cx="67554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236" name="Line 22"/>
          <p:cNvSpPr>
            <a:spLocks noChangeShapeType="1"/>
          </p:cNvSpPr>
          <p:nvPr/>
        </p:nvSpPr>
        <p:spPr bwMode="auto">
          <a:xfrm>
            <a:off x="6525359" y="5411788"/>
            <a:ext cx="5055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237" name="Rectangle 23"/>
          <p:cNvSpPr>
            <a:spLocks noChangeArrowheads="1"/>
          </p:cNvSpPr>
          <p:nvPr/>
        </p:nvSpPr>
        <p:spPr bwMode="auto">
          <a:xfrm>
            <a:off x="7209693" y="4940301"/>
            <a:ext cx="465992" cy="936625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hu-HU" sz="2000">
              <a:latin typeface="Arial" charset="0"/>
            </a:endParaRPr>
          </a:p>
        </p:txBody>
      </p:sp>
      <p:sp>
        <p:nvSpPr>
          <p:cNvPr id="9238" name="Line 24"/>
          <p:cNvSpPr>
            <a:spLocks noChangeShapeType="1"/>
          </p:cNvSpPr>
          <p:nvPr/>
        </p:nvSpPr>
        <p:spPr bwMode="auto">
          <a:xfrm>
            <a:off x="2202474" y="5073650"/>
            <a:ext cx="124557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239" name="AutoShape 25"/>
          <p:cNvSpPr>
            <a:spLocks noChangeArrowheads="1"/>
          </p:cNvSpPr>
          <p:nvPr/>
        </p:nvSpPr>
        <p:spPr bwMode="auto">
          <a:xfrm rot="10800000">
            <a:off x="3374782" y="4281489"/>
            <a:ext cx="864577" cy="319087"/>
          </a:xfrm>
          <a:prstGeom prst="flowChartDocumen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0" hangingPunct="0"/>
            <a:endParaRPr lang="hu-HU" sz="2000">
              <a:latin typeface="Arial" charset="0"/>
            </a:endParaRPr>
          </a:p>
        </p:txBody>
      </p:sp>
      <p:sp>
        <p:nvSpPr>
          <p:cNvPr id="9240" name="AutoShape 26"/>
          <p:cNvSpPr>
            <a:spLocks noChangeAspect="1" noChangeArrowheads="1"/>
          </p:cNvSpPr>
          <p:nvPr/>
        </p:nvSpPr>
        <p:spPr bwMode="auto">
          <a:xfrm>
            <a:off x="345831" y="3124201"/>
            <a:ext cx="438150" cy="474663"/>
          </a:xfrm>
          <a:prstGeom prst="sun">
            <a:avLst>
              <a:gd name="adj" fmla="val 25000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hu-HU" sz="2000">
              <a:latin typeface="Arial" charset="0"/>
            </a:endParaRPr>
          </a:p>
        </p:txBody>
      </p:sp>
      <p:sp>
        <p:nvSpPr>
          <p:cNvPr id="9241" name="Oval 27"/>
          <p:cNvSpPr>
            <a:spLocks noChangeArrowheads="1"/>
          </p:cNvSpPr>
          <p:nvPr/>
        </p:nvSpPr>
        <p:spPr bwMode="auto">
          <a:xfrm>
            <a:off x="970085" y="4495801"/>
            <a:ext cx="65943" cy="73025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hu-HU" sz="2000">
              <a:latin typeface="Arial" charset="0"/>
            </a:endParaRPr>
          </a:p>
        </p:txBody>
      </p:sp>
      <p:sp>
        <p:nvSpPr>
          <p:cNvPr id="9242" name="Oval 28"/>
          <p:cNvSpPr>
            <a:spLocks noChangeArrowheads="1"/>
          </p:cNvSpPr>
          <p:nvPr/>
        </p:nvSpPr>
        <p:spPr bwMode="auto">
          <a:xfrm>
            <a:off x="1036028" y="4424364"/>
            <a:ext cx="65942" cy="73025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hu-HU" sz="2000">
              <a:latin typeface="Arial" charset="0"/>
            </a:endParaRPr>
          </a:p>
        </p:txBody>
      </p:sp>
      <p:sp>
        <p:nvSpPr>
          <p:cNvPr id="9243" name="Oval 29"/>
          <p:cNvSpPr>
            <a:spLocks noChangeArrowheads="1"/>
          </p:cNvSpPr>
          <p:nvPr/>
        </p:nvSpPr>
        <p:spPr bwMode="auto">
          <a:xfrm>
            <a:off x="964223" y="4365626"/>
            <a:ext cx="65943" cy="73025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hu-HU" sz="2000">
              <a:latin typeface="Arial" charset="0"/>
            </a:endParaRPr>
          </a:p>
        </p:txBody>
      </p:sp>
      <p:sp>
        <p:nvSpPr>
          <p:cNvPr id="9244" name="Oval 30"/>
          <p:cNvSpPr>
            <a:spLocks noChangeArrowheads="1"/>
          </p:cNvSpPr>
          <p:nvPr/>
        </p:nvSpPr>
        <p:spPr bwMode="auto">
          <a:xfrm>
            <a:off x="953966" y="4502151"/>
            <a:ext cx="65942" cy="73025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hu-HU" sz="2000">
              <a:latin typeface="Arial" charset="0"/>
            </a:endParaRPr>
          </a:p>
        </p:txBody>
      </p:sp>
      <p:sp>
        <p:nvSpPr>
          <p:cNvPr id="9245" name="AutoShape 31"/>
          <p:cNvSpPr>
            <a:spLocks noChangeArrowheads="1"/>
          </p:cNvSpPr>
          <p:nvPr/>
        </p:nvSpPr>
        <p:spPr bwMode="auto">
          <a:xfrm rot="10800000">
            <a:off x="851389" y="4208463"/>
            <a:ext cx="1460988" cy="404812"/>
          </a:xfrm>
          <a:prstGeom prst="flowChartDocument">
            <a:avLst/>
          </a:prstGeom>
          <a:gradFill rotWithShape="1">
            <a:gsLst>
              <a:gs pos="0">
                <a:srgbClr val="00C1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0" hangingPunct="0"/>
            <a:endParaRPr lang="hu-HU" sz="2000">
              <a:latin typeface="Arial" charset="0"/>
            </a:endParaRPr>
          </a:p>
        </p:txBody>
      </p:sp>
      <p:sp>
        <p:nvSpPr>
          <p:cNvPr id="9246" name="AutoShape 32"/>
          <p:cNvSpPr>
            <a:spLocks noChangeArrowheads="1"/>
          </p:cNvSpPr>
          <p:nvPr/>
        </p:nvSpPr>
        <p:spPr bwMode="auto">
          <a:xfrm rot="10800000">
            <a:off x="5473212" y="3849689"/>
            <a:ext cx="864577" cy="763587"/>
          </a:xfrm>
          <a:prstGeom prst="flowChartDocumen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0" hangingPunct="0"/>
            <a:endParaRPr lang="hu-HU" sz="2000">
              <a:latin typeface="Arial" charset="0"/>
            </a:endParaRPr>
          </a:p>
        </p:txBody>
      </p:sp>
      <p:sp>
        <p:nvSpPr>
          <p:cNvPr id="9247" name="Line 34"/>
          <p:cNvSpPr>
            <a:spLocks noChangeShapeType="1"/>
          </p:cNvSpPr>
          <p:nvPr/>
        </p:nvSpPr>
        <p:spPr bwMode="auto">
          <a:xfrm>
            <a:off x="782516" y="3544888"/>
            <a:ext cx="432289" cy="360362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248" name="Line 35"/>
          <p:cNvSpPr>
            <a:spLocks noChangeShapeType="1"/>
          </p:cNvSpPr>
          <p:nvPr/>
        </p:nvSpPr>
        <p:spPr bwMode="auto">
          <a:xfrm>
            <a:off x="3774831" y="4652964"/>
            <a:ext cx="0" cy="649287"/>
          </a:xfrm>
          <a:prstGeom prst="line">
            <a:avLst/>
          </a:prstGeom>
          <a:noFill/>
          <a:ln w="38100">
            <a:solidFill>
              <a:srgbClr val="FF693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249" name="Text Box 36"/>
          <p:cNvSpPr txBox="1">
            <a:spLocks noChangeArrowheads="1"/>
          </p:cNvSpPr>
          <p:nvPr/>
        </p:nvSpPr>
        <p:spPr bwMode="auto">
          <a:xfrm>
            <a:off x="2360735" y="4705350"/>
            <a:ext cx="123385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recycle                                      </a:t>
            </a:r>
          </a:p>
        </p:txBody>
      </p:sp>
      <p:sp>
        <p:nvSpPr>
          <p:cNvPr id="9250" name="Text Box 37"/>
          <p:cNvSpPr txBox="1">
            <a:spLocks noChangeArrowheads="1"/>
          </p:cNvSpPr>
          <p:nvPr/>
        </p:nvSpPr>
        <p:spPr bwMode="auto">
          <a:xfrm>
            <a:off x="6762751" y="5932488"/>
            <a:ext cx="126609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purification                                       </a:t>
            </a:r>
          </a:p>
        </p:txBody>
      </p:sp>
      <p:sp>
        <p:nvSpPr>
          <p:cNvPr id="9251" name="Rectangle 40"/>
          <p:cNvSpPr>
            <a:spLocks noChangeArrowheads="1"/>
          </p:cNvSpPr>
          <p:nvPr/>
        </p:nvSpPr>
        <p:spPr bwMode="auto">
          <a:xfrm>
            <a:off x="360485" y="5334000"/>
            <a:ext cx="557285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600" b="1">
                <a:solidFill>
                  <a:srgbClr val="FF6932"/>
                </a:solidFill>
                <a:latin typeface="Arial" charset="0"/>
              </a:rPr>
              <a:t>CO2</a:t>
            </a:r>
            <a:r>
              <a:rPr lang="en-US" sz="1600">
                <a:latin typeface="Arial" charset="0"/>
              </a:rPr>
              <a:t> </a:t>
            </a:r>
            <a:r>
              <a:rPr lang="en-US" sz="1600" b="1">
                <a:solidFill>
                  <a:srgbClr val="FF6932"/>
                </a:solidFill>
                <a:latin typeface="Arial" charset="0"/>
              </a:rPr>
              <a:t>addition 		High value bioproducts</a:t>
            </a:r>
          </a:p>
        </p:txBody>
      </p:sp>
      <p:sp>
        <p:nvSpPr>
          <p:cNvPr id="9252" name="Line 41"/>
          <p:cNvSpPr>
            <a:spLocks noChangeShapeType="1"/>
          </p:cNvSpPr>
          <p:nvPr/>
        </p:nvSpPr>
        <p:spPr bwMode="auto">
          <a:xfrm rot="16200000" flipV="1">
            <a:off x="8030552" y="4900613"/>
            <a:ext cx="946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253" name="Text Box 42"/>
          <p:cNvSpPr txBox="1">
            <a:spLocks noChangeArrowheads="1"/>
          </p:cNvSpPr>
          <p:nvPr/>
        </p:nvSpPr>
        <p:spPr bwMode="auto">
          <a:xfrm>
            <a:off x="4372707" y="3641725"/>
            <a:ext cx="996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biomass                                      </a:t>
            </a:r>
          </a:p>
        </p:txBody>
      </p:sp>
      <p:sp>
        <p:nvSpPr>
          <p:cNvPr id="9254" name="Line 43"/>
          <p:cNvSpPr>
            <a:spLocks noChangeShapeType="1"/>
          </p:cNvSpPr>
          <p:nvPr/>
        </p:nvSpPr>
        <p:spPr bwMode="auto">
          <a:xfrm rot="-5400000">
            <a:off x="3254681" y="4887119"/>
            <a:ext cx="398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255" name="Line 44"/>
          <p:cNvSpPr>
            <a:spLocks noChangeShapeType="1"/>
          </p:cNvSpPr>
          <p:nvPr/>
        </p:nvSpPr>
        <p:spPr bwMode="auto">
          <a:xfrm>
            <a:off x="7986346" y="4438650"/>
            <a:ext cx="50555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256" name="Text Box 45"/>
          <p:cNvSpPr txBox="1">
            <a:spLocks noChangeArrowheads="1"/>
          </p:cNvSpPr>
          <p:nvPr/>
        </p:nvSpPr>
        <p:spPr bwMode="auto">
          <a:xfrm>
            <a:off x="7990743" y="3644900"/>
            <a:ext cx="901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biodiesel                                      </a:t>
            </a:r>
          </a:p>
        </p:txBody>
      </p:sp>
      <p:sp>
        <p:nvSpPr>
          <p:cNvPr id="9257" name="Line 34"/>
          <p:cNvSpPr>
            <a:spLocks noChangeShapeType="1"/>
          </p:cNvSpPr>
          <p:nvPr/>
        </p:nvSpPr>
        <p:spPr bwMode="auto">
          <a:xfrm>
            <a:off x="826478" y="3471864"/>
            <a:ext cx="555381" cy="24447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258" name="Line 34"/>
          <p:cNvSpPr>
            <a:spLocks noChangeShapeType="1"/>
          </p:cNvSpPr>
          <p:nvPr/>
        </p:nvSpPr>
        <p:spPr bwMode="auto">
          <a:xfrm>
            <a:off x="716573" y="3598863"/>
            <a:ext cx="332642" cy="4318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3" name="Szövegdoboz 42"/>
          <p:cNvSpPr txBox="1"/>
          <p:nvPr/>
        </p:nvSpPr>
        <p:spPr>
          <a:xfrm>
            <a:off x="395536" y="6248345"/>
            <a:ext cx="777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Judith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Jahn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TNO,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Netherlands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Micro-algae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CO2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biofixation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and 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production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biochemicals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biofuels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 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1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866775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Jobbra nyíl 2"/>
          <p:cNvSpPr/>
          <p:nvPr/>
        </p:nvSpPr>
        <p:spPr>
          <a:xfrm>
            <a:off x="1043608" y="3861048"/>
            <a:ext cx="504056" cy="21374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Jobbra nyíl 3"/>
          <p:cNvSpPr/>
          <p:nvPr/>
        </p:nvSpPr>
        <p:spPr>
          <a:xfrm>
            <a:off x="1043608" y="2564904"/>
            <a:ext cx="504056" cy="28575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Jobbra nyíl 4"/>
          <p:cNvSpPr/>
          <p:nvPr/>
        </p:nvSpPr>
        <p:spPr>
          <a:xfrm>
            <a:off x="1043608" y="4151360"/>
            <a:ext cx="504056" cy="21374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Jobbra nyíl 5"/>
          <p:cNvSpPr/>
          <p:nvPr/>
        </p:nvSpPr>
        <p:spPr>
          <a:xfrm>
            <a:off x="1043608" y="4583408"/>
            <a:ext cx="504056" cy="21374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Jobbra nyíl 6"/>
          <p:cNvSpPr/>
          <p:nvPr/>
        </p:nvSpPr>
        <p:spPr>
          <a:xfrm>
            <a:off x="1043608" y="2855216"/>
            <a:ext cx="504056" cy="28575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Jobbra nyíl 7"/>
          <p:cNvSpPr/>
          <p:nvPr/>
        </p:nvSpPr>
        <p:spPr>
          <a:xfrm>
            <a:off x="1043608" y="2063128"/>
            <a:ext cx="504056" cy="28575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Bioüzemanyagok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MOL-nál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(1/3)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1214422"/>
            <a:ext cx="8020050" cy="504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571472" y="635456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Forrás: MOL befektetői prezentáció, 2009. június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Bioüzemanyagok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MOL-nál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(2/3)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4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885828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642910" y="6357958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: MOL befektetői prezentáció, 2009.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szep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.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Bioüzemanyagok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MOL-nál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(3/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hu-HU" sz="2800" dirty="0"/>
          </a:p>
        </p:txBody>
      </p:sp>
      <p:pic>
        <p:nvPicPr>
          <p:cNvPr id="1449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1124744"/>
            <a:ext cx="802005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539552" y="6453336"/>
            <a:ext cx="5472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: MOL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Investor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presentation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Sep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2010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>
          <a:xfrm flipV="1">
            <a:off x="467544" y="6858000"/>
            <a:ext cx="6033282" cy="45719"/>
          </a:xfrm>
        </p:spPr>
        <p:txBody>
          <a:bodyPr/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                                                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>
          <a:xfrm flipV="1">
            <a:off x="3124200" y="6721476"/>
            <a:ext cx="2887960" cy="136524"/>
          </a:xfrm>
        </p:spPr>
        <p:txBody>
          <a:bodyPr/>
          <a:lstStyle/>
          <a:p>
            <a:fld id="{91F75BDD-E4C4-4B46-9F8E-A6F1D6D9B142}" type="slidenum">
              <a:rPr lang="hu-HU"/>
              <a:pPr/>
              <a:t>53</a:t>
            </a:fld>
            <a:endParaRPr lang="hu-HU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6868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Alternatív közlekedési hajtóanyagok II.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Bioüzemanyagok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Diesel-motorokhoz - Összefoglalás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337303" cy="525658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hu-HU" sz="3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Első generációs FAME: </a:t>
            </a: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előállítása, felhasználása, minőségi mutatói, kölcsönhatása a motorral, előnyök-hátrányok</a:t>
            </a:r>
          </a:p>
          <a:p>
            <a:pPr>
              <a:lnSpc>
                <a:spcPct val="90000"/>
              </a:lnSpc>
              <a:buNone/>
            </a:pP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____________________________________</a:t>
            </a:r>
          </a:p>
          <a:p>
            <a:pPr>
              <a:lnSpc>
                <a:spcPct val="90000"/>
              </a:lnSpc>
            </a:pPr>
            <a:r>
              <a:rPr lang="hu-HU" sz="3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Második generációs </a:t>
            </a:r>
            <a:r>
              <a:rPr lang="hu-HU" sz="34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BtL</a:t>
            </a:r>
            <a:r>
              <a:rPr lang="hu-HU" sz="3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folyamata</a:t>
            </a:r>
          </a:p>
          <a:p>
            <a:pPr>
              <a:lnSpc>
                <a:spcPct val="90000"/>
              </a:lnSpc>
              <a:buNone/>
            </a:pP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_____________________________________</a:t>
            </a:r>
          </a:p>
          <a:p>
            <a:pPr>
              <a:lnSpc>
                <a:spcPct val="90000"/>
              </a:lnSpc>
            </a:pPr>
            <a:r>
              <a:rPr lang="hu-HU" sz="3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Második generációs hidrogénezett olajok </a:t>
            </a: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előállítása, minőségi mutatói, előnyök-hátrányok</a:t>
            </a:r>
          </a:p>
          <a:p>
            <a:pPr>
              <a:lnSpc>
                <a:spcPct val="90000"/>
              </a:lnSpc>
              <a:buNone/>
            </a:pP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_____________________________________ </a:t>
            </a:r>
          </a:p>
          <a:p>
            <a:pPr>
              <a:lnSpc>
                <a:spcPct val="90000"/>
              </a:lnSpc>
              <a:buNone/>
            </a:pP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u-HU" sz="3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Második generációs FAME </a:t>
            </a: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forrásai, előállítása</a:t>
            </a:r>
          </a:p>
          <a:p>
            <a:pPr>
              <a:lnSpc>
                <a:spcPct val="90000"/>
              </a:lnSpc>
              <a:buNone/>
            </a:pP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______________________________________</a:t>
            </a:r>
          </a:p>
          <a:p>
            <a:pPr>
              <a:lnSpc>
                <a:spcPct val="90000"/>
              </a:lnSpc>
              <a:buNone/>
            </a:pP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u-HU" sz="3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Harmadik generációs alga</a:t>
            </a: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előállítása, főbb tulajdonságai</a:t>
            </a:r>
          </a:p>
          <a:p>
            <a:pPr>
              <a:lnSpc>
                <a:spcPct val="90000"/>
              </a:lnSpc>
              <a:buNone/>
            </a:pP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__________________________</a:t>
            </a:r>
          </a:p>
          <a:p>
            <a:pPr>
              <a:lnSpc>
                <a:spcPct val="90000"/>
              </a:lnSpc>
              <a:buNone/>
            </a:pP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	Gazdasági / életciklus </a:t>
            </a:r>
            <a:r>
              <a:rPr lang="hu-HU" sz="3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értékelés, hazai helyzet</a:t>
            </a:r>
          </a:p>
          <a:p>
            <a:pPr>
              <a:lnSpc>
                <a:spcPct val="90000"/>
              </a:lnSpc>
              <a:buNone/>
            </a:pPr>
            <a:endParaRPr lang="hu-HU" sz="3400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hu-HU" sz="3400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hu-HU" sz="3100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076056" y="6361583"/>
            <a:ext cx="381642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HW:  </a:t>
            </a:r>
            <a:r>
              <a:rPr lang="hu-HU" sz="1400" dirty="0" err="1" smtClean="0"/>
              <a:t>www.petroleum.hu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4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866775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Jobbra nyíl 2"/>
          <p:cNvSpPr/>
          <p:nvPr/>
        </p:nvSpPr>
        <p:spPr>
          <a:xfrm>
            <a:off x="1073312" y="2996952"/>
            <a:ext cx="546360" cy="216024"/>
          </a:xfrm>
          <a:prstGeom prst="right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Jobbra nyíl 3"/>
          <p:cNvSpPr/>
          <p:nvPr/>
        </p:nvSpPr>
        <p:spPr>
          <a:xfrm>
            <a:off x="1073312" y="2204864"/>
            <a:ext cx="546360" cy="216024"/>
          </a:xfrm>
          <a:prstGeom prst="right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Jobbra nyíl 4"/>
          <p:cNvSpPr/>
          <p:nvPr/>
        </p:nvSpPr>
        <p:spPr>
          <a:xfrm>
            <a:off x="1073312" y="3645024"/>
            <a:ext cx="546360" cy="216024"/>
          </a:xfrm>
          <a:prstGeom prst="right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6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866775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Jobbra nyíl 2"/>
          <p:cNvSpPr/>
          <p:nvPr/>
        </p:nvSpPr>
        <p:spPr>
          <a:xfrm>
            <a:off x="1289336" y="3645024"/>
            <a:ext cx="546360" cy="216024"/>
          </a:xfrm>
          <a:prstGeom prst="right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0</a:t>
            </a:r>
            <a:endParaRPr lang="hu-HU" dirty="0"/>
          </a:p>
        </p:txBody>
      </p:sp>
      <p:sp>
        <p:nvSpPr>
          <p:cNvPr id="4" name="Jobbra nyíl 3"/>
          <p:cNvSpPr/>
          <p:nvPr/>
        </p:nvSpPr>
        <p:spPr>
          <a:xfrm>
            <a:off x="1289336" y="2204864"/>
            <a:ext cx="546360" cy="216024"/>
          </a:xfrm>
          <a:prstGeom prst="right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Jobbra nyíl 4"/>
          <p:cNvSpPr/>
          <p:nvPr/>
        </p:nvSpPr>
        <p:spPr>
          <a:xfrm>
            <a:off x="1331640" y="4869160"/>
            <a:ext cx="546360" cy="216024"/>
          </a:xfrm>
          <a:prstGeom prst="right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7452320" y="1844824"/>
            <a:ext cx="161967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Feb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2008: Virgin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Atlantic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operates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biofuel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blend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(B20)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of 4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engines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Európai FAME és HVO igény és ellátás a 2020. évi 10e%-os gázolajba keverés eléréséhez 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775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638" y="1447800"/>
            <a:ext cx="73247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611560" y="5879013"/>
            <a:ext cx="7128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Forrás: JEC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biofuels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programme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report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Fig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. 14,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Lonza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March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2011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27584" y="6237312"/>
            <a:ext cx="763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itchFamily="34" charset="0"/>
                <a:cs typeface="Arial" pitchFamily="34" charset="0"/>
              </a:rPr>
              <a:t>FAME –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fatty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acid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methyl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ester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; HVO –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hydrogenated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vegetable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oil</a:t>
            </a:r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0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866775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2493</Words>
  <Application>Microsoft Office PowerPoint</Application>
  <PresentationFormat>Diavetítés a képernyőre (4:3 oldalarány)</PresentationFormat>
  <Paragraphs>433</Paragraphs>
  <Slides>53</Slides>
  <Notes>4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53</vt:i4>
      </vt:variant>
    </vt:vector>
  </HeadingPairs>
  <TitlesOfParts>
    <vt:vector size="57" baseType="lpstr">
      <vt:lpstr>Office-téma</vt:lpstr>
      <vt:lpstr>Bitkép</vt:lpstr>
      <vt:lpstr>Visio</vt:lpstr>
      <vt:lpstr>Chart</vt:lpstr>
      <vt:lpstr>II. Alternatív közlekedési hajtóanyagok (Földgáz, LPG, biofuels, hidrogen, electricity)</vt:lpstr>
      <vt:lpstr>Coverage of transport modes and travel range by the main convential and alternative fuels</vt:lpstr>
      <vt:lpstr>3. dia</vt:lpstr>
      <vt:lpstr>Definíciók [biomassza, bioüzemanyag, biodízel (ASTM D 6751) és biodízel keverőkomponens EN 590´] </vt:lpstr>
      <vt:lpstr>5. dia</vt:lpstr>
      <vt:lpstr>6. dia</vt:lpstr>
      <vt:lpstr>7. dia</vt:lpstr>
      <vt:lpstr>Európai FAME és HVO igény és ellátás a 2020. évi 10e%-os gázolajba keverés eléréséhez </vt:lpstr>
      <vt:lpstr>9. dia</vt:lpstr>
      <vt:lpstr>Első generációs biodízel – NOME növényolajokból, állati eredetű és hulladékolajokból</vt:lpstr>
      <vt:lpstr>Történeti áttekintés</vt:lpstr>
      <vt:lpstr>12. dia</vt:lpstr>
      <vt:lpstr>Termésre vetített tipikus növényolaj hozamok</vt:lpstr>
      <vt:lpstr>14. dia</vt:lpstr>
      <vt:lpstr>Növényolajok és zsírok jellemző zsírsavösszetétele [l. szénatomok és telítetlen kötések száma]  </vt:lpstr>
      <vt:lpstr>Növényolajok fizikai-kémiai jellemzői [Fő (&gt;95%) komponenseik a trigliceridek] </vt:lpstr>
      <vt:lpstr>Növényolajok kémiai átalakításának szükségessége</vt:lpstr>
      <vt:lpstr>NOME előállítása növényolajok (&gt;95% trimetilészterek) (homogén katalitikus) átészterezésével</vt:lpstr>
      <vt:lpstr>Hulladékolaj (waste oil, pl. használt sütőolaj) feldolgozás</vt:lpstr>
      <vt:lpstr>A biodízel (NOME), mint alternatív motorhajtóanyag Felhasználás dízel gázolaj komponensként</vt:lpstr>
      <vt:lpstr>Biodízel biológiai bomlása (mikrobiológiai fertőződése)</vt:lpstr>
      <vt:lpstr>22. dia</vt:lpstr>
      <vt:lpstr>Második generációs biodízel – BtL (szintetikus motorhajtóanyag-gyártás), hidrogénezett növényolajok (HVO), és NOME nem ehető magvakból és ‘új magolajokból’</vt:lpstr>
      <vt:lpstr>Második generációs BtL - Szintetikus benzin és gázolaj</vt:lpstr>
      <vt:lpstr>Energiaképződési időtartamok</vt:lpstr>
      <vt:lpstr>SZINTETIKUS (BIO)GÁZOLAJ</vt:lpstr>
      <vt:lpstr>Különböző szénhidrogének cetánszámának és szénatom-számának (gázolaj: C14-C20) összefüggése </vt:lpstr>
      <vt:lpstr>28. dia</vt:lpstr>
      <vt:lpstr>A kőolajból és a BtL, CtL, GtL, HHCtL, WtL technológiákkal előállítható termékek jellemző hozamának összehasonlítása </vt:lpstr>
      <vt:lpstr>A CHOREN Carbo-V eljárása</vt:lpstr>
      <vt:lpstr>A szintetikus biogázolaj minősége</vt:lpstr>
      <vt:lpstr>A gázolaj minőségi mutatók hatása a motor teljesítményére </vt:lpstr>
      <vt:lpstr>A CHOREN freibergi (Saxonia) üzeme </vt:lpstr>
      <vt:lpstr>Ipari szintetikus biogázolaj gyártási példák ½ - Syntroleum, REG (USA)</vt:lpstr>
      <vt:lpstr>Ipari szintetikus biogázolaj gyártási példák 2/2 - KiOR (USA) cellulózalapú dízelgyártás</vt:lpstr>
      <vt:lpstr>Második generációs hidrogénezett növényolajok (HVO or HDRD – hydrogenation derived renewable diesel) (fejlesztés és/vagy tesztelés több vállalatnál, incl. ConocoPhilips, Neste Oil, Petrobras, Syntroleum, UOP)</vt:lpstr>
      <vt:lpstr>Biogázolajok – növényolajokból előállított izoparaffinok</vt:lpstr>
      <vt:lpstr>38. dia</vt:lpstr>
      <vt:lpstr>39. dia</vt:lpstr>
      <vt:lpstr>NExBTL plant in Porvoo Refinery (Finland)</vt:lpstr>
      <vt:lpstr>Biogázolaj (HVO) jellemzők  </vt:lpstr>
      <vt:lpstr>A 2. generációs biodízelek előnyei</vt:lpstr>
      <vt:lpstr>‘Új’, 2. gen. biodízel források: jatropa, pongam fa (karanja olaj),  Cuphea és Crambe Abyssinica olajos magvai </vt:lpstr>
      <vt:lpstr>BECSÜLT ÖNKÖLTSÉGEK ÉS TERMÉKÉRTÉKEK</vt:lpstr>
      <vt:lpstr>Az életciklus elemzés elemei – CO2 kbocsátás</vt:lpstr>
      <vt:lpstr>A becsült teljes életciklusú CO2-emisszió</vt:lpstr>
      <vt:lpstr>Harmadik generációs biodízel - algából </vt:lpstr>
      <vt:lpstr>Biodízel algából</vt:lpstr>
      <vt:lpstr>49. dia</vt:lpstr>
      <vt:lpstr>Bioüzemanyagok a MOL-nál (1/3)</vt:lpstr>
      <vt:lpstr>Bioüzemanyagok a MOL-nál (2/3)</vt:lpstr>
      <vt:lpstr>Bioüzemanyagok a MOL-nál (3/3)</vt:lpstr>
      <vt:lpstr>Alternatív közlekedési hajtóanyagok II. Bioüzemanyagok Diesel-motorokhoz - Összefoglalás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Alternatív közlekedési hajtóanyagok (Földgáz, LPG, biofuels, hidrogen, electricity)</dc:title>
  <dc:creator>lracz</dc:creator>
  <cp:lastModifiedBy>lracz</cp:lastModifiedBy>
  <cp:revision>1</cp:revision>
  <dcterms:created xsi:type="dcterms:W3CDTF">2014-04-17T17:41:06Z</dcterms:created>
  <dcterms:modified xsi:type="dcterms:W3CDTF">2014-04-17T17:42:02Z</dcterms:modified>
</cp:coreProperties>
</file>