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593D0-2569-4A05-90B6-EB561C6A91DA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49A4-E629-4B96-AE9F-5951F651B05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Lignocellolóz</a:t>
            </a:r>
            <a:r>
              <a:rPr lang="hu-HU" dirty="0" smtClean="0"/>
              <a:t> </a:t>
            </a:r>
            <a:r>
              <a:rPr lang="hu-HU" dirty="0" err="1" smtClean="0"/>
              <a:t>alapa</a:t>
            </a:r>
            <a:r>
              <a:rPr lang="hu-HU" dirty="0" smtClean="0"/>
              <a:t>. esetén a cellulózból glükóz, a hemicellulózból </a:t>
            </a:r>
            <a:r>
              <a:rPr lang="hu-HU" dirty="0" err="1" smtClean="0"/>
              <a:t>xilóz</a:t>
            </a:r>
            <a:r>
              <a:rPr lang="hu-HU" dirty="0" smtClean="0"/>
              <a:t> keletkezik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B755-1F97-4E74-B548-C42FBE1DA470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E814-E8F3-4125-BB55-5A5541767089}" type="datetimeFigureOut">
              <a:rPr lang="hu-HU" smtClean="0"/>
              <a:t>2014.04.10.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FDD95-CAE9-4E1F-A877-7DEA17400C4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otalcar.hu/magazin/technika/2014/01/10/mibol_csinaljunk_benzint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cals-technology.com/projects/george-olah-renewable-methanol-plant-iceland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dme.eu/work-packages/industrial-us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ppi.org/Downloads/Conference-Papers/2010/2010-TAPPIPAPTAC-International-Chemical-Recovery-Conf/10ICRC55.aspx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hodobacter_sphaeroides" TargetMode="External"/><Relationship Id="rId2" Type="http://schemas.openxmlformats.org/officeDocument/2006/relationships/hyperlink" Target="http://en.wikipedia.org/wiki/Chlamydomonas_reinhardtii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fuelstp.eu/methano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 Alternatív közlekedési hajtóanyagok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(Földgáz, LPG, </a:t>
            </a:r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biofuels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hidrogen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electricity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II.1. Folyékony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b)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Otto-motorba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Motalko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Magyarországon 1926-tól (5-25% burgonyából készült  metanol+etanol+ a benzinben)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78707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336" y="1916832"/>
            <a:ext cx="6096000" cy="3962401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683568" y="6165304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hlinkClick r:id="rId3"/>
              </a:rPr>
              <a:t>Kép forrása: http://totalcar.hu/magazin/technika/2014/01/10/mibol_csinaljunk_benzint/</a:t>
            </a:r>
            <a:r>
              <a:rPr lang="hu-HU" sz="1200" dirty="0" smtClean="0"/>
              <a:t>, megtekintve: 2014. jan. 10.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Szintézisgáz előállítása és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Fischer-Tropsch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szintézis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44910"/>
            <a:ext cx="8286807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Jobbra nyíl 4"/>
          <p:cNvSpPr/>
          <p:nvPr/>
        </p:nvSpPr>
        <p:spPr>
          <a:xfrm>
            <a:off x="179512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Szintézisgáz felhasználása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47938" name="Picture 2" descr="Use of synthesis 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760640" cy="3384376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827584" y="5877272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www.choren.com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987824" y="3717032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err="1" smtClean="0">
                <a:latin typeface="Arial" pitchFamily="34" charset="0"/>
                <a:cs typeface="Arial" pitchFamily="34" charset="0"/>
              </a:rPr>
              <a:t>Integrated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 err="1" smtClean="0">
                <a:latin typeface="Arial" pitchFamily="34" charset="0"/>
                <a:cs typeface="Arial" pitchFamily="34" charset="0"/>
              </a:rPr>
              <a:t>gasification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 err="1" smtClean="0">
                <a:latin typeface="Arial" pitchFamily="34" charset="0"/>
                <a:cs typeface="Arial" pitchFamily="34" charset="0"/>
              </a:rPr>
              <a:t>combined</a:t>
            </a:r>
            <a:r>
              <a:rPr lang="hu-H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100" dirty="0" err="1" smtClean="0">
                <a:latin typeface="Arial" pitchFamily="34" charset="0"/>
                <a:cs typeface="Arial" pitchFamily="34" charset="0"/>
              </a:rPr>
              <a:t>cycle</a:t>
            </a:r>
            <a:endParaRPr lang="hu-H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alra nyíl 5"/>
          <p:cNvSpPr/>
          <p:nvPr/>
        </p:nvSpPr>
        <p:spPr>
          <a:xfrm>
            <a:off x="7380312" y="23488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etanol, mint alternatív motorhajtóanyag (2/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Felhasználás motorbenzin komponensként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00633"/>
          </a:xfrm>
        </p:spPr>
        <p:txBody>
          <a:bodyPr>
            <a:normAutofit fontScale="77500" lnSpcReduction="20000"/>
          </a:bodyPr>
          <a:lstStyle/>
          <a:p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Kétféle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 5-25% vagy E85 (módosított motorban) [tisztán nem a nagy párolgáshő miatt]</a:t>
            </a:r>
          </a:p>
          <a:p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Kritikája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Korszerű elektronikus motorszabályozás esetén 10-20% etanol bekeverése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csökkenti a CH és CO kibocsátást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5-30%-kal, de növeli a rákkeltő acetaldehid kibocsátását</a:t>
            </a:r>
          </a:p>
          <a:p>
            <a:pPr lvl="1"/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Volumetrikus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energiatartalma ~2/3-a a benzinének - nagyobb fajlagos fogyasztás </a:t>
            </a:r>
            <a:r>
              <a:rPr lang="hu-HU" sz="2000" b="1" dirty="0" smtClean="0">
                <a:latin typeface="Arial" pitchFamily="34" charset="0"/>
                <a:cs typeface="Arial" pitchFamily="34" charset="0"/>
                <a:sym typeface="Wingdings"/>
              </a:rPr>
              <a:t></a:t>
            </a: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 motorbenzinénél nagyobb oktánszám (RON130) és nagyobb (&gt;6x) látens párolgási hő – elvileg jobb motorhatékonyság☺ 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Kisebb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sztöch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lev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/hajtóanyag arányt igényel az égéshez  - benzinhez beállított karburátorban túl híg elegy keletkezik – kisebb a teljesítmény, ha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lambda-szonda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jele nem korrigál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Benzinénél sokkal kisebb gőznyomás –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hidegindítási gond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Sokszoros (6,3) párolgáshő – hidegindítási gond, de a rendszer lehűlése  által okozott sűrűség-növekedés miatt nagyobb teljesítmény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Korlátlanul elegyedik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vízzel,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azeotrópot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is képez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– társoldószer (pl. 1-butanol) bekeverése javítja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víztűrőképességet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Azeotrópképzés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benzinnel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– csökkenti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fp.-t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10-60% között – menetviselkedés</a:t>
            </a: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Korrozív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megtámadja a fémes szerk. anyagokat (pl. réz, ólom) és a műanyagokat (PVC, gumi, poliuretán)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05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06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868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etanolbekeverés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azeotrópképzés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hatása a desztillációs görbére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9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3582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571472" y="6366711"/>
            <a:ext cx="6215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61(5),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153 (2006)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96136" y="638132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Etanol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fp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.: 78 C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99592" y="1844824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3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Etanol-motorbenzin elegyek gőznyomása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8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3582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642910" y="6140255"/>
            <a:ext cx="59293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61(5),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153 (2006)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928794" y="2181517"/>
            <a:ext cx="6429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Max. : </a:t>
            </a: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3-10%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714480" y="2566942"/>
            <a:ext cx="6000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/>
              <a:t>- A gépjárművezető</a:t>
            </a:r>
          </a:p>
          <a:p>
            <a:r>
              <a:rPr lang="hu-HU" sz="1400" dirty="0" smtClean="0"/>
              <a:t>egy töltőállomáson </a:t>
            </a:r>
            <a:r>
              <a:rPr lang="hu-HU" sz="1400" dirty="0" err="1" smtClean="0"/>
              <a:t>etanoltartalmú</a:t>
            </a:r>
            <a:r>
              <a:rPr lang="hu-HU" sz="1400" dirty="0" smtClean="0"/>
              <a:t> motorbenzint</a:t>
            </a:r>
          </a:p>
          <a:p>
            <a:r>
              <a:rPr lang="hu-HU" sz="1400" dirty="0" smtClean="0"/>
              <a:t>tankol, és a következő tankolás előtt 5 liter </a:t>
            </a:r>
            <a:r>
              <a:rPr lang="hu-HU" sz="1400" dirty="0" err="1" smtClean="0"/>
              <a:t>etanoltartalmú</a:t>
            </a:r>
            <a:endParaRPr lang="hu-HU" sz="1400" dirty="0" smtClean="0"/>
          </a:p>
          <a:p>
            <a:r>
              <a:rPr lang="hu-HU" sz="1400" dirty="0" smtClean="0"/>
              <a:t>benzin marad a gépjármű tartályában, majd</a:t>
            </a:r>
          </a:p>
          <a:p>
            <a:r>
              <a:rPr lang="hu-HU" sz="1400" dirty="0" smtClean="0"/>
              <a:t>a következő töltőállomáson a vezető 35 liter </a:t>
            </a:r>
            <a:r>
              <a:rPr lang="hu-HU" sz="1400" dirty="0" err="1" smtClean="0"/>
              <a:t>etanolmentes</a:t>
            </a:r>
            <a:endParaRPr lang="hu-HU" sz="1400" dirty="0" smtClean="0"/>
          </a:p>
          <a:p>
            <a:r>
              <a:rPr lang="hu-HU" sz="1400" dirty="0" smtClean="0"/>
              <a:t>motorbenzint tankol. Ekkor előfordulhat, hogy az üzemanyagtartályban</a:t>
            </a:r>
          </a:p>
          <a:p>
            <a:r>
              <a:rPr lang="hu-HU" sz="1400" dirty="0" smtClean="0"/>
              <a:t>végül a szabványban előírtnál nagyobb</a:t>
            </a:r>
          </a:p>
          <a:p>
            <a:r>
              <a:rPr lang="hu-HU" sz="1400" dirty="0" smtClean="0"/>
              <a:t>gőznyomású benzin lesz jelen, pedig a vásárló mindkét</a:t>
            </a:r>
          </a:p>
          <a:p>
            <a:r>
              <a:rPr lang="hu-HU" sz="1400" dirty="0" smtClean="0"/>
              <a:t>esetben szabványos motorbenzint kapott.</a:t>
            </a:r>
          </a:p>
          <a:p>
            <a:r>
              <a:rPr lang="hu-HU" sz="1400" dirty="0" smtClean="0"/>
              <a:t>- </a:t>
            </a:r>
            <a:r>
              <a:rPr lang="hu-HU" sz="1400" b="1" i="1" dirty="0" smtClean="0"/>
              <a:t>Nagyobb gőznyomás esetén gázdugó képződhet</a:t>
            </a:r>
            <a:endParaRPr lang="hu-HU" sz="1400" b="1" i="1" dirty="0"/>
          </a:p>
        </p:txBody>
      </p:sp>
      <p:sp>
        <p:nvSpPr>
          <p:cNvPr id="8" name="Jobbra nyíl 7"/>
          <p:cNvSpPr/>
          <p:nvPr/>
        </p:nvSpPr>
        <p:spPr>
          <a:xfrm>
            <a:off x="71438" y="3786190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1619672" y="2492896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1619672" y="3212976"/>
            <a:ext cx="684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948264" y="25649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  <a:cs typeface="Arial" pitchFamily="34" charset="0"/>
              </a:rPr>
              <a:t>Nyári előírás</a:t>
            </a:r>
          </a:p>
          <a:p>
            <a:pPr algn="ctr"/>
            <a:r>
              <a:rPr lang="hu-HU" b="1" dirty="0" smtClean="0">
                <a:latin typeface="Arial" pitchFamily="34" charset="0"/>
                <a:cs typeface="Arial" pitchFamily="34" charset="0"/>
              </a:rPr>
              <a:t>45-60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436096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smtClean="0">
                <a:latin typeface="Arial" pitchFamily="34" charset="0"/>
                <a:cs typeface="Arial" pitchFamily="34" charset="0"/>
              </a:rPr>
              <a:t>Téli előírás</a:t>
            </a:r>
          </a:p>
          <a:p>
            <a:pPr algn="ctr"/>
            <a:r>
              <a:rPr lang="hu-HU" b="1" dirty="0" smtClean="0">
                <a:latin typeface="Arial" pitchFamily="34" charset="0"/>
                <a:cs typeface="Arial" pitchFamily="34" charset="0"/>
              </a:rPr>
              <a:t>60-90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Bioetanol-tartalmú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dízel gázolaj („E-Diesel”, „O2Diesel”)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USA-ban, Brazíliában: dízel gázolaj + 5-15%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bioetanol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emulgeátor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+ adalék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koromrészecske emissziót jelentősen csökkenti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de alkalmazástechnikai problémák:</a:t>
            </a: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Bioetanol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– dízel gázolaj stabilitása víz jelenlétében és kis hőmérsékleten 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bioetanol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lobbanáspont csökkenést okoz, ezért az elegy más tűzveszélyességi kategóriába tartozik mint a dízel gázolaj (logisztikai igények)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bioetanol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kis cetánszáma (8) miatt cetánszámnövelőt kell adagolni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bioetanol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fűtőértéke 2/3-a a gázolajénak – nő a fogyasztás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Svéd nagyvárosok tömegközlekedésében tiszta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bioetanol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Diesel-motor hajtásra (busz)</a:t>
            </a:r>
          </a:p>
          <a:p>
            <a:pPr lvl="1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85786" y="6140255"/>
            <a:ext cx="57864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smtClean="0">
                <a:latin typeface="Arial" pitchFamily="34" charset="0"/>
                <a:cs typeface="Arial" pitchFamily="34" charset="0"/>
              </a:rPr>
              <a:t>Varga Z.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61(9-10),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315 (2006)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METANOL, mint alternatív motorhajtóanyag (1/2)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História és előállítás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História: 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Kezdetben az etanoléhoz kötődik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1970- USA (MIT) 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1980- Kalifornia: M85, Ford: metanol és benzin üzemű (FFV -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flexible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fuel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vehicle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motor károsanyag-kibocsátás csökkentésére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1990: 20 ezer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metanolüzemű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jármű az USA-ban, majd a kisebb károsanyag-kibocsátást adó motorok bevezetése miatt visszaesik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1990-: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Haldor-Topsoe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metanol dehidratálásával DME, amely jó (pl. magas cetánszámú) dízel hajtóanyag</a:t>
            </a:r>
          </a:p>
          <a:p>
            <a:pPr lvl="1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Előállítása: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Szintetikus úton (BASF 1913 – szénből, 1940-es évek USA földgáz vízgőzös átalakítása): fosszilisek (főleg földgáz és szén) tökéletlen égésével nyert szintézisgázból (CO + H2 ), reaktoros szintézis, majd a víz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deszt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elválasztásával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Biomasszából fermentációval (‘faszesz’ – 1 t fából 10-20 l metanol)</a:t>
            </a:r>
          </a:p>
          <a:p>
            <a:pPr lvl="1"/>
            <a:r>
              <a:rPr lang="hu-H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Metán (földgáz) oxidatív átalakításával kapott, vagy (pl. a levegőben levő) CO2 reduktív hidrogénezésével (a H2-t vízből állítják elő)</a:t>
            </a:r>
            <a:endParaRPr lang="hu-H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7544" y="6135687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Oláh, GA &amp;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Goeppert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,A &amp;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Surya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Prakash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GK 2010,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Beyond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methanol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economy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Willey-VCH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Verlag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Weinheim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Coverage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transport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travel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range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main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convential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hu-H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alternative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fuels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755576" y="1700805"/>
          <a:ext cx="7704853" cy="4464499"/>
        </p:xfrm>
        <a:graphic>
          <a:graphicData uri="http://schemas.openxmlformats.org/drawingml/2006/table">
            <a:tbl>
              <a:tblPr/>
              <a:tblGrid>
                <a:gridCol w="1135367"/>
                <a:gridCol w="580023"/>
                <a:gridCol w="468955"/>
                <a:gridCol w="740455"/>
                <a:gridCol w="431932"/>
                <a:gridCol w="481296"/>
                <a:gridCol w="715774"/>
                <a:gridCol w="407250"/>
                <a:gridCol w="362001"/>
                <a:gridCol w="382569"/>
                <a:gridCol w="530660"/>
                <a:gridCol w="752797"/>
                <a:gridCol w="715774"/>
              </a:tblGrid>
              <a:tr h="32211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Fuel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Road-passenger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Road-freight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8302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short-sea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maritime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Natural 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(biomethane)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Gasoline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oil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Kerosene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Bunker </a:t>
                      </a:r>
                      <a:r>
                        <a:rPr lang="hu-HU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oil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Biofuels (liquid)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3221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Hydrogen (fuel cell)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Alternatives as classified by the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EC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Transport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83568" y="630932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European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Commission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COM(2013) 17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final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(24.1.2013) ‘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Clean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transport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: A European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alternative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fuels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’ p.4.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251520" y="4871440"/>
            <a:ext cx="504056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metanol, mint alternatív motorhajtóanyag (2/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Felhasználás motorbenzin komponensként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589239"/>
          </a:xfrm>
        </p:spPr>
        <p:txBody>
          <a:bodyPr>
            <a:normAutofit fontScale="70000" lnSpcReduction="2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Felhasználás: USA-ban, helyenként, M85. EU-ban nem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Motorhajtóanyag: magas oktánszám, könnyű tárolhatóság és szállíthatóság, de visszafogott közvetlen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üzemanyagkénti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felhasználás [2005-ben a teljes metanol-termelésnek 4%-a szolgált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kvlen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üzemanyagként, 20%-a ment MTBE (mb. komponens gyártásra)] </a:t>
            </a:r>
          </a:p>
          <a:p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Kritikája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Sokkal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kisebb 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károsanyag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emisszió</a:t>
            </a:r>
          </a:p>
          <a:p>
            <a:pPr lvl="1"/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Volumetrikus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 energiatartalma kb. fele a benzinének - nagyobb fajlagos fogyasztás </a:t>
            </a:r>
            <a:r>
              <a:rPr lang="hu-HU" sz="2000" b="1" dirty="0" smtClean="0">
                <a:latin typeface="Arial" pitchFamily="34" charset="0"/>
                <a:cs typeface="Arial" pitchFamily="34" charset="0"/>
                <a:sym typeface="Wingdings"/>
              </a:rPr>
              <a:t></a:t>
            </a:r>
            <a:endParaRPr lang="hu-HU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 motorbenzinénél nagyobb oktánszám (RON 133) és nagyobb (&gt;3x) látens párolgási hő – elvileg jobb motorhatékonyság☺ 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Használata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jobb motorteljesítmény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t, jobb gyorsulást ad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Indy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versenyautókban) 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Az etanolénál is kisebb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sztöch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lev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/hajtóanyag arányt igényel az égéshez  - benzinhez beállított karburátorban túl híg elegy keletkezik – kisebb a teljesítmény, ha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lambda-szonda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jele nem korrigál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Benzinnél sokkal kisebb, etanolnál nagyobb gőznyomás –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hidegindítási gond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lehet (bután és pentán hozzákeverésével kezelhető)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Többszörös (3,3x) párolgáshő – hidegindítási gond, de a rendszer lehűlése  által okozott sűrűség-növekedés miatt nagyobb teljesítmény és elég a levegős motorhűtés</a:t>
            </a: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Korlátlanul elegyedik vízzel</a:t>
            </a: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Korrozív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megtámadja a fémes szerk. anyagokat (pl. alumínium, cink, magnézium) és a műanyagokat, gumit, tömítést</a:t>
            </a: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Halálos méreg</a:t>
            </a:r>
          </a:p>
          <a:p>
            <a:pPr lvl="1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Energiatároló: DMFC (</a:t>
            </a:r>
            <a:r>
              <a:rPr lang="hu-H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direct</a:t>
            </a:r>
            <a:r>
              <a:rPr lang="hu-H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methanol</a:t>
            </a:r>
            <a:r>
              <a:rPr lang="hu-H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energiacellában is használható üzemanyagként</a:t>
            </a:r>
          </a:p>
          <a:p>
            <a:pPr lvl="1"/>
            <a:r>
              <a:rPr lang="hu-H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Kémiai alapanyag: szintetikus szénhidrogének és származékaik (pl. polimerek és sejtfehérjék) kiindulási alapanyaga lehet (etilénen, vagy propilénen keresztül)</a:t>
            </a:r>
            <a:endParaRPr lang="hu-H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99592" y="6423719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Oláh, GA &amp;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Goeppert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,A &amp;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Surya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Prakash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GK 2010,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Beyond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methanol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economy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Willey-VCH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Verlag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Weinheim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Metanoltartalmú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dízel gázolaj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2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koromrészecske emissziót jelentősen csökkenti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de alkalmazástechnikai problémák: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Dízelgázolajjal nem elegyedik, keverékben nem használható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Kis cetánszám (3) – cetánszámnövelők 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oktil-nitrát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méregI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tetrahidrofurfuril-nitrát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– méreg, peroxidok,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alkil-éterek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+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motorátalakítás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Szikragyújtás vagy izzógyertya kell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Kisebb fűtőértéke miatt nő a fogyasztás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Nagyobb karbantartási költség (üzemanyag kiszolgáló rendszer) (a dízel-gázolajos motorhoz képest)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USA autóbuszpark tesztek (Los Angeles, Miami, New York)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Metanol dehidratálásával DME, magas cetánszámú, jó tulajdonságú dízel hatóanyag állítható elő </a:t>
            </a:r>
          </a:p>
          <a:p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85786" y="6140255"/>
            <a:ext cx="7242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Oláh, GA &amp;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Goeppert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,A &amp;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Surya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Prakash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GK 2010,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Beyond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methanol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economy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Willey-VCH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Verlag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Weinheim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1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80" y="71414"/>
            <a:ext cx="8229600" cy="1143000"/>
          </a:xfrm>
        </p:spPr>
        <p:txBody>
          <a:bodyPr/>
          <a:lstStyle/>
          <a:p>
            <a:pPr algn="r"/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</a:t>
            </a:r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Hypothetical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hu-H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METHANOL ECONOMY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®</a:t>
            </a:r>
            <a:r>
              <a:rPr lang="hu-HU" sz="28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hu-HU" sz="28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hu-HU" sz="2800" b="1" baseline="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Methanol</a:t>
            </a:r>
            <a:r>
              <a:rPr lang="hu-HU" sz="28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u-HU" sz="2800" b="1" baseline="30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as</a:t>
            </a:r>
            <a:r>
              <a:rPr lang="hu-HU" sz="28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u-HU" sz="2800" b="1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energy</a:t>
            </a:r>
            <a:r>
              <a:rPr lang="hu-HU" sz="28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u-HU" sz="2800" b="1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carrier</a:t>
            </a:r>
            <a:r>
              <a:rPr lang="hu-HU" sz="28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and </a:t>
            </a:r>
            <a:r>
              <a:rPr lang="hu-HU" sz="2800" b="1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chemical</a:t>
            </a:r>
            <a:r>
              <a:rPr lang="hu-HU" sz="28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hu-HU" sz="2800" b="1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feedstock</a:t>
            </a:r>
            <a:r>
              <a:rPr lang="hu-H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hu-HU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93222" name="Oval 6"/>
          <p:cNvSpPr>
            <a:spLocks noChangeArrowheads="1"/>
          </p:cNvSpPr>
          <p:nvPr/>
        </p:nvSpPr>
        <p:spPr bwMode="auto">
          <a:xfrm>
            <a:off x="3924301" y="3141663"/>
            <a:ext cx="1368425" cy="6477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3223" name="Text Box 7"/>
          <p:cNvSpPr txBox="1">
            <a:spLocks noChangeArrowheads="1"/>
          </p:cNvSpPr>
          <p:nvPr/>
        </p:nvSpPr>
        <p:spPr bwMode="auto">
          <a:xfrm>
            <a:off x="3924300" y="3284539"/>
            <a:ext cx="1584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METHANOL</a:t>
            </a:r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684214" y="1196975"/>
            <a:ext cx="2303463" cy="64770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dirty="0"/>
              <a:t>CO</a:t>
            </a:r>
            <a:r>
              <a:rPr lang="hu-HU" baseline="-25000" dirty="0"/>
              <a:t>2</a:t>
            </a:r>
            <a:r>
              <a:rPr lang="hu-HU" b="0" dirty="0"/>
              <a:t> </a:t>
            </a:r>
            <a:r>
              <a:rPr lang="hu-HU" b="0" dirty="0" err="1"/>
              <a:t>from</a:t>
            </a:r>
            <a:r>
              <a:rPr lang="hu-HU" b="0" dirty="0"/>
              <a:t> ind. </a:t>
            </a:r>
            <a:r>
              <a:rPr lang="hu-HU" b="0" dirty="0" err="1"/>
              <a:t>exhausts</a:t>
            </a:r>
            <a:r>
              <a:rPr lang="hu-HU" b="0" dirty="0"/>
              <a:t> </a:t>
            </a:r>
          </a:p>
          <a:p>
            <a:pPr algn="ctr"/>
            <a:r>
              <a:rPr lang="hu-HU" b="0" dirty="0"/>
              <a:t>and </a:t>
            </a:r>
            <a:r>
              <a:rPr lang="hu-HU" b="0" dirty="0" err="1"/>
              <a:t>the</a:t>
            </a:r>
            <a:r>
              <a:rPr lang="hu-HU" b="0" dirty="0"/>
              <a:t> </a:t>
            </a:r>
            <a:r>
              <a:rPr lang="hu-HU" b="0" dirty="0" err="1"/>
              <a:t>atmosphere</a:t>
            </a:r>
            <a:endParaRPr lang="hu-HU" b="0" dirty="0"/>
          </a:p>
        </p:txBody>
      </p:sp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3779837" y="1557338"/>
            <a:ext cx="16557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93227" name="Text Box 11"/>
          <p:cNvSpPr txBox="1">
            <a:spLocks noChangeArrowheads="1"/>
          </p:cNvSpPr>
          <p:nvPr/>
        </p:nvSpPr>
        <p:spPr bwMode="auto">
          <a:xfrm>
            <a:off x="3851275" y="1508126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b="0"/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3814765" y="1508126"/>
            <a:ext cx="1545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CH</a:t>
            </a:r>
            <a:r>
              <a:rPr lang="hu-HU" baseline="-25000"/>
              <a:t>2</a:t>
            </a:r>
            <a:r>
              <a:rPr lang="hu-HU"/>
              <a:t>O + HCO</a:t>
            </a:r>
            <a:r>
              <a:rPr lang="hu-HU" baseline="-25000"/>
              <a:t>2</a:t>
            </a:r>
            <a:r>
              <a:rPr lang="hu-HU"/>
              <a:t>H</a:t>
            </a:r>
          </a:p>
        </p:txBody>
      </p:sp>
      <p:sp>
        <p:nvSpPr>
          <p:cNvPr id="393229" name="Rectangle 13"/>
          <p:cNvSpPr>
            <a:spLocks noChangeArrowheads="1"/>
          </p:cNvSpPr>
          <p:nvPr/>
        </p:nvSpPr>
        <p:spPr bwMode="auto">
          <a:xfrm>
            <a:off x="6229351" y="1196975"/>
            <a:ext cx="2303463" cy="6477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Methane</a:t>
            </a:r>
            <a:r>
              <a:rPr lang="hu-HU" b="0"/>
              <a:t> </a:t>
            </a:r>
          </a:p>
          <a:p>
            <a:pPr algn="ctr"/>
            <a:r>
              <a:rPr lang="hu-HU" b="0"/>
              <a:t>(natural sources)</a:t>
            </a:r>
          </a:p>
        </p:txBody>
      </p:sp>
      <p:sp>
        <p:nvSpPr>
          <p:cNvPr id="393231" name="Rectangle 15"/>
          <p:cNvSpPr>
            <a:spLocks noChangeArrowheads="1"/>
          </p:cNvSpPr>
          <p:nvPr/>
        </p:nvSpPr>
        <p:spPr bwMode="auto">
          <a:xfrm>
            <a:off x="6227763" y="1196975"/>
            <a:ext cx="2305051" cy="647700"/>
          </a:xfrm>
          <a:prstGeom prst="rect">
            <a:avLst/>
          </a:prstGeom>
          <a:solidFill>
            <a:srgbClr val="FFFF00">
              <a:alpha val="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393232" name="Rectangle 16"/>
          <p:cNvSpPr>
            <a:spLocks noChangeArrowheads="1"/>
          </p:cNvSpPr>
          <p:nvPr/>
        </p:nvSpPr>
        <p:spPr bwMode="auto">
          <a:xfrm>
            <a:off x="684214" y="4292600"/>
            <a:ext cx="2303463" cy="6477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Energy storage and </a:t>
            </a:r>
          </a:p>
          <a:p>
            <a:pPr algn="ctr"/>
            <a:r>
              <a:rPr lang="hu-HU"/>
              <a:t>fuels</a:t>
            </a:r>
          </a:p>
        </p:txBody>
      </p:sp>
      <p:sp>
        <p:nvSpPr>
          <p:cNvPr id="393233" name="Rectangle 17"/>
          <p:cNvSpPr>
            <a:spLocks noChangeArrowheads="1"/>
          </p:cNvSpPr>
          <p:nvPr/>
        </p:nvSpPr>
        <p:spPr bwMode="auto">
          <a:xfrm>
            <a:off x="6227763" y="4292600"/>
            <a:ext cx="2303463" cy="647700"/>
          </a:xfrm>
          <a:prstGeom prst="rect">
            <a:avLst/>
          </a:prstGeom>
          <a:solidFill>
            <a:srgbClr val="FF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Synthetic HCs and </a:t>
            </a:r>
          </a:p>
          <a:p>
            <a:pPr algn="ctr"/>
            <a:r>
              <a:rPr lang="hu-HU"/>
              <a:t>their products</a:t>
            </a:r>
            <a:endParaRPr lang="hu-HU" b="0"/>
          </a:p>
        </p:txBody>
      </p:sp>
      <p:sp>
        <p:nvSpPr>
          <p:cNvPr id="393234" name="Oval 18"/>
          <p:cNvSpPr>
            <a:spLocks noChangeArrowheads="1"/>
          </p:cNvSpPr>
          <p:nvPr/>
        </p:nvSpPr>
        <p:spPr bwMode="auto">
          <a:xfrm>
            <a:off x="4211637" y="4941889"/>
            <a:ext cx="259766" cy="519351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93235" name="Oval 19"/>
          <p:cNvSpPr>
            <a:spLocks noChangeArrowheads="1"/>
          </p:cNvSpPr>
          <p:nvPr/>
        </p:nvSpPr>
        <p:spPr bwMode="auto">
          <a:xfrm>
            <a:off x="4140200" y="4868863"/>
            <a:ext cx="259766" cy="519351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93236" name="Oval 20"/>
          <p:cNvSpPr>
            <a:spLocks noChangeArrowheads="1"/>
          </p:cNvSpPr>
          <p:nvPr/>
        </p:nvSpPr>
        <p:spPr bwMode="auto">
          <a:xfrm>
            <a:off x="4140200" y="4941889"/>
            <a:ext cx="259766" cy="519351"/>
          </a:xfrm>
          <a:prstGeom prst="ellipse">
            <a:avLst/>
          </a:prstGeom>
          <a:solidFill>
            <a:srgbClr val="66FF33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93237" name="Text Box 21"/>
          <p:cNvSpPr txBox="1">
            <a:spLocks noChangeArrowheads="1"/>
          </p:cNvSpPr>
          <p:nvPr/>
        </p:nvSpPr>
        <p:spPr bwMode="auto">
          <a:xfrm>
            <a:off x="4284663" y="5084764"/>
            <a:ext cx="7921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/>
              <a:t>Fuel cells</a:t>
            </a:r>
          </a:p>
        </p:txBody>
      </p:sp>
      <p:sp>
        <p:nvSpPr>
          <p:cNvPr id="393238" name="Line 22"/>
          <p:cNvSpPr>
            <a:spLocks noChangeShapeType="1"/>
          </p:cNvSpPr>
          <p:nvPr/>
        </p:nvSpPr>
        <p:spPr bwMode="auto">
          <a:xfrm>
            <a:off x="2987676" y="1557339"/>
            <a:ext cx="1223963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393239" name="Line 23"/>
          <p:cNvSpPr>
            <a:spLocks noChangeShapeType="1"/>
          </p:cNvSpPr>
          <p:nvPr/>
        </p:nvSpPr>
        <p:spPr bwMode="auto">
          <a:xfrm flipH="1">
            <a:off x="5076825" y="1557339"/>
            <a:ext cx="1150939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393240" name="Line 24"/>
          <p:cNvSpPr>
            <a:spLocks noChangeShapeType="1"/>
          </p:cNvSpPr>
          <p:nvPr/>
        </p:nvSpPr>
        <p:spPr bwMode="auto">
          <a:xfrm>
            <a:off x="3132139" y="1700213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393241" name="Line 25"/>
          <p:cNvSpPr>
            <a:spLocks noChangeShapeType="1"/>
          </p:cNvSpPr>
          <p:nvPr/>
        </p:nvSpPr>
        <p:spPr bwMode="auto">
          <a:xfrm flipH="1">
            <a:off x="5435600" y="1700213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393242" name="Line 26"/>
          <p:cNvSpPr>
            <a:spLocks noChangeShapeType="1"/>
          </p:cNvSpPr>
          <p:nvPr/>
        </p:nvSpPr>
        <p:spPr bwMode="auto">
          <a:xfrm>
            <a:off x="4572000" y="3789364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393243" name="Line 27"/>
          <p:cNvSpPr>
            <a:spLocks noChangeShapeType="1"/>
          </p:cNvSpPr>
          <p:nvPr/>
        </p:nvSpPr>
        <p:spPr bwMode="auto">
          <a:xfrm flipH="1">
            <a:off x="2700339" y="3716339"/>
            <a:ext cx="1366837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393244" name="Line 28"/>
          <p:cNvSpPr>
            <a:spLocks noChangeShapeType="1"/>
          </p:cNvSpPr>
          <p:nvPr/>
        </p:nvSpPr>
        <p:spPr bwMode="auto">
          <a:xfrm>
            <a:off x="5148263" y="3716339"/>
            <a:ext cx="13684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393245" name="Text Box 29"/>
          <p:cNvSpPr txBox="1">
            <a:spLocks noChangeArrowheads="1"/>
          </p:cNvSpPr>
          <p:nvPr/>
        </p:nvSpPr>
        <p:spPr bwMode="auto">
          <a:xfrm>
            <a:off x="3203575" y="1412875"/>
            <a:ext cx="4318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1400"/>
          </a:p>
        </p:txBody>
      </p:sp>
      <p:sp>
        <p:nvSpPr>
          <p:cNvPr id="393246" name="Text Box 30"/>
          <p:cNvSpPr txBox="1">
            <a:spLocks noChangeArrowheads="1"/>
          </p:cNvSpPr>
          <p:nvPr/>
        </p:nvSpPr>
        <p:spPr bwMode="auto">
          <a:xfrm>
            <a:off x="3059114" y="1341438"/>
            <a:ext cx="57626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0"/>
              <a:t>Red.</a:t>
            </a:r>
          </a:p>
        </p:txBody>
      </p:sp>
      <p:sp>
        <p:nvSpPr>
          <p:cNvPr id="393247" name="Text Box 31"/>
          <p:cNvSpPr txBox="1">
            <a:spLocks noChangeArrowheads="1"/>
          </p:cNvSpPr>
          <p:nvPr/>
        </p:nvSpPr>
        <p:spPr bwMode="auto">
          <a:xfrm>
            <a:off x="5580063" y="1341438"/>
            <a:ext cx="50482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0"/>
              <a:t>Ox.</a:t>
            </a:r>
          </a:p>
        </p:txBody>
      </p:sp>
      <p:sp>
        <p:nvSpPr>
          <p:cNvPr id="393248" name="Text Box 32"/>
          <p:cNvSpPr txBox="1">
            <a:spLocks noChangeArrowheads="1"/>
          </p:cNvSpPr>
          <p:nvPr/>
        </p:nvSpPr>
        <p:spPr bwMode="auto">
          <a:xfrm>
            <a:off x="5580065" y="2276475"/>
            <a:ext cx="1944687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0"/>
              <a:t>Selective</a:t>
            </a:r>
          </a:p>
          <a:p>
            <a:pPr>
              <a:spcBef>
                <a:spcPct val="50000"/>
              </a:spcBef>
            </a:pPr>
            <a:r>
              <a:rPr lang="hu-HU" sz="1400" b="0"/>
              <a:t>oxidation</a:t>
            </a:r>
          </a:p>
        </p:txBody>
      </p:sp>
      <p:sp>
        <p:nvSpPr>
          <p:cNvPr id="393249" name="Text Box 33"/>
          <p:cNvSpPr txBox="1">
            <a:spLocks noChangeArrowheads="1"/>
          </p:cNvSpPr>
          <p:nvPr/>
        </p:nvSpPr>
        <p:spPr bwMode="auto">
          <a:xfrm>
            <a:off x="2122490" y="2276476"/>
            <a:ext cx="194468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400" b="0"/>
              <a:t>Hydrogenation or electrochemical reduction in water</a:t>
            </a:r>
          </a:p>
        </p:txBody>
      </p:sp>
      <p:sp>
        <p:nvSpPr>
          <p:cNvPr id="393250" name="Text Box 34"/>
          <p:cNvSpPr txBox="1">
            <a:spLocks noChangeArrowheads="1"/>
          </p:cNvSpPr>
          <p:nvPr/>
        </p:nvSpPr>
        <p:spPr bwMode="auto">
          <a:xfrm>
            <a:off x="611657" y="5949950"/>
            <a:ext cx="6624639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 b="0" dirty="0" err="1">
                <a:latin typeface="Arial" pitchFamily="34" charset="0"/>
                <a:cs typeface="Arial" pitchFamily="34" charset="0"/>
              </a:rPr>
              <a:t>Source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b="0" i="1" dirty="0">
                <a:latin typeface="Arial" pitchFamily="34" charset="0"/>
                <a:cs typeface="Arial" pitchFamily="34" charset="0"/>
              </a:rPr>
              <a:t>G.A. </a:t>
            </a:r>
            <a:r>
              <a:rPr lang="hu-HU" sz="1200" b="0" i="1" dirty="0" err="1">
                <a:latin typeface="Arial" pitchFamily="34" charset="0"/>
                <a:cs typeface="Arial" pitchFamily="34" charset="0"/>
              </a:rPr>
              <a:t>Olah</a:t>
            </a:r>
            <a:r>
              <a:rPr lang="hu-HU" sz="1200" b="0" i="1" dirty="0">
                <a:latin typeface="Arial" pitchFamily="34" charset="0"/>
                <a:cs typeface="Arial" pitchFamily="34" charset="0"/>
              </a:rPr>
              <a:t>, A. </a:t>
            </a:r>
            <a:r>
              <a:rPr lang="hu-HU" sz="1200" b="0" i="1" dirty="0" err="1">
                <a:latin typeface="Arial" pitchFamily="34" charset="0"/>
                <a:cs typeface="Arial" pitchFamily="34" charset="0"/>
              </a:rPr>
              <a:t>Goeppert</a:t>
            </a:r>
            <a:r>
              <a:rPr lang="hu-HU" sz="1200" b="0" i="1" dirty="0">
                <a:latin typeface="Arial" pitchFamily="34" charset="0"/>
                <a:cs typeface="Arial" pitchFamily="34" charset="0"/>
              </a:rPr>
              <a:t>, G.K.S. </a:t>
            </a:r>
            <a:r>
              <a:rPr lang="hu-HU" sz="1200" b="0" i="1" dirty="0" err="1">
                <a:latin typeface="Arial" pitchFamily="34" charset="0"/>
                <a:cs typeface="Arial" pitchFamily="34" charset="0"/>
              </a:rPr>
              <a:t>Prakash</a:t>
            </a:r>
            <a:r>
              <a:rPr lang="hu-HU" sz="1200" b="0" i="1" dirty="0">
                <a:latin typeface="Arial" pitchFamily="34" charset="0"/>
                <a:cs typeface="Arial" pitchFamily="34" charset="0"/>
              </a:rPr>
              <a:t>: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b="0" dirty="0" err="1">
                <a:latin typeface="Arial" pitchFamily="34" charset="0"/>
                <a:cs typeface="Arial" pitchFamily="34" charset="0"/>
              </a:rPr>
              <a:t>Beyond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b="0" dirty="0" err="1">
                <a:latin typeface="Arial" pitchFamily="34" charset="0"/>
                <a:cs typeface="Arial" pitchFamily="34" charset="0"/>
              </a:rPr>
              <a:t>oil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 and </a:t>
            </a:r>
            <a:r>
              <a:rPr lang="hu-HU" sz="1200" b="0" dirty="0" err="1">
                <a:latin typeface="Arial" pitchFamily="34" charset="0"/>
                <a:cs typeface="Arial" pitchFamily="34" charset="0"/>
              </a:rPr>
              <a:t>gas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b="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b="0" dirty="0" err="1">
                <a:latin typeface="Arial" pitchFamily="34" charset="0"/>
                <a:cs typeface="Arial" pitchFamily="34" charset="0"/>
              </a:rPr>
              <a:t>methanol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b="0" dirty="0" err="1">
                <a:latin typeface="Arial" pitchFamily="34" charset="0"/>
                <a:cs typeface="Arial" pitchFamily="34" charset="0"/>
              </a:rPr>
              <a:t>economy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. p. 257. </a:t>
            </a:r>
            <a:r>
              <a:rPr lang="hu-HU" sz="1200" b="0" dirty="0" err="1">
                <a:latin typeface="Arial" pitchFamily="34" charset="0"/>
                <a:cs typeface="Arial" pitchFamily="34" charset="0"/>
              </a:rPr>
              <a:t>Wiley-VCH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b="0" dirty="0" err="1">
                <a:latin typeface="Arial" pitchFamily="34" charset="0"/>
                <a:cs typeface="Arial" pitchFamily="34" charset="0"/>
              </a:rPr>
              <a:t>Verlag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b="0" dirty="0" err="1">
                <a:latin typeface="Arial" pitchFamily="34" charset="0"/>
                <a:cs typeface="Arial" pitchFamily="34" charset="0"/>
              </a:rPr>
              <a:t>Weinheim</a:t>
            </a:r>
            <a:r>
              <a:rPr lang="hu-HU" sz="1200" b="0" dirty="0">
                <a:latin typeface="Arial" pitchFamily="34" charset="0"/>
                <a:cs typeface="Arial" pitchFamily="34" charset="0"/>
              </a:rPr>
              <a:t> 2006</a:t>
            </a:r>
          </a:p>
          <a:p>
            <a:pPr>
              <a:spcBef>
                <a:spcPct val="50000"/>
              </a:spcBef>
            </a:pPr>
            <a:r>
              <a:rPr lang="hu-HU" sz="1200" b="0" dirty="0"/>
              <a:t> </a:t>
            </a:r>
          </a:p>
        </p:txBody>
      </p:sp>
      <p:sp>
        <p:nvSpPr>
          <p:cNvPr id="393251" name="Text Box 35"/>
          <p:cNvSpPr txBox="1">
            <a:spLocks noChangeArrowheads="1"/>
          </p:cNvSpPr>
          <p:nvPr/>
        </p:nvSpPr>
        <p:spPr bwMode="auto">
          <a:xfrm>
            <a:off x="1476375" y="3059113"/>
            <a:ext cx="2538413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1400" b="0" i="1"/>
              <a:t>H</a:t>
            </a:r>
            <a:r>
              <a:rPr lang="hu-HU" sz="1400" b="0" i="1" baseline="-25000"/>
              <a:t>2</a:t>
            </a:r>
            <a:r>
              <a:rPr lang="hu-HU" sz="1400" b="0" i="1"/>
              <a:t> through non-fossil </a:t>
            </a:r>
          </a:p>
          <a:p>
            <a:pPr algn="ctr"/>
            <a:r>
              <a:rPr lang="hu-HU" sz="1400" b="0" i="1"/>
              <a:t>sources (renewable, </a:t>
            </a:r>
          </a:p>
          <a:p>
            <a:pPr algn="ctr"/>
            <a:r>
              <a:rPr lang="hu-HU" sz="1400" b="0" i="1"/>
              <a:t>nuclear)</a:t>
            </a:r>
          </a:p>
        </p:txBody>
      </p:sp>
      <p:sp>
        <p:nvSpPr>
          <p:cNvPr id="393253" name="Freeform 37"/>
          <p:cNvSpPr>
            <a:spLocks/>
          </p:cNvSpPr>
          <p:nvPr/>
        </p:nvSpPr>
        <p:spPr bwMode="auto">
          <a:xfrm>
            <a:off x="1744665" y="2962275"/>
            <a:ext cx="184731" cy="369332"/>
          </a:xfrm>
          <a:custGeom>
            <a:avLst/>
            <a:gdLst/>
            <a:ahLst/>
            <a:cxnLst>
              <a:cxn ang="0">
                <a:pos x="1245" y="128"/>
              </a:cxn>
              <a:cxn ang="0">
                <a:pos x="1099" y="55"/>
              </a:cxn>
              <a:cxn ang="0">
                <a:pos x="961" y="19"/>
              </a:cxn>
              <a:cxn ang="0">
                <a:pos x="532" y="0"/>
              </a:cxn>
              <a:cxn ang="0">
                <a:pos x="285" y="46"/>
              </a:cxn>
              <a:cxn ang="0">
                <a:pos x="129" y="83"/>
              </a:cxn>
              <a:cxn ang="0">
                <a:pos x="38" y="156"/>
              </a:cxn>
              <a:cxn ang="0">
                <a:pos x="47" y="384"/>
              </a:cxn>
              <a:cxn ang="0">
                <a:pos x="111" y="439"/>
              </a:cxn>
              <a:cxn ang="0">
                <a:pos x="157" y="467"/>
              </a:cxn>
              <a:cxn ang="0">
                <a:pos x="239" y="512"/>
              </a:cxn>
              <a:cxn ang="0">
                <a:pos x="404" y="558"/>
              </a:cxn>
              <a:cxn ang="0">
                <a:pos x="916" y="567"/>
              </a:cxn>
              <a:cxn ang="0">
                <a:pos x="971" y="549"/>
              </a:cxn>
              <a:cxn ang="0">
                <a:pos x="1071" y="485"/>
              </a:cxn>
              <a:cxn ang="0">
                <a:pos x="1108" y="448"/>
              </a:cxn>
              <a:cxn ang="0">
                <a:pos x="1117" y="421"/>
              </a:cxn>
              <a:cxn ang="0">
                <a:pos x="1144" y="394"/>
              </a:cxn>
              <a:cxn ang="0">
                <a:pos x="1208" y="330"/>
              </a:cxn>
              <a:cxn ang="0">
                <a:pos x="1245" y="128"/>
              </a:cxn>
            </a:cxnLst>
            <a:rect l="0" t="0" r="r" b="b"/>
            <a:pathLst>
              <a:path w="1282" h="612">
                <a:moveTo>
                  <a:pt x="1245" y="128"/>
                </a:moveTo>
                <a:cubicBezTo>
                  <a:pt x="1223" y="61"/>
                  <a:pt x="1158" y="75"/>
                  <a:pt x="1099" y="55"/>
                </a:cubicBezTo>
                <a:cubicBezTo>
                  <a:pt x="1064" y="22"/>
                  <a:pt x="1007" y="22"/>
                  <a:pt x="961" y="19"/>
                </a:cubicBezTo>
                <a:cubicBezTo>
                  <a:pt x="818" y="11"/>
                  <a:pt x="675" y="8"/>
                  <a:pt x="532" y="0"/>
                </a:cubicBezTo>
                <a:cubicBezTo>
                  <a:pt x="448" y="10"/>
                  <a:pt x="369" y="34"/>
                  <a:pt x="285" y="46"/>
                </a:cubicBezTo>
                <a:cubicBezTo>
                  <a:pt x="233" y="63"/>
                  <a:pt x="182" y="74"/>
                  <a:pt x="129" y="83"/>
                </a:cubicBezTo>
                <a:cubicBezTo>
                  <a:pt x="101" y="111"/>
                  <a:pt x="71" y="134"/>
                  <a:pt x="38" y="156"/>
                </a:cubicBezTo>
                <a:cubicBezTo>
                  <a:pt x="30" y="207"/>
                  <a:pt x="0" y="334"/>
                  <a:pt x="47" y="384"/>
                </a:cubicBezTo>
                <a:cubicBezTo>
                  <a:pt x="68" y="406"/>
                  <a:pt x="88" y="420"/>
                  <a:pt x="111" y="439"/>
                </a:cubicBezTo>
                <a:cubicBezTo>
                  <a:pt x="147" y="469"/>
                  <a:pt x="108" y="451"/>
                  <a:pt x="157" y="467"/>
                </a:cubicBezTo>
                <a:cubicBezTo>
                  <a:pt x="174" y="518"/>
                  <a:pt x="157" y="492"/>
                  <a:pt x="239" y="512"/>
                </a:cubicBezTo>
                <a:cubicBezTo>
                  <a:pt x="297" y="526"/>
                  <a:pt x="345" y="548"/>
                  <a:pt x="404" y="558"/>
                </a:cubicBezTo>
                <a:cubicBezTo>
                  <a:pt x="567" y="612"/>
                  <a:pt x="752" y="570"/>
                  <a:pt x="916" y="567"/>
                </a:cubicBezTo>
                <a:cubicBezTo>
                  <a:pt x="934" y="561"/>
                  <a:pt x="955" y="560"/>
                  <a:pt x="971" y="549"/>
                </a:cubicBezTo>
                <a:cubicBezTo>
                  <a:pt x="1002" y="528"/>
                  <a:pt x="1036" y="497"/>
                  <a:pt x="1071" y="485"/>
                </a:cubicBezTo>
                <a:cubicBezTo>
                  <a:pt x="1094" y="415"/>
                  <a:pt x="1059" y="497"/>
                  <a:pt x="1108" y="448"/>
                </a:cubicBezTo>
                <a:cubicBezTo>
                  <a:pt x="1115" y="441"/>
                  <a:pt x="1112" y="429"/>
                  <a:pt x="1117" y="421"/>
                </a:cubicBezTo>
                <a:cubicBezTo>
                  <a:pt x="1124" y="410"/>
                  <a:pt x="1136" y="404"/>
                  <a:pt x="1144" y="394"/>
                </a:cubicBezTo>
                <a:cubicBezTo>
                  <a:pt x="1195" y="328"/>
                  <a:pt x="1156" y="347"/>
                  <a:pt x="1208" y="330"/>
                </a:cubicBezTo>
                <a:cubicBezTo>
                  <a:pt x="1282" y="256"/>
                  <a:pt x="1215" y="220"/>
                  <a:pt x="1245" y="128"/>
                </a:cubicBezTo>
                <a:close/>
              </a:path>
            </a:pathLst>
          </a:custGeom>
          <a:noFill/>
          <a:ln w="19050" cap="flat" cmpd="sng">
            <a:solidFill>
              <a:srgbClr val="0066FF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393255" name="Line 39"/>
          <p:cNvSpPr>
            <a:spLocks noChangeShapeType="1"/>
          </p:cNvSpPr>
          <p:nvPr/>
        </p:nvSpPr>
        <p:spPr bwMode="auto">
          <a:xfrm flipV="1">
            <a:off x="827088" y="1844675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hu-HU"/>
          </a:p>
        </p:txBody>
      </p:sp>
      <p:sp>
        <p:nvSpPr>
          <p:cNvPr id="393256" name="Rectangle 40"/>
          <p:cNvSpPr>
            <a:spLocks noChangeArrowheads="1"/>
          </p:cNvSpPr>
          <p:nvPr/>
        </p:nvSpPr>
        <p:spPr bwMode="auto">
          <a:xfrm>
            <a:off x="250826" y="3357563"/>
            <a:ext cx="5368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CO</a:t>
            </a:r>
            <a:r>
              <a:rPr lang="hu-HU" baseline="-2500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George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Olah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Renewable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Methanol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Grindavik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Rejkjanes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Iceland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2012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Emission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liquid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EtL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developed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CRI –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integrated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electrolitic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cracker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system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(CO2 + H2)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CO2 is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captured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Svartsvengi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geothermal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station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(4,500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tpa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also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supplies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electrolysis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produce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H2</a:t>
            </a:r>
          </a:p>
          <a:p>
            <a:r>
              <a:rPr lang="hu-HU" sz="2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million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litre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methanol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(RM), ~ 2.5% of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Iceland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petrol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consumption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Development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USD 8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million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30402" name="Picture 2" descr="http://www.chemicals-technology.com/projects/7515/images/146976/small/4s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1088"/>
            <a:ext cx="3600400" cy="2016224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683568" y="6392361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  <a:hlinkClick r:id="rId3"/>
              </a:rPr>
              <a:t>http://www.chemicals-technology.com/projects/george-olah-renewable-methanol-plant-iceland/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Methanol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Economy</a:t>
            </a:r>
            <a:r>
              <a:rPr lang="en-US" sz="28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®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hu-HU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advantages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</a:t>
            </a:r>
            <a:r>
              <a:rPr lang="hu-HU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disadvantages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over </a:t>
            </a:r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hydrogen</a:t>
            </a:r>
            <a:endParaRPr lang="hu-HU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97317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66FF33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 dirty="0" err="1">
                <a:latin typeface="Arial" charset="0"/>
              </a:rPr>
              <a:t>Efficient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storage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by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volume&amp;weight</a:t>
            </a:r>
            <a:endParaRPr lang="hu-HU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hu-HU" sz="2000" dirty="0" err="1">
                <a:latin typeface="Arial" charset="0"/>
              </a:rPr>
              <a:t>Use</a:t>
            </a:r>
            <a:r>
              <a:rPr lang="hu-HU" sz="2000" dirty="0">
                <a:latin typeface="Arial" charset="0"/>
              </a:rPr>
              <a:t> of </a:t>
            </a:r>
            <a:r>
              <a:rPr lang="hu-HU" sz="2000" dirty="0" err="1">
                <a:latin typeface="Arial" charset="0"/>
              </a:rPr>
              <a:t>existing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fuel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infrastructure</a:t>
            </a:r>
            <a:r>
              <a:rPr lang="hu-HU" sz="2000" dirty="0">
                <a:latin typeface="Arial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hu-HU" sz="2000" dirty="0" err="1">
                <a:latin typeface="Arial" charset="0"/>
              </a:rPr>
              <a:t>Can</a:t>
            </a:r>
            <a:r>
              <a:rPr lang="hu-HU" sz="2000" dirty="0">
                <a:latin typeface="Arial" charset="0"/>
              </a:rPr>
              <a:t> be </a:t>
            </a:r>
            <a:r>
              <a:rPr lang="hu-HU" sz="2000" dirty="0" err="1">
                <a:latin typeface="Arial" charset="0"/>
              </a:rPr>
              <a:t>blended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with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fuels</a:t>
            </a:r>
            <a:endParaRPr lang="hu-HU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hu-HU" sz="2000" dirty="0" err="1">
                <a:latin typeface="Arial" charset="0"/>
              </a:rPr>
              <a:t>User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friendly</a:t>
            </a:r>
            <a:endParaRPr lang="hu-HU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hu-HU" sz="2000" dirty="0" err="1">
                <a:latin typeface="Arial" charset="0"/>
              </a:rPr>
              <a:t>Raw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material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for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the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chemical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industry</a:t>
            </a:r>
            <a:endParaRPr lang="hu-HU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hu-HU" sz="2000" dirty="0" err="1">
                <a:latin typeface="Arial" charset="0"/>
              </a:rPr>
              <a:t>Can</a:t>
            </a:r>
            <a:r>
              <a:rPr lang="hu-HU" sz="2000" dirty="0">
                <a:latin typeface="Arial" charset="0"/>
              </a:rPr>
              <a:t> be made </a:t>
            </a:r>
            <a:r>
              <a:rPr lang="hu-HU" sz="2000" dirty="0" err="1">
                <a:latin typeface="Arial" charset="0"/>
              </a:rPr>
              <a:t>from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any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organic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material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using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 smtClean="0">
                <a:latin typeface="Arial" charset="0"/>
              </a:rPr>
              <a:t>Fischer-Tropsch</a:t>
            </a:r>
            <a:r>
              <a:rPr lang="hu-HU" sz="2000" dirty="0" smtClean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method</a:t>
            </a:r>
            <a:r>
              <a:rPr lang="hu-HU" sz="2000" dirty="0">
                <a:latin typeface="Arial" charset="0"/>
              </a:rPr>
              <a:t> of </a:t>
            </a:r>
            <a:r>
              <a:rPr lang="hu-HU" sz="2000" dirty="0" err="1">
                <a:latin typeface="Arial" charset="0"/>
              </a:rPr>
              <a:t>synthesis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gas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catalysis</a:t>
            </a:r>
            <a:endParaRPr lang="hu-HU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hu-HU" sz="2000" dirty="0" err="1">
                <a:latin typeface="Arial" charset="0"/>
              </a:rPr>
              <a:t>Helps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to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mitigate</a:t>
            </a:r>
            <a:r>
              <a:rPr lang="hu-HU" sz="2000" dirty="0">
                <a:latin typeface="Arial" charset="0"/>
              </a:rPr>
              <a:t> man-made </a:t>
            </a:r>
            <a:r>
              <a:rPr lang="hu-HU" sz="2000" dirty="0" err="1">
                <a:latin typeface="Arial" charset="0"/>
              </a:rPr>
              <a:t>global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warming</a:t>
            </a:r>
            <a:r>
              <a:rPr lang="hu-HU" sz="2000" dirty="0">
                <a:latin typeface="Arial" charset="0"/>
              </a:rPr>
              <a:t> (</a:t>
            </a:r>
            <a:r>
              <a:rPr lang="hu-HU" sz="2000" dirty="0" err="1">
                <a:latin typeface="Arial" charset="0"/>
              </a:rPr>
              <a:t>recycles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carbon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dioxide</a:t>
            </a:r>
            <a:r>
              <a:rPr lang="hu-HU" sz="2000" dirty="0">
                <a:latin typeface="Arial" charset="0"/>
              </a:rPr>
              <a:t>, no </a:t>
            </a:r>
            <a:r>
              <a:rPr lang="hu-HU" sz="2000" dirty="0" err="1">
                <a:latin typeface="Arial" charset="0"/>
              </a:rPr>
              <a:t>need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for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carbon</a:t>
            </a:r>
            <a:r>
              <a:rPr lang="hu-HU" sz="2000" dirty="0">
                <a:latin typeface="Arial" charset="0"/>
              </a:rPr>
              <a:t> </a:t>
            </a:r>
            <a:r>
              <a:rPr lang="hu-HU" sz="2000" dirty="0" err="1">
                <a:latin typeface="Arial" charset="0"/>
              </a:rPr>
              <a:t>storage</a:t>
            </a:r>
            <a:r>
              <a:rPr lang="hu-HU" sz="2000" dirty="0">
                <a:latin typeface="Arial" charset="0"/>
              </a:rPr>
              <a:t>)</a:t>
            </a:r>
            <a:r>
              <a:rPr lang="hu-HU" sz="2000" dirty="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hu-HU" sz="20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00FF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>
                <a:latin typeface="Arial" charset="0"/>
              </a:rPr>
              <a:t>Higher generation costs</a:t>
            </a:r>
          </a:p>
          <a:p>
            <a:pPr>
              <a:lnSpc>
                <a:spcPct val="80000"/>
              </a:lnSpc>
            </a:pPr>
            <a:r>
              <a:rPr lang="hu-HU" sz="2000">
                <a:latin typeface="Arial" charset="0"/>
              </a:rPr>
              <a:t>Still fossil fuel as feedstock</a:t>
            </a:r>
          </a:p>
          <a:p>
            <a:pPr>
              <a:lnSpc>
                <a:spcPct val="80000"/>
              </a:lnSpc>
            </a:pPr>
            <a:r>
              <a:rPr lang="hu-HU" sz="2000">
                <a:latin typeface="Arial" charset="0"/>
              </a:rPr>
              <a:t>Energy density ½ of that of petrol</a:t>
            </a:r>
          </a:p>
          <a:p>
            <a:pPr>
              <a:lnSpc>
                <a:spcPct val="80000"/>
              </a:lnSpc>
            </a:pPr>
            <a:r>
              <a:rPr lang="hu-HU" sz="2000">
                <a:latin typeface="Arial" charset="0"/>
              </a:rPr>
              <a:t>Corrosive to aluminium</a:t>
            </a:r>
          </a:p>
          <a:p>
            <a:pPr>
              <a:lnSpc>
                <a:spcPct val="80000"/>
              </a:lnSpc>
            </a:pPr>
            <a:r>
              <a:rPr lang="hu-HU" sz="2000">
                <a:latin typeface="Arial" charset="0"/>
              </a:rPr>
              <a:t>Hydrophilic (attracts water), corrosive products</a:t>
            </a:r>
          </a:p>
          <a:p>
            <a:pPr>
              <a:lnSpc>
                <a:spcPct val="80000"/>
              </a:lnSpc>
            </a:pPr>
            <a:r>
              <a:rPr lang="hu-HU" sz="2000">
                <a:latin typeface="Arial" charset="0"/>
              </a:rPr>
              <a:t>Increases permeability of some plastics (VOC)</a:t>
            </a:r>
          </a:p>
          <a:p>
            <a:pPr>
              <a:lnSpc>
                <a:spcPct val="80000"/>
              </a:lnSpc>
            </a:pPr>
            <a:r>
              <a:rPr lang="hu-HU" sz="2000">
                <a:latin typeface="Arial" charset="0"/>
              </a:rPr>
              <a:t>Low volatility in cold weather</a:t>
            </a:r>
          </a:p>
          <a:p>
            <a:pPr>
              <a:lnSpc>
                <a:spcPct val="80000"/>
              </a:lnSpc>
            </a:pPr>
            <a:r>
              <a:rPr lang="hu-HU" sz="2000">
                <a:latin typeface="Arial" charset="0"/>
              </a:rPr>
              <a:t>Toxic, greater fire risk</a:t>
            </a:r>
          </a:p>
          <a:p>
            <a:pPr>
              <a:lnSpc>
                <a:spcPct val="80000"/>
              </a:lnSpc>
            </a:pPr>
            <a:r>
              <a:rPr lang="hu-HU" sz="2000">
                <a:latin typeface="Arial" charset="0"/>
              </a:rPr>
              <a:t>Released methanol may undergo rapid groundwater transport and contaminate well water</a:t>
            </a:r>
          </a:p>
          <a:p>
            <a:pPr>
              <a:lnSpc>
                <a:spcPct val="80000"/>
              </a:lnSpc>
            </a:pPr>
            <a:endParaRPr lang="hu-HU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2800" b="1" dirty="0" err="1">
                <a:latin typeface="Arial" charset="0"/>
              </a:rPr>
              <a:t>Messages</a:t>
            </a:r>
            <a:r>
              <a:rPr lang="hu-HU" sz="2800" b="1" dirty="0">
                <a:latin typeface="Arial" charset="0"/>
              </a:rPr>
              <a:t> </a:t>
            </a:r>
            <a:r>
              <a:rPr lang="hu-HU" sz="2800" b="1" dirty="0" err="1">
                <a:latin typeface="Arial" charset="0"/>
              </a:rPr>
              <a:t>from</a:t>
            </a:r>
            <a:r>
              <a:rPr lang="hu-HU" sz="2800" b="1" dirty="0">
                <a:latin typeface="Arial" charset="0"/>
              </a:rPr>
              <a:t> </a:t>
            </a:r>
            <a:r>
              <a:rPr lang="hu-HU" sz="2800" b="1" dirty="0" err="1">
                <a:latin typeface="Arial" charset="0"/>
              </a:rPr>
              <a:t>the</a:t>
            </a:r>
            <a:r>
              <a:rPr lang="hu-HU" sz="2800" b="1" dirty="0">
                <a:latin typeface="Arial" charset="0"/>
              </a:rPr>
              <a:t> </a:t>
            </a:r>
            <a:r>
              <a:rPr lang="hu-HU" sz="2800" b="1" dirty="0" err="1">
                <a:latin typeface="Arial" charset="0"/>
              </a:rPr>
              <a:t>Methanol</a:t>
            </a:r>
            <a:r>
              <a:rPr lang="hu-HU" sz="2800" b="1" dirty="0">
                <a:latin typeface="Arial" charset="0"/>
              </a:rPr>
              <a:t> </a:t>
            </a:r>
            <a:r>
              <a:rPr lang="hu-HU" sz="2800" b="1" dirty="0" err="1">
                <a:latin typeface="Arial" charset="0"/>
              </a:rPr>
              <a:t>Economy</a:t>
            </a:r>
            <a:r>
              <a:rPr lang="en-US" sz="32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®</a:t>
            </a:r>
            <a:endParaRPr lang="hu-HU" sz="3200" b="1" baseline="30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>
                <a:latin typeface="Arial" charset="0"/>
              </a:rPr>
              <a:t>Future energies will be renewables, nuclear and methanol</a:t>
            </a:r>
          </a:p>
          <a:p>
            <a:r>
              <a:rPr lang="hu-HU" sz="2400">
                <a:latin typeface="Arial" charset="0"/>
              </a:rPr>
              <a:t>Produce and accumulate methanol (from nat. gas)</a:t>
            </a:r>
          </a:p>
          <a:p>
            <a:r>
              <a:rPr lang="hu-HU" sz="2400">
                <a:latin typeface="Arial" charset="0"/>
              </a:rPr>
              <a:t>Develop carbon capture processes (like Shell, ConocoPhilips)</a:t>
            </a:r>
          </a:p>
          <a:p>
            <a:r>
              <a:rPr lang="hu-HU" sz="2400">
                <a:latin typeface="Arial" charset="0"/>
              </a:rPr>
              <a:t>Develop and implement methanol-based chemistry (DME-olefins-petrol, formaldehyde, etc)</a:t>
            </a:r>
          </a:p>
          <a:p>
            <a:endParaRPr lang="hu-HU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BIOÉTER, mint motorbenzin komponens (1/2)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768866"/>
          </a:xfrm>
        </p:spPr>
        <p:txBody>
          <a:bodyPr>
            <a:normAutofit fontScale="77500" lnSpcReduction="2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Általában stabil, korlátozottan (0,4-4,3%) vízoldható, édeskés, kámforhoz hasonló erőteljes szagú. Benzinhez közeli párolgáshő, alkoholnál nagyobb energiatartalom (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excl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etanol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ETBE),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sztöch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levegő/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hajtóa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tömegarány, magas oktánszám </a:t>
            </a:r>
          </a:p>
          <a:p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História</a:t>
            </a:r>
            <a:r>
              <a:rPr lang="hu-HU" sz="2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1995-től az USA 9 ózonnal legszennyezettebb zónájában min. 2%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oxigenáttartalmú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benzin forgalmazását rendelték el. 1999-ben  Kaliforniában kezdeményezték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betltását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2000 szept.-ben az USA Szenátus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Körny.véd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Bizottsága az MTBE 4 éven belüli kivonását és etanollal történő helyettesítését határozta el (vízbe kerülhet, nagy mennyiségben egészségkárosító)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Az EU-ban nincs betiltva az MTBE</a:t>
            </a:r>
          </a:p>
          <a:p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Előállítása:</a:t>
            </a:r>
            <a:r>
              <a:rPr lang="hu-H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izoolefin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és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bioalkohol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savkatalizált (ioncserélő gyantás) exoterm reverzibilis reakciójával 50-90 C-on. Lépései: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Alapanyag előkészítés</a:t>
            </a:r>
          </a:p>
          <a:p>
            <a:pPr lvl="1"/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Izoolefindús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frakció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diénmentesítése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Butadién kinyerése C4-frakcióból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extrakcióval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vagy </a:t>
            </a:r>
          </a:p>
          <a:p>
            <a:pPr lvl="2"/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Diének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, acetilének szelektív telítése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mono-olefinekké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Éter előállítása hőelvonásos reaktorban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Éter frakcionálása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Alkohol kinyerése</a:t>
            </a:r>
          </a:p>
          <a:p>
            <a:pPr lvl="2"/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Bioéterek</a:t>
            </a:r>
            <a:r>
              <a:rPr lang="hu-H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előállítása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5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575599"/>
            <a:ext cx="7500989" cy="456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714348" y="6295273"/>
            <a:ext cx="56436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61(6),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192 (2006)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01024" y="2294745"/>
            <a:ext cx="64294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Arial" pitchFamily="34" charset="0"/>
                <a:cs typeface="Arial" pitchFamily="34" charset="0"/>
              </a:rPr>
              <a:t>MTBE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001024" y="3366315"/>
            <a:ext cx="64294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Arial" pitchFamily="34" charset="0"/>
                <a:cs typeface="Arial" pitchFamily="34" charset="0"/>
              </a:rPr>
              <a:t>ETBE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001024" y="4723637"/>
            <a:ext cx="64294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Arial" pitchFamily="34" charset="0"/>
                <a:cs typeface="Arial" pitchFamily="34" charset="0"/>
              </a:rPr>
              <a:t>TAME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001024" y="5866645"/>
            <a:ext cx="64294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latin typeface="Arial" pitchFamily="34" charset="0"/>
                <a:cs typeface="Arial" pitchFamily="34" charset="0"/>
              </a:rPr>
              <a:t>TAEE</a:t>
            </a:r>
            <a:endParaRPr lang="hu-H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42908" y="1142984"/>
            <a:ext cx="90010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latin typeface="Arial" pitchFamily="34" charset="0"/>
                <a:cs typeface="Arial" pitchFamily="34" charset="0"/>
              </a:rPr>
              <a:t>Izoolefin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és </a:t>
            </a:r>
            <a:r>
              <a:rPr lang="hu-HU" b="1" dirty="0" err="1" smtClean="0">
                <a:latin typeface="Arial" pitchFamily="34" charset="0"/>
                <a:cs typeface="Arial" pitchFamily="34" charset="0"/>
              </a:rPr>
              <a:t>bioalkohol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 savkatalizált exoterm reverzibilis reakciójával 50-90 C-on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éterszintézis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izoolefin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alapanyagainak forrásai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5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428736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642942" y="6068817"/>
            <a:ext cx="6643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61(6),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192 (2006)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bioéter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mint motorbenzin komponens (2/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Felhasználás motorbenzin komponensként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Max. 3,7 v/</a:t>
            </a:r>
            <a:r>
              <a:rPr lang="hu-HU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v%</a:t>
            </a:r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oxigéntartalomig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(pl. ETBE esetén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. 15% bekeverés)</a:t>
            </a:r>
          </a:p>
          <a:p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Kritikája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Bekeverése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kisebb CO/CH emisszió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 eredményez (oxigéntartalma miatt javítja az égést)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Módosítja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deszt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görbe alakját [0-60% között lapítja a görbét, de kevésbé, mint az etanol]</a:t>
            </a: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Gőznyomásuk általában kisebb a motorbenzinénél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(kivéve az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MTBE-t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– etanol és ETBE együttes alkalmazása [etanolból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5 v/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v%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adagolható a szabvány szerint, így növelhető az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oxigenát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tartalom]</a:t>
            </a: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Párolgási hője közelebb van a motorbenzinéhez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mint az alkoholoké</a:t>
            </a: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Nagyobb oktánszámú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- ☺ </a:t>
            </a: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403648" y="616530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FAME: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Fatty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Methyl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Ester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= NOME: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NövényOlaj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MetilÉszter</a:t>
            </a:r>
            <a:endParaRPr lang="hu-H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Black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Liquor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– feketelúg (papírgyártási melléktermék)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bbanás 1 5"/>
          <p:cNvSpPr/>
          <p:nvPr/>
        </p:nvSpPr>
        <p:spPr>
          <a:xfrm>
            <a:off x="3419872" y="2348880"/>
            <a:ext cx="482352" cy="482352"/>
          </a:xfrm>
          <a:prstGeom prst="irregularSeal1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obbanás 1 6"/>
          <p:cNvSpPr/>
          <p:nvPr/>
        </p:nvSpPr>
        <p:spPr>
          <a:xfrm>
            <a:off x="3419872" y="3666728"/>
            <a:ext cx="482352" cy="482352"/>
          </a:xfrm>
          <a:prstGeom prst="irregularSeal1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259632" y="5085184"/>
            <a:ext cx="669674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Foly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Otto-motorokba: 1.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. etanol +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methanol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; 2.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. etanol, (+ metanol), (+’ metanol-gazdaság’), DME;   3.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1400" b="1" dirty="0" err="1" smtClean="0">
                <a:latin typeface="Arial" pitchFamily="34" charset="0"/>
                <a:cs typeface="Arial" pitchFamily="34" charset="0"/>
              </a:rPr>
              <a:t>biohidrogén</a:t>
            </a:r>
            <a:r>
              <a:rPr lang="hu-HU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hu-H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bbanás 1 8"/>
          <p:cNvSpPr/>
          <p:nvPr/>
        </p:nvSpPr>
        <p:spPr>
          <a:xfrm>
            <a:off x="3707904" y="4869160"/>
            <a:ext cx="144016" cy="144016"/>
          </a:xfrm>
          <a:prstGeom prst="irregularSeal1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obbanás 1 9"/>
          <p:cNvSpPr/>
          <p:nvPr/>
        </p:nvSpPr>
        <p:spPr>
          <a:xfrm>
            <a:off x="3572272" y="2852936"/>
            <a:ext cx="351656" cy="432048"/>
          </a:xfrm>
          <a:prstGeom prst="irregularSeal1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obbanás 1 10"/>
          <p:cNvSpPr/>
          <p:nvPr/>
        </p:nvSpPr>
        <p:spPr>
          <a:xfrm>
            <a:off x="3707904" y="4581128"/>
            <a:ext cx="144016" cy="144016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oxigenát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bekeverés hatása az alapbenzin desztillációs görbéjére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0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42968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1000100" y="5997379"/>
            <a:ext cx="6072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61(6),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192 (2006)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Reid-gőznyomás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változása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oxigenátok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bekeverésekor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1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50112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785786" y="6223835"/>
            <a:ext cx="6858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61(6),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192 (2006)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Motorbenzinek és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bioeredetű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komponenseik + DME főbb jellemzői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137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429684" cy="47863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428596" y="6509587"/>
            <a:ext cx="6215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Hancsók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 J. et </a:t>
            </a:r>
            <a:r>
              <a:rPr lang="hu-HU" sz="1200" i="1" dirty="0" err="1" smtClean="0">
                <a:latin typeface="Arial" pitchFamily="34" charset="0"/>
                <a:cs typeface="Arial" pitchFamily="34" charset="0"/>
              </a:rPr>
              <a:t>al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Magy. Kém. Lapja, </a:t>
            </a:r>
            <a:r>
              <a:rPr lang="hu-HU" sz="1200" i="1" dirty="0" smtClean="0">
                <a:latin typeface="Arial" pitchFamily="34" charset="0"/>
                <a:cs typeface="Arial" pitchFamily="34" charset="0"/>
              </a:rPr>
              <a:t>61(5),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153 (2006)</a:t>
            </a:r>
            <a:endParaRPr lang="hu-H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71438" y="3786190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71406" y="4214818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71406" y="4857760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71406" y="5214950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elfelé nyíl 9"/>
          <p:cNvSpPr/>
          <p:nvPr/>
        </p:nvSpPr>
        <p:spPr>
          <a:xfrm>
            <a:off x="3131840" y="6143644"/>
            <a:ext cx="357190" cy="28575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elfelé nyíl 10"/>
          <p:cNvSpPr/>
          <p:nvPr/>
        </p:nvSpPr>
        <p:spPr>
          <a:xfrm>
            <a:off x="4932040" y="6143644"/>
            <a:ext cx="35719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felé nyíl 11"/>
          <p:cNvSpPr/>
          <p:nvPr/>
        </p:nvSpPr>
        <p:spPr>
          <a:xfrm>
            <a:off x="6516216" y="6143644"/>
            <a:ext cx="35719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109816" y="2924944"/>
            <a:ext cx="285720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felé nyíl 14"/>
          <p:cNvSpPr/>
          <p:nvPr/>
        </p:nvSpPr>
        <p:spPr>
          <a:xfrm>
            <a:off x="4139952" y="6165304"/>
            <a:ext cx="35719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8532440" y="1772816"/>
            <a:ext cx="6115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DME</a:t>
            </a:r>
          </a:p>
          <a:p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0,71</a:t>
            </a:r>
          </a:p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34,6</a:t>
            </a:r>
          </a:p>
          <a:p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&gt;100</a:t>
            </a:r>
          </a:p>
          <a:p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8,9</a:t>
            </a:r>
          </a:p>
          <a:p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CN&gt;55</a:t>
            </a:r>
          </a:p>
          <a:p>
            <a:endParaRPr lang="hu-H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28,8</a:t>
            </a:r>
          </a:p>
          <a:p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elfelé nyíl 16"/>
          <p:cNvSpPr/>
          <p:nvPr/>
        </p:nvSpPr>
        <p:spPr>
          <a:xfrm>
            <a:off x="8607298" y="6167584"/>
            <a:ext cx="35719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elfelé nyíl 17"/>
          <p:cNvSpPr/>
          <p:nvPr/>
        </p:nvSpPr>
        <p:spPr>
          <a:xfrm>
            <a:off x="8031234" y="6167584"/>
            <a:ext cx="357190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874638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Második generációs DME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Black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liquor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DME (2nd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generation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biofuel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artalom helye 3" descr="blackliquo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9"/>
            <a:ext cx="4752528" cy="3100586"/>
          </a:xfrm>
        </p:spPr>
      </p:pic>
      <p:pic>
        <p:nvPicPr>
          <p:cNvPr id="5" name="Kép 4" descr="black liqu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016" y="1772816"/>
            <a:ext cx="2798440" cy="223224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3568" y="5013176"/>
            <a:ext cx="784887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Arial" pitchFamily="34" charset="0"/>
                <a:cs typeface="Arial" pitchFamily="34" charset="0"/>
              </a:rPr>
              <a:t>Papírgyártási hulladék – ‘feketelúg’, azaz elhasznált feltáró-oldat. A rostok felszabadítására szolgáló, NaOH-Na2S oldatban történő 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főzés 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során keletkező cellulózzagy tartalmazza , a főzés másik terméke a tovább feldolgozandó rost. A feketelúg a fának (a feloldódott) mintegy felét, a hemicellulóz és lignin egy részét tartalmazza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alra nyíl 6"/>
          <p:cNvSpPr/>
          <p:nvPr/>
        </p:nvSpPr>
        <p:spPr>
          <a:xfrm>
            <a:off x="8490136" y="299695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BioDME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back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liquor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artalom helye 3" descr="DMEplant-630x38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1052736"/>
            <a:ext cx="6000750" cy="3686175"/>
          </a:xfrm>
        </p:spPr>
      </p:pic>
      <p:sp>
        <p:nvSpPr>
          <p:cNvPr id="5" name="Szövegdoboz 4"/>
          <p:cNvSpPr txBox="1"/>
          <p:nvPr/>
        </p:nvSpPr>
        <p:spPr>
          <a:xfrm>
            <a:off x="0" y="479715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Arial" pitchFamily="34" charset="0"/>
                <a:cs typeface="Arial" pitchFamily="34" charset="0"/>
              </a:rPr>
              <a:t>A világ „első” kísérleti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bioDME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üzeme (4 t/nap DME), FP7 &amp; kormánytámogatással, ETC gázosító,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Haldor-Topsøe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DME szint. technológia,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Chemrec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Piteå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, Svédország, 2012. május;                        2013 febr.: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Chemrec-től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átvette a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Luleå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Univ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. of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Technology</a:t>
            </a:r>
            <a:endParaRPr lang="hu-H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ELGÁZOSÍTÁS (SZINTÉZIS GÁZZÁ) ► MEOH SZINTÉZIS ► DME SZINTÉZIS ► DME DESZTILLÁCIÓ</a:t>
            </a:r>
          </a:p>
          <a:p>
            <a:pPr algn="ctr"/>
            <a:r>
              <a:rPr lang="hu-HU" sz="1600" dirty="0" smtClean="0">
                <a:latin typeface="Arial" pitchFamily="34" charset="0"/>
                <a:cs typeface="Arial" pitchFamily="34" charset="0"/>
              </a:rPr>
              <a:t> (20x30 m), DP-1: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pressurised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entrained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black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liquor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gasifier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; WGS: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water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separation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516216" y="1916832"/>
            <a:ext cx="1619672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latin typeface="Arial" pitchFamily="34" charset="0"/>
                <a:cs typeface="Arial" pitchFamily="34" charset="0"/>
              </a:rPr>
              <a:t>Gázosítóból:</a:t>
            </a:r>
          </a:p>
          <a:p>
            <a:r>
              <a:rPr lang="hu-HU" sz="1600" b="1" dirty="0" smtClean="0">
                <a:latin typeface="Arial" pitchFamily="34" charset="0"/>
                <a:cs typeface="Arial" pitchFamily="34" charset="0"/>
              </a:rPr>
              <a:t>H2: 35,5-36%</a:t>
            </a:r>
          </a:p>
          <a:p>
            <a:r>
              <a:rPr lang="hu-HU" sz="1600" b="1" dirty="0" smtClean="0">
                <a:latin typeface="Arial" pitchFamily="34" charset="0"/>
                <a:cs typeface="Arial" pitchFamily="34" charset="0"/>
              </a:rPr>
              <a:t>CO: 25,5-31%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H2S: 1,5-1,7%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CO2: 29,5-36%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CH4: 1,2-1,5%</a:t>
            </a:r>
          </a:p>
          <a:p>
            <a:r>
              <a:rPr lang="hu-HU" sz="1600" dirty="0" smtClean="0">
                <a:latin typeface="Arial" pitchFamily="34" charset="0"/>
                <a:cs typeface="Arial" pitchFamily="34" charset="0"/>
              </a:rPr>
              <a:t>H2O: 0,25%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67544" y="6093296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>
              <a:hlinkClick r:id="rId3"/>
            </a:endParaRPr>
          </a:p>
          <a:p>
            <a:r>
              <a:rPr lang="hu-HU" sz="1200" dirty="0" smtClean="0">
                <a:latin typeface="Arial" pitchFamily="34" charset="0"/>
                <a:cs typeface="Arial" pitchFamily="34" charset="0"/>
                <a:hlinkClick r:id="rId3"/>
              </a:rPr>
              <a:t>http://www.biodme.eu/work-packages/industrial-use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hu-HU" sz="1200" dirty="0" smtClean="0">
                <a:latin typeface="Arial" pitchFamily="34" charset="0"/>
                <a:cs typeface="Arial" pitchFamily="34" charset="0"/>
                <a:hlinkClick r:id="rId4"/>
              </a:rPr>
              <a:t>http://www.tappi.org/Downloads/Conference-Papers/2010/2010-TAPPIPAPTAC-International-Chemical-Recovery-Conf/10ICRC55.aspx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DME mint motorhajtóanyag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Tulajdonságai: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Színtelen, enyhén édeskés szagú gáz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Forráspont: 34,6 C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Sűrűség: 0,713 g/cm3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Energiatartalom: 28.8 MJ/kg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Cetánszám: 55-60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Lobbanáspont: -41 C</a:t>
            </a:r>
          </a:p>
          <a:p>
            <a:pPr>
              <a:buNone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	Motorikus tulajdonságainak értékelése: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Kis viszkozitás, alacsony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lp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magas cetánszám, füstmentes égés </a:t>
            </a:r>
            <a:r>
              <a:rPr lang="hu-HU" sz="2000" dirty="0" smtClean="0">
                <a:latin typeface="Arial" pitchFamily="34" charset="0"/>
                <a:cs typeface="Arial" pitchFamily="34" charset="0"/>
                <a:sym typeface="Wingdings"/>
              </a:rPr>
              <a:t>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  <a:sym typeface="Wingdings"/>
              </a:rPr>
              <a:t>Kis kenőképesség   - bekeverés (</a:t>
            </a:r>
            <a:r>
              <a:rPr lang="hu-HU" sz="2000" dirty="0" err="1" smtClean="0">
                <a:latin typeface="Arial" pitchFamily="34" charset="0"/>
                <a:cs typeface="Arial" pitchFamily="34" charset="0"/>
                <a:sym typeface="Wingdings"/>
              </a:rPr>
              <a:t>bio</a:t>
            </a:r>
            <a:r>
              <a:rPr lang="hu-HU" sz="2000" dirty="0" smtClean="0">
                <a:latin typeface="Arial" pitchFamily="34" charset="0"/>
                <a:cs typeface="Arial" pitchFamily="34" charset="0"/>
                <a:sym typeface="Wingdings"/>
              </a:rPr>
              <a:t>)dízelhez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Motorikus felhasználása: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Ottó-motorokhoz komprimálás után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LPG-hez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adva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Diesel motorokhoz dízel-gázolajba keverve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Harmadik generációs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biohidrogén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Termesztett növényekből vagy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szerves hulladékokból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biológiai úton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(alga, (ős)baktérium segítségével) állítják elő.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Kutatások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folynak</a:t>
            </a: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Algaalapú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u-HU" sz="2000" dirty="0" smtClean="0"/>
              <a:t> </a:t>
            </a:r>
            <a:r>
              <a:rPr lang="hu-HU" sz="20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tooltip="Chlamydomonas reinhardtii"/>
              </a:rPr>
              <a:t>Chlamydomonas</a:t>
            </a: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tooltip="Chlamydomonas reinhardtii"/>
              </a:rPr>
              <a:t> </a:t>
            </a:r>
            <a:r>
              <a:rPr lang="hu-HU" sz="20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tooltip="Chlamydomonas reinhardtii"/>
              </a:rPr>
              <a:t>reinhardtii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(zöldalgából)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hidrogenáz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enzimmel  [kénszegény környezetben az enzim oxigéntermelésről hidrogéntermelésre vált]. USA: szövetségi kutatások (25 ekm2 kellene az USA benzinigény helyettesítésére)</a:t>
            </a: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Baktériumalapú: hulladékból (folyamatos) fermentációval 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Sötét fermentáció: hulladékból pl.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Clostridium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 genus baktériummal 5,5-6 pH, 30 C, anaerob körülmények  mellett         hidrogén és szerves savak</a:t>
            </a:r>
          </a:p>
          <a:p>
            <a:pPr lvl="2"/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Fotófermentáció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: hulladékból pl.  </a:t>
            </a:r>
            <a:r>
              <a:rPr lang="hu-HU" sz="1600" dirty="0" err="1" smtClean="0">
                <a:latin typeface="Arial" pitchFamily="34" charset="0"/>
                <a:cs typeface="Arial" pitchFamily="34" charset="0"/>
                <a:hlinkClick r:id="rId3" tooltip="Rhodobacter sphaeroides"/>
              </a:rPr>
              <a:t>Rhodobacter</a:t>
            </a:r>
            <a:r>
              <a:rPr lang="hu-HU" sz="1600" dirty="0" smtClean="0">
                <a:latin typeface="Arial" pitchFamily="34" charset="0"/>
                <a:cs typeface="Arial" pitchFamily="34" charset="0"/>
                <a:hlinkClick r:id="rId3" tooltip="Rhodobacter sphaeroides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  <a:hlinkClick r:id="rId3" tooltip="Rhodobacter sphaeroides"/>
              </a:rPr>
              <a:t>sphaeroides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baktériummal 400-1000 nm (látható és infravörös) fény mellett, szerves savak jelenlétében (pl.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LED-es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fermenter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Kombinált fermentáció: sötét+fotó (szerves savak felhasználása)</a:t>
            </a:r>
          </a:p>
          <a:p>
            <a:pPr lvl="1"/>
            <a:r>
              <a:rPr lang="hu-HU" sz="2000" b="1" dirty="0" smtClean="0">
                <a:latin typeface="Arial" pitchFamily="34" charset="0"/>
                <a:cs typeface="Arial" pitchFamily="34" charset="0"/>
              </a:rPr>
              <a:t>Metabolikus eljárás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sal, fermentációval,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ferredoxin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redox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reakciójával, hidrogénképző enzimekkel (az előbbi baktériumok jelenlétében)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499992" y="40050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>
          <a:xfrm flipV="1">
            <a:off x="467544" y="6858000"/>
            <a:ext cx="6033282" cy="45719"/>
          </a:xfrm>
        </p:spPr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                                                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 flipV="1">
            <a:off x="3124200" y="6721476"/>
            <a:ext cx="2887960" cy="136524"/>
          </a:xfrm>
        </p:spPr>
        <p:txBody>
          <a:bodyPr/>
          <a:lstStyle/>
          <a:p>
            <a:fld id="{91F75BDD-E4C4-4B46-9F8E-A6F1D6D9B142}" type="slidenum">
              <a:rPr lang="hu-HU"/>
              <a:pPr/>
              <a:t>38</a:t>
            </a:fld>
            <a:endParaRPr lang="hu-H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686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Alternatív közlekedési hajtóanyagok II.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Bioüzemanyagok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Otto-motorokhoz - Összefoglalás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337303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Első generációs etanol: 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előállítása, felhasználása, minőségi mutatói, kölcsönhatása a motorral, előnyök-hátrányok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____________________________________</a:t>
            </a:r>
          </a:p>
          <a:p>
            <a:pPr>
              <a:lnSpc>
                <a:spcPct val="90000"/>
              </a:lnSpc>
            </a:pP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Második generációs etanol: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előállítása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_____________________________________</a:t>
            </a:r>
          </a:p>
          <a:p>
            <a:pPr>
              <a:lnSpc>
                <a:spcPct val="90000"/>
              </a:lnSpc>
            </a:pP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Éterek 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előállítása, minőségi mutatói, előnyök-hátrányok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_____________________________________ 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Metanol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és ‘metanol gazdaság’ – Oláh György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______________________________________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Második generációs </a:t>
            </a: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DME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előállítása, főbb tulajdonságai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__________________________</a:t>
            </a:r>
          </a:p>
          <a:p>
            <a:pPr>
              <a:lnSpc>
                <a:spcPct val="90000"/>
              </a:lnSpc>
              <a:buNone/>
            </a:pP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Harmadik generációs </a:t>
            </a:r>
            <a:r>
              <a:rPr lang="hu-HU" sz="34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biohidrogén</a:t>
            </a:r>
            <a:r>
              <a:rPr lang="hu-HU" sz="3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3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kutatások</a:t>
            </a:r>
          </a:p>
          <a:p>
            <a:pPr>
              <a:lnSpc>
                <a:spcPct val="90000"/>
              </a:lnSpc>
              <a:buNone/>
            </a:pPr>
            <a:endParaRPr lang="hu-HU" sz="34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hu-HU" sz="34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u-HU" sz="31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76056" y="6217567"/>
            <a:ext cx="38164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HW: 1. </a:t>
            </a:r>
            <a:r>
              <a:rPr lang="hu-HU" sz="1400" dirty="0" smtClean="0">
                <a:hlinkClick r:id="rId2"/>
              </a:rPr>
              <a:t>http://www.biofuelstp.eu/methanol.html</a:t>
            </a:r>
            <a:endParaRPr lang="hu-HU" sz="1400" dirty="0" smtClean="0"/>
          </a:p>
          <a:p>
            <a:r>
              <a:rPr lang="hu-HU" sz="1400" dirty="0" smtClean="0">
                <a:latin typeface="Arial" pitchFamily="34" charset="0"/>
                <a:cs typeface="Arial" pitchFamily="34" charset="0"/>
              </a:rPr>
              <a:t>       2. 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http://www.betarenewables.com/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0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304800"/>
            <a:ext cx="84010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874638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Első (cukornádból, gabonából, cukorrépából) és második generációs (biomasszából készült, ‘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cellulosic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’)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bioetanol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metanol és étereik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4499992" y="5157192"/>
            <a:ext cx="410445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latin typeface="Arial" pitchFamily="34" charset="0"/>
                <a:cs typeface="Arial" pitchFamily="34" charset="0"/>
              </a:rPr>
              <a:t>42 gallonos (~159 l-es) whiskys hordók</a:t>
            </a:r>
            <a:endParaRPr lang="hu-H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19672" y="544522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Titusville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, PA,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Allegheny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river</a:t>
            </a:r>
            <a:endParaRPr lang="hu-H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Európai etanol igény és ellátás a 2020. évi 10e%-os benzinbe keverés eléréséhez 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774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328738"/>
            <a:ext cx="80962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67544" y="6237312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itchFamily="34" charset="0"/>
                <a:cs typeface="Arial" pitchFamily="34" charset="0"/>
              </a:rPr>
              <a:t>Forrás: JEC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biofuels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report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Fig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. 15,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Lonza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1200" dirty="0" err="1" smtClean="0">
                <a:latin typeface="Arial" pitchFamily="34" charset="0"/>
                <a:cs typeface="Arial" pitchFamily="34" charset="0"/>
              </a:rPr>
              <a:t>March</a:t>
            </a:r>
            <a:r>
              <a:rPr lang="hu-HU" sz="1200" dirty="0" smtClean="0">
                <a:latin typeface="Arial" pitchFamily="34" charset="0"/>
                <a:cs typeface="Arial" pitchFamily="34" charset="0"/>
              </a:rPr>
              <a:t> 2011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207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66775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alra nyíl 5"/>
          <p:cNvSpPr/>
          <p:nvPr/>
        </p:nvSpPr>
        <p:spPr>
          <a:xfrm>
            <a:off x="7596336" y="3284984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ra nyíl 6"/>
          <p:cNvSpPr/>
          <p:nvPr/>
        </p:nvSpPr>
        <p:spPr>
          <a:xfrm>
            <a:off x="7596336" y="4941168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 nyíl 7"/>
          <p:cNvSpPr/>
          <p:nvPr/>
        </p:nvSpPr>
        <p:spPr>
          <a:xfrm>
            <a:off x="7596336" y="4509120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Balra nyíl 8"/>
          <p:cNvSpPr/>
          <p:nvPr/>
        </p:nvSpPr>
        <p:spPr>
          <a:xfrm>
            <a:off x="7596336" y="4149080"/>
            <a:ext cx="216024" cy="1440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ETANOL, mint alternatív motorhajtóanyag (1/2)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História és előállítás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História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1860.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N.A. Otto: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etanol az első Otto-motorban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1929. </a:t>
            </a:r>
            <a:r>
              <a:rPr lang="hu-HU" sz="2000" i="1" dirty="0" smtClean="0">
                <a:latin typeface="Arial" pitchFamily="34" charset="0"/>
                <a:cs typeface="Arial" pitchFamily="34" charset="0"/>
              </a:rPr>
              <a:t>H. Ford: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„az alkohol a jövő üzemanyaga” (USA 1920-1933: alkoholtilalom)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1926. Magyarország: MOTALKO program (Wekerle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pü.min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1926-ban elrendelte a motorbenzin faszesszel (metanollal), spiritusszal, alkohollal való keverését, ill. 5-25%-ig történő pótlását, burgonyából kiindulva)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1930 - Németország olajhiányos helyzetben főleg burgonyából: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Kraftspirit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Nagy olajtársaságok: elutasítás, apátia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Ma: nagy termelők Brazília (1975- Nemz. Alkohol Program, 24%-os bekeverés), USA, Kanada, EU, India, Kína, Thaiföld</a:t>
            </a:r>
          </a:p>
          <a:p>
            <a:r>
              <a:rPr lang="hu-H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Előállítása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Egyszerű cukrokból erjesztéssel (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cukornád, cukorrépa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(Győr 40 millió l/év fermentált és desztillált + 26 millió l/év dehidratált  (99,5%))</a:t>
            </a: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Keményítőből hidrolízist követő erjesztéssel (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kukorica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(Hungrana-Szabadegyháza, 150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/év; Pannonia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Ethanol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Ethanol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Europe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Renewables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Ltd. (ír) +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Fagen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Inc. (USA)’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Dunaföldvár-működő + Mohács-tervezett 2013 végétől, helyszínenként 240 millió l/év) </a:t>
            </a: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hu-HU" sz="1600" dirty="0" smtClean="0">
                <a:latin typeface="Arial" pitchFamily="34" charset="0"/>
                <a:cs typeface="Arial" pitchFamily="34" charset="0"/>
              </a:rPr>
              <a:t>1 l etanol (23,6 MJ </a:t>
            </a:r>
            <a:r>
              <a:rPr lang="hu-HU" sz="1600" dirty="0" err="1" smtClean="0">
                <a:latin typeface="Arial" pitchFamily="34" charset="0"/>
                <a:cs typeface="Arial" pitchFamily="34" charset="0"/>
              </a:rPr>
              <a:t>entart</a:t>
            </a:r>
            <a:r>
              <a:rPr lang="hu-HU" sz="1600" dirty="0" smtClean="0">
                <a:latin typeface="Arial" pitchFamily="34" charset="0"/>
                <a:cs typeface="Arial" pitchFamily="34" charset="0"/>
              </a:rPr>
              <a:t>) előállításához 15-20 MJ fosszilis  energia szükséges (???)</a:t>
            </a:r>
          </a:p>
          <a:p>
            <a:pPr lvl="1"/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Lignocellulóz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ból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(f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ás növényekből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spec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előkészítés (cellulóz, hemicellulóz és lignin szétválasztása), a cellulóz hidrolízise (enzimmel), a keletkező cukoroldat elválasztása a maradéktól (főleg lignintől), a cukoroldat erjesztése, az alkohol lepárlása és dehidratálása (kutatási, pilot stádium).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Beta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Renewables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(and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Novozymes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Crescentino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(IT), 2013 nov.: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mezőgazd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hulladékból és gyorsan növő bambuszból enzimes bontással, 75 millió l/év, 150 millió Euro-s beruházás; terv: 15-20 gyár 2017-ig. </a:t>
            </a:r>
          </a:p>
          <a:p>
            <a:pPr lvl="1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	2014…: USA,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Iowa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(‘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corn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belt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’), POET-DSM napi 770 t biomassza feldolgozására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szöv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tám.-sal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u-HU" sz="2000" dirty="0" smtClean="0">
                <a:latin typeface="Arial" pitchFamily="34" charset="0"/>
                <a:cs typeface="Arial" pitchFamily="34" charset="0"/>
              </a:rPr>
              <a:t>Biomassza (</a:t>
            </a:r>
            <a:r>
              <a:rPr lang="hu-HU" sz="2000" b="1" dirty="0" err="1" smtClean="0">
                <a:latin typeface="Arial" pitchFamily="34" charset="0"/>
                <a:cs typeface="Arial" pitchFamily="34" charset="0"/>
              </a:rPr>
              <a:t>lignocellulóz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hu-HU" sz="2000" b="1" dirty="0" smtClean="0">
                <a:latin typeface="Arial" pitchFamily="34" charset="0"/>
                <a:cs typeface="Arial" pitchFamily="34" charset="0"/>
              </a:rPr>
              <a:t>gázosításával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szintézisgáz (CO + H2), majd katalitikus szintézis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al oldali kapcsos zárójel 3"/>
          <p:cNvSpPr/>
          <p:nvPr/>
        </p:nvSpPr>
        <p:spPr>
          <a:xfrm>
            <a:off x="827584" y="4869160"/>
            <a:ext cx="144016" cy="15841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9512" y="5364505"/>
            <a:ext cx="64807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hu-HU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hu-H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al oldali kapcsos zárójel 5"/>
          <p:cNvSpPr/>
          <p:nvPr/>
        </p:nvSpPr>
        <p:spPr>
          <a:xfrm>
            <a:off x="827584" y="3717032"/>
            <a:ext cx="144016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99981" y="3933056"/>
            <a:ext cx="627603" cy="61555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hu-HU" sz="16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hu-HU" sz="1600" b="1" dirty="0" err="1" smtClean="0">
                <a:latin typeface="Arial" pitchFamily="34" charset="0"/>
                <a:cs typeface="Arial" pitchFamily="34" charset="0"/>
              </a:rPr>
              <a:t>gen</a:t>
            </a:r>
            <a:r>
              <a:rPr lang="hu-HU" b="1" dirty="0" smtClean="0">
                <a:latin typeface="Arial" pitchFamily="34" charset="0"/>
                <a:cs typeface="Arial" pitchFamily="34" charset="0"/>
              </a:rPr>
              <a:t>.</a:t>
            </a:r>
            <a:endParaRPr lang="hu-H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2595</Words>
  <Application>Microsoft Office PowerPoint</Application>
  <PresentationFormat>Diavetítés a képernyőre (4:3 oldalarány)</PresentationFormat>
  <Paragraphs>425</Paragraphs>
  <Slides>38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Office-téma</vt:lpstr>
      <vt:lpstr>II. Alternatív közlekedési hajtóanyagok (Földgáz, LPG, biofuels, hidrogen, electricity)</vt:lpstr>
      <vt:lpstr>Coverage of transport modes and travel range by the main convential and alternative fuels</vt:lpstr>
      <vt:lpstr>3. dia</vt:lpstr>
      <vt:lpstr>4. dia</vt:lpstr>
      <vt:lpstr>Első (cukornádból, gabonából, cukorrépából) és második generációs (biomasszából készült, ‘cellulosic’) bioetanol, metanol és étereik</vt:lpstr>
      <vt:lpstr>6. dia</vt:lpstr>
      <vt:lpstr>Európai etanol igény és ellátás a 2020. évi 10e%-os benzinbe keverés eléréséhez </vt:lpstr>
      <vt:lpstr>8. dia</vt:lpstr>
      <vt:lpstr>ETANOL, mint alternatív motorhajtóanyag (1/2) História és előállítás</vt:lpstr>
      <vt:lpstr>Motalko Magyarországon 1926-tól (5-25% burgonyából készült  metanol+etanol+ a benzinben) </vt:lpstr>
      <vt:lpstr>Szintézisgáz előállítása és Fischer-Tropsch szintézis</vt:lpstr>
      <vt:lpstr>Szintézisgáz felhasználása</vt:lpstr>
      <vt:lpstr>Az etanol, mint alternatív motorhajtóanyag (2/2) Felhasználás motorbenzin komponensként</vt:lpstr>
      <vt:lpstr>14. dia</vt:lpstr>
      <vt:lpstr>15. dia</vt:lpstr>
      <vt:lpstr>Az etanolbekeverés (azeotrópképzés) hatása a desztillációs görbére</vt:lpstr>
      <vt:lpstr>Etanol-motorbenzin elegyek gőznyomása</vt:lpstr>
      <vt:lpstr>Bioetanol-tartalmú dízel gázolaj („E-Diesel”, „O2Diesel”)</vt:lpstr>
      <vt:lpstr>METANOL, mint alternatív motorhajtóanyag (1/2) História és előállítás</vt:lpstr>
      <vt:lpstr>A metanol, mint alternatív motorhajtóanyag (2/2) Felhasználás motorbenzin komponensként</vt:lpstr>
      <vt:lpstr>Metanoltartalmú dízel gázolaj</vt:lpstr>
      <vt:lpstr>The Hypothetical METHANOL ECONOMY® Methanol as energy carrier and chemical feedstock </vt:lpstr>
      <vt:lpstr>George Olah Renewable Methanol Plant, Grindavik in Rejkjanes, Iceland, 2012 </vt:lpstr>
      <vt:lpstr>Methanol Economy® advantages/disadvantages over hydrogen</vt:lpstr>
      <vt:lpstr>Messages from the Methanol Economy®</vt:lpstr>
      <vt:lpstr>A BIOÉTER, mint motorbenzin komponens (1/2)</vt:lpstr>
      <vt:lpstr>Bioéterek előállítása</vt:lpstr>
      <vt:lpstr>Az éterszintézis izoolefin alapanyagainak forrásai</vt:lpstr>
      <vt:lpstr>A bioéter, mint motorbenzin komponens (2/2) Felhasználás motorbenzin komponensként</vt:lpstr>
      <vt:lpstr>Az oxigenát bekeverés hatása az alapbenzin desztillációs görbéjére</vt:lpstr>
      <vt:lpstr>A Reid-gőznyomás változása oxigenátok bekeverésekor</vt:lpstr>
      <vt:lpstr>Motorbenzinek és bioeredetű komponenseik + DME főbb jellemzői</vt:lpstr>
      <vt:lpstr>Második generációs DME </vt:lpstr>
      <vt:lpstr>Black liquor for DME (2nd generation biofuel)</vt:lpstr>
      <vt:lpstr>BioDME from back liquor</vt:lpstr>
      <vt:lpstr>DME mint motorhajtóanyag</vt:lpstr>
      <vt:lpstr>Harmadik generációs biohidrogén</vt:lpstr>
      <vt:lpstr>Alternatív közlekedési hajtóanyagok II. Bioüzemanyagok Otto-motorokhoz - Összefoglalás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Alternatív közlekedési hajtóanyagok (Földgáz, LPG, biofuels, hidrogen, electricity)</dc:title>
  <dc:creator>lracz</dc:creator>
  <cp:lastModifiedBy>lracz</cp:lastModifiedBy>
  <cp:revision>1</cp:revision>
  <dcterms:created xsi:type="dcterms:W3CDTF">2014-04-10T18:00:24Z</dcterms:created>
  <dcterms:modified xsi:type="dcterms:W3CDTF">2014-04-10T18:01:19Z</dcterms:modified>
</cp:coreProperties>
</file>