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6" r:id="rId6"/>
    <p:sldId id="267" r:id="rId7"/>
    <p:sldId id="268" r:id="rId8"/>
    <p:sldId id="269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0" r:id="rId23"/>
    <p:sldId id="292" r:id="rId24"/>
    <p:sldId id="293" r:id="rId25"/>
    <p:sldId id="294" r:id="rId26"/>
    <p:sldId id="295" r:id="rId27"/>
    <p:sldId id="296" r:id="rId28"/>
    <p:sldId id="297" r:id="rId29"/>
    <p:sldId id="302" r:id="rId30"/>
    <p:sldId id="303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7C926-3E4F-49CA-847F-493BA4DD61D3}" type="datetimeFigureOut">
              <a:rPr lang="hu-HU" smtClean="0"/>
              <a:t>2014.04.03.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714F-2AB8-4638-AFCB-FEF26364705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Mo</a:t>
            </a:r>
            <a:r>
              <a:rPr lang="hu-HU" dirty="0" smtClean="0"/>
              <a:t>.(MOL)</a:t>
            </a:r>
            <a:r>
              <a:rPr lang="hu-HU" baseline="0" dirty="0" smtClean="0"/>
              <a:t> számára logisztikailag elérhetőbb országok </a:t>
            </a:r>
            <a:r>
              <a:rPr lang="hu-HU" baseline="0" dirty="0" err="1" smtClean="0"/>
              <a:t>CH-vagyonát</a:t>
            </a:r>
            <a:r>
              <a:rPr lang="hu-HU" baseline="0" dirty="0" smtClean="0"/>
              <a:t> mutatja a kétoszlopos ábra. Látszik, hogy az olaj az OPEC tagországokban (</a:t>
            </a:r>
            <a:r>
              <a:rPr lang="hu-HU" baseline="0" dirty="0" err="1" smtClean="0"/>
              <a:t>Iran</a:t>
            </a:r>
            <a:r>
              <a:rPr lang="hu-HU" baseline="0" dirty="0" smtClean="0"/>
              <a:t>, Irak, </a:t>
            </a:r>
            <a:r>
              <a:rPr lang="hu-HU" baseline="0" dirty="0" err="1" smtClean="0"/>
              <a:t>Kuwait</a:t>
            </a:r>
            <a:r>
              <a:rPr lang="hu-HU" baseline="0" dirty="0" smtClean="0"/>
              <a:t>, Szaúdi Arábia, EAE) összpontosul, míg a földgáz a régi SZU (FSU) tagországaiban (</a:t>
            </a:r>
            <a:r>
              <a:rPr lang="hu-HU" baseline="0" dirty="0" err="1" smtClean="0"/>
              <a:t>Oroszo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Azerb</a:t>
            </a:r>
            <a:r>
              <a:rPr lang="hu-HU" baseline="0" dirty="0" smtClean="0"/>
              <a:t>., Kazahsztán, </a:t>
            </a:r>
            <a:r>
              <a:rPr lang="hu-HU" baseline="0" dirty="0" err="1" smtClean="0"/>
              <a:t>Türkménia</a:t>
            </a:r>
            <a:r>
              <a:rPr lang="hu-HU" baseline="0" dirty="0" smtClean="0"/>
              <a:t>), </a:t>
            </a:r>
            <a:r>
              <a:rPr lang="hu-HU" baseline="0" dirty="0" err="1" smtClean="0"/>
              <a:t>vm</a:t>
            </a:r>
            <a:r>
              <a:rPr lang="hu-HU" baseline="0" dirty="0" smtClean="0"/>
              <a:t>. Iránban és </a:t>
            </a:r>
            <a:r>
              <a:rPr lang="hu-HU" baseline="0" dirty="0" err="1" smtClean="0"/>
              <a:t>Qatarban</a:t>
            </a:r>
            <a:r>
              <a:rPr lang="hu-HU" baseline="0" dirty="0" smtClean="0"/>
              <a:t>.</a:t>
            </a:r>
          </a:p>
          <a:p>
            <a:r>
              <a:rPr lang="hu-HU" baseline="0" dirty="0" smtClean="0"/>
              <a:t>A hivatkozott forrás </a:t>
            </a:r>
            <a:r>
              <a:rPr lang="hu-HU" baseline="0" dirty="0" err="1" smtClean="0"/>
              <a:t>Mo.-ra</a:t>
            </a:r>
            <a:r>
              <a:rPr lang="hu-HU" baseline="0" dirty="0" smtClean="0"/>
              <a:t> nem tartalmaz adatot, ilyet az OGJ éves áttekintésében (OGJ, </a:t>
            </a:r>
            <a:r>
              <a:rPr lang="hu-HU" baseline="0" dirty="0" err="1" smtClean="0"/>
              <a:t>Dec</a:t>
            </a:r>
            <a:r>
              <a:rPr lang="hu-HU" baseline="0" dirty="0" smtClean="0"/>
              <a:t> 22, 2008) találunk: eszerint 2008 végén a hazai igazolt olajkészlet 20180 ezer barrel (20 millió barrel), a termelés 14,4 </a:t>
            </a:r>
            <a:r>
              <a:rPr lang="hu-HU" baseline="0" dirty="0" err="1" smtClean="0"/>
              <a:t>kb</a:t>
            </a:r>
            <a:r>
              <a:rPr lang="hu-HU" baseline="0" dirty="0" smtClean="0"/>
              <a:t>/d, vagyis az R/P 4-5. A földgázkészlet 286 </a:t>
            </a:r>
            <a:r>
              <a:rPr lang="hu-HU" baseline="0" dirty="0" err="1" smtClean="0"/>
              <a:t>bcf</a:t>
            </a:r>
            <a:r>
              <a:rPr lang="hu-HU" baseline="0" dirty="0" smtClean="0"/>
              <a:t>, azaz 81 Mrdm3 [1 </a:t>
            </a:r>
            <a:r>
              <a:rPr lang="hu-HU" baseline="0" dirty="0" err="1" smtClean="0"/>
              <a:t>bcf</a:t>
            </a:r>
            <a:r>
              <a:rPr lang="hu-HU" baseline="0" dirty="0" smtClean="0"/>
              <a:t>=28,3 Mm3]. </a:t>
            </a:r>
          </a:p>
          <a:p>
            <a:r>
              <a:rPr lang="hu-HU" baseline="0" dirty="0" smtClean="0"/>
              <a:t>A </a:t>
            </a:r>
            <a:r>
              <a:rPr lang="hu-HU" baseline="0" dirty="0" err="1" smtClean="0"/>
              <a:t>MOL-ExxonMobil</a:t>
            </a:r>
            <a:r>
              <a:rPr lang="hu-HU" baseline="0" dirty="0" smtClean="0"/>
              <a:t> együttműködésben feltárandó „Makói árok” a MOL adatai szerint 340Mrdm3 (a táblázatbeli Egy. </a:t>
            </a:r>
            <a:r>
              <a:rPr lang="hu-HU" baseline="0" dirty="0" err="1" smtClean="0"/>
              <a:t>Kir</a:t>
            </a:r>
            <a:r>
              <a:rPr lang="hu-HU" baseline="0" dirty="0" smtClean="0"/>
              <a:t>. gázvagyonához közeli nagyságú) kitermelhető gázt rejt, a kitermelést a MOL 2012 utánra valószínűsíti. 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755-1F97-4E74-B548-C42FBE1DA470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A0D6-3DFF-4683-8B13-179D7699700D}" type="datetimeFigureOut">
              <a:rPr lang="hu-HU" smtClean="0"/>
              <a:t>2014.04.03.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CBD-6CA0-4EC1-BBB1-EA413B4EBD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A0D6-3DFF-4683-8B13-179D7699700D}" type="datetimeFigureOut">
              <a:rPr lang="hu-HU" smtClean="0"/>
              <a:t>2014.04.03.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CBD-6CA0-4EC1-BBB1-EA413B4EBD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A0D6-3DFF-4683-8B13-179D7699700D}" type="datetimeFigureOut">
              <a:rPr lang="hu-HU" smtClean="0"/>
              <a:t>2014.04.03.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CBD-6CA0-4EC1-BBB1-EA413B4EBD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685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8229600" cy="480060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>
          <a:xfrm>
            <a:off x="3124200" y="59499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6172200" y="59499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DBE77B-BDFA-4D94-A8FE-AE8D262C9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748800"/>
            <a:ext cx="8424000" cy="46673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100"/>
              </a:lnSpc>
              <a:defRPr sz="3000" spc="-85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40768"/>
            <a:ext cx="8424000" cy="4851231"/>
          </a:xfrm>
        </p:spPr>
        <p:txBody>
          <a:bodyPr lIns="0" tIns="0" rIns="0" bIns="0">
            <a:normAutofit/>
          </a:bodyPr>
          <a:lstStyle>
            <a:lvl1pPr marL="184075" indent="-216000">
              <a:lnSpc>
                <a:spcPts val="2200"/>
              </a:lnSpc>
              <a:spcBef>
                <a:spcPts val="0"/>
              </a:spcBef>
              <a:defRPr sz="2200" spc="-17" baseline="0"/>
            </a:lvl1pPr>
            <a:lvl2pPr marL="432000" indent="-216000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200" spc="-17" baseline="0"/>
            </a:lvl2pPr>
            <a:lvl3pPr marL="648000" indent="-216000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200" spc="-17" baseline="0"/>
            </a:lvl3pPr>
            <a:lvl4pPr marL="864000" indent="-216000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200" spc="-17" baseline="0"/>
            </a:lvl4pPr>
            <a:lvl5pPr marL="1080000" indent="-216000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200" spc="-17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9642" y="6300000"/>
            <a:ext cx="3044359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BP Statistical Review of World Energy 2012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© BP 2012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00" y="1215531"/>
            <a:ext cx="842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60000" y="6264000"/>
            <a:ext cx="842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29" y="332656"/>
            <a:ext cx="573171" cy="759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085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2B061A-C513-4994-920D-FAD2E0D8D3E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A0D6-3DFF-4683-8B13-179D7699700D}" type="datetimeFigureOut">
              <a:rPr lang="hu-HU" smtClean="0"/>
              <a:t>2014.04.03.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CBD-6CA0-4EC1-BBB1-EA413B4EBD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A0D6-3DFF-4683-8B13-179D7699700D}" type="datetimeFigureOut">
              <a:rPr lang="hu-HU" smtClean="0"/>
              <a:t>2014.04.03.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CBD-6CA0-4EC1-BBB1-EA413B4EBD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A0D6-3DFF-4683-8B13-179D7699700D}" type="datetimeFigureOut">
              <a:rPr lang="hu-HU" smtClean="0"/>
              <a:t>2014.04.03.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CBD-6CA0-4EC1-BBB1-EA413B4EBD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A0D6-3DFF-4683-8B13-179D7699700D}" type="datetimeFigureOut">
              <a:rPr lang="hu-HU" smtClean="0"/>
              <a:t>2014.04.03.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CBD-6CA0-4EC1-BBB1-EA413B4EBD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A0D6-3DFF-4683-8B13-179D7699700D}" type="datetimeFigureOut">
              <a:rPr lang="hu-HU" smtClean="0"/>
              <a:t>2014.04.03.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CBD-6CA0-4EC1-BBB1-EA413B4EBD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A0D6-3DFF-4683-8B13-179D7699700D}" type="datetimeFigureOut">
              <a:rPr lang="hu-HU" smtClean="0"/>
              <a:t>2014.04.03.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CBD-6CA0-4EC1-BBB1-EA413B4EBD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A0D6-3DFF-4683-8B13-179D7699700D}" type="datetimeFigureOut">
              <a:rPr lang="hu-HU" smtClean="0"/>
              <a:t>2014.04.03.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CBD-6CA0-4EC1-BBB1-EA413B4EBD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A0D6-3DFF-4683-8B13-179D7699700D}" type="datetimeFigureOut">
              <a:rPr lang="hu-HU" smtClean="0"/>
              <a:t>2014.04.03.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CBD-6CA0-4EC1-BBB1-EA413B4EBD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3A0D6-3DFF-4683-8B13-179D7699700D}" type="datetimeFigureOut">
              <a:rPr lang="hu-HU" smtClean="0"/>
              <a:t>2014.04.03.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3CBD-6CA0-4EC1-BBB1-EA413B4EBDC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xUriServ/LexUriServ.do?uri=COM:2013:0017:FIN:EN: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nceton.edu/~tsearchings/SupportingMaterials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seurope.com/" TargetMode="External"/><Relationship Id="rId2" Type="http://schemas.openxmlformats.org/officeDocument/2006/relationships/hyperlink" Target="http://eur-lex.europa.eu/LexUriServ/LexUriServ.do?uri=COM:2013:0017:FIN:EN: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uroparl.europa.eu/sides/getDoc.do?pubRef=-//EP//TEXT+IM-PRESS+20140317IPR39144+0+DOC+XML+V0//EN&amp;language=EN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hgprotocol.org/files/ghgp/tools/co2-mobile.pdf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II. </a:t>
            </a:r>
            <a:r>
              <a:rPr lang="hu-HU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Alternatív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közlekedési hajtóanyagok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Földgáz, LPG, </a:t>
            </a:r>
            <a:r>
              <a:rPr 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biofuels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hydrogen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electricity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2008" y="3886200"/>
            <a:ext cx="8964488" cy="256713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II.1. </a:t>
            </a:r>
            <a:r>
              <a:rPr lang="hu-H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Földgáz, LPG, és</a:t>
            </a:r>
          </a:p>
          <a:p>
            <a:r>
              <a:rPr lang="hu-H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folyékony </a:t>
            </a:r>
            <a:r>
              <a:rPr lang="hu-HU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bioüzemanyagok</a:t>
            </a:r>
            <a:r>
              <a:rPr lang="hu-H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a). Bevezetés</a:t>
            </a:r>
            <a:endParaRPr lang="hu-H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Földgáz (1/3)</a:t>
            </a:r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biogáz, PB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Földgáz: alternatív motorhajtóanyag (metán 80-99 v/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v%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etán, propán, N2, He2, CO2, H2S stb.)</a:t>
            </a:r>
          </a:p>
          <a:p>
            <a:pPr lvl="2"/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Liquified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Natural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Gas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(LNG), 4-5 bar, -162 C (kb. 1,5-szörös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tanktérf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lvl="2"/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Compressed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Natural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Gas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(CNG),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. 200 bar (kb. 5-szörös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tanktérf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Közúti közlekedésben, vasúton (csak LNG)  és hajózásban 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Kis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karbontartalma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és viszonylag nagy készlete (…) miatt átmenetet nyújt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karbonmentes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gazdasághoz (…)</a:t>
            </a:r>
          </a:p>
          <a:p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Előford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.: hagyományos és nem hagyományos készletekben (…)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Kitermelés utáni előkészítés: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kéntart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komp.-ek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eltáv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., CO2-mentesítés,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Hg-eltáv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., vízmentesítés, N2-eltáv. 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Cseppfolyósítás: kaszkád rendszerben (propán, etán, metán hűtőközeg komprimálásával, hőcseréjével), v.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turboexpanderes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módszerrel  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Specifikus minőségi mutatói </a:t>
            </a:r>
          </a:p>
          <a:p>
            <a:pPr lvl="1"/>
            <a:r>
              <a:rPr lang="hu-HU" sz="1600" i="1" dirty="0" smtClean="0">
                <a:latin typeface="Arial" pitchFamily="34" charset="0"/>
                <a:cs typeface="Arial" pitchFamily="34" charset="0"/>
              </a:rPr>
              <a:t>Összetétel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: szénhidrogének, korróziót okozó komponensek, víztartalom</a:t>
            </a:r>
          </a:p>
          <a:p>
            <a:pPr lvl="1"/>
            <a:r>
              <a:rPr lang="hu-HU" sz="1600" i="1" dirty="0" err="1" smtClean="0">
                <a:latin typeface="Arial" pitchFamily="34" charset="0"/>
                <a:cs typeface="Arial" pitchFamily="34" charset="0"/>
              </a:rPr>
              <a:t>Wobbe-szám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(gáznemű tüzelőanyagok felcserélhetőségének indikátora): térfogategységre vonatkoztatott felső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hőérték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(33-35 MJ/Nm3)  /  relatív sűrűség (0,72-0,81) négyzetgyöke adott referenciaállapot (1 bar, 15 C) esetén, [MJ/Nm3], 39-58 </a:t>
            </a:r>
          </a:p>
          <a:p>
            <a:pPr lvl="1"/>
            <a:r>
              <a:rPr lang="hu-HU" sz="1600" i="1" dirty="0" smtClean="0">
                <a:latin typeface="Arial" pitchFamily="34" charset="0"/>
                <a:cs typeface="Arial" pitchFamily="34" charset="0"/>
              </a:rPr>
              <a:t>Metánszám: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azonos kopogási hajlamot mutató metán-hidrogén elegy metántartalma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mol%-ban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összetételből is számítható, 69-99 [a földgáz oktánszáma nagyobb, mint a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cseppf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. üzemanyagokra felállított oktánszámskála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. értéke (120)]</a:t>
            </a:r>
          </a:p>
          <a:p>
            <a:pPr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Földgáz (2/3)</a:t>
            </a:r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biogáz, PB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Kölcsönhatása a motorral: 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Égés előtt 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nem kell porlasztani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hidegindításkor nem kell dús keverék, a motor szegényebb keverékkel is működőképes 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A beömlőnyílásba injektált földgáz kiszorítja a friss töltet egy részét: csökkenti a motor hatásfokát, 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speciális utóégető katalizátort és szabályozó rendszert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szükségessé téve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A lassúbb égési sebesség miatt a töltési rendszert módosítani kell, hogy a 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hengerben nagyobb áramlási sebesség és turbulencia legyen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Használata: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Benzinmotorban:  kettősüzemű (+ beépített gáztartály és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CNG-ellátó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rendszer, pl. nyomásszabályozók, szelepek), hagyományos (9,5:1) komprimálás –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volumetrikus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hatásfok csökkenés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Dízelmotorban: </a:t>
            </a:r>
          </a:p>
          <a:p>
            <a:pPr lvl="2"/>
            <a:r>
              <a:rPr lang="hu-HU" sz="1200" dirty="0" smtClean="0">
                <a:latin typeface="Arial" pitchFamily="34" charset="0"/>
                <a:cs typeface="Arial" pitchFamily="34" charset="0"/>
              </a:rPr>
              <a:t>Kevert hajtóanyagos változat,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kompressziógyújtás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módosított dízelmotorban</a:t>
            </a:r>
          </a:p>
          <a:p>
            <a:pPr lvl="2"/>
            <a:r>
              <a:rPr lang="hu-HU" sz="1200" dirty="0" smtClean="0">
                <a:latin typeface="Arial" pitchFamily="34" charset="0"/>
                <a:cs typeface="Arial" pitchFamily="34" charset="0"/>
              </a:rPr>
              <a:t>Tisztán szikragyújtással (gyújtógyertyát beépítve, 12,5:1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kompr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. arány, nagyobb motor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tf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lvl="1"/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Földgáz (3/</a:t>
            </a:r>
            <a:r>
              <a:rPr lang="hu-HU" sz="32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hu-H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biogáz, PB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Emisszió: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viszonylag kis (&lt;120 gCO2e/km)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ÜHG-kibocsátás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De: CNG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WtW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ÜHG kibocsátása a benzin és a dízel-gázolaj között van</a:t>
            </a:r>
          </a:p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Költségei: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(5-12%-kal) drágább jármű / motor, kisebb energiafogyasztás személygépjárművekre, drágább infrastruktúra</a:t>
            </a:r>
          </a:p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Előnyei: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viszonylag nagy készletek,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kis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károsanyag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emisszió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nem tartalmaz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PAH-ot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aromásokat,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nagy oktánszám, jó gyúlékonyság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(sovány elegy), hőtartalma nagyobb mint a benziné (tömegre vetítve),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benzinnél/gázolajnál nagyobb az öngyulladási hőmérséklete (540-650 C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246/210 C) ezért biztonságosabb,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levegőnél könnyebb ezért biztonságos, csendesebb a motorban mint a gázolaj</a:t>
            </a:r>
          </a:p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Hátrányai: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tárolása nehézkes a gépjárművön,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spec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injektor kell a motorhoz,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spec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utóátalakító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katalizátor kell a metán oxidációjához,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spec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töltőállomást igényel, korlátozott hatótávolság, lassú tankolás   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4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44624"/>
            <a:ext cx="901065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4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1796" y="5229200"/>
            <a:ext cx="33147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4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4595" y="5805264"/>
            <a:ext cx="30575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51520" y="530120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1 BTU = 1,055 joule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31840" y="1124744"/>
            <a:ext cx="2088232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Hőértékre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vetítve olcsóbb, mint a fűtőolaj (FO)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alra nyíl 6"/>
          <p:cNvSpPr/>
          <p:nvPr/>
        </p:nvSpPr>
        <p:spPr>
          <a:xfrm>
            <a:off x="8532440" y="4653136"/>
            <a:ext cx="216024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580112" y="3326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LNG a hajózásban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Földgáz, </a:t>
            </a:r>
            <a:r>
              <a:rPr lang="hu-H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biogáz</a:t>
            </a:r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PB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hu-H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Biogáz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biomasszából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 3. generációs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bioüzemanyag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(dúsítás előtt 55-70% metán, CO2, H2, H2S)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Tipikusan a közúti közlekedésben: ‘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greengas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’ 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Kis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karbontartalmú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Előállítása: biomasszából anaerob baktériumokkal, mechanikus keverés és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hőntartás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(30-40 C-on 20-30 napig, vagy 45-55 C-on kb. 10 napig):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poliszacharid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– glükóz – vajsav – ecetsav és metán (és az ecetsavból is metán). Metándúsítás a CO2 kimosásával,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adszorbcióval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membrános eljárással, vagy CO2 cseppfolyósítással; a termék a gépjárműhajtásra alkalmas &gt;97% metántartalmú ‘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greengas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’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Biogáz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spec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minőségi mutatói: 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energiatartalma (fűtőértéke) 20-26 MJ/Nm3 (földgáz: 33-35) 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H2S tartalom: normálisan &lt;500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ppm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greengas-ra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&lt;5 mg/Nm3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víztartalom: normálisan telített, a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greengas-ra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&lt;0,03 g/m3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051720" y="3212976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AEBIOM – European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Biomass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Association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alra nyíl 3"/>
          <p:cNvSpPr/>
          <p:nvPr/>
        </p:nvSpPr>
        <p:spPr>
          <a:xfrm>
            <a:off x="7884368" y="1700808"/>
            <a:ext cx="216024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Balra nyíl 4"/>
          <p:cNvSpPr/>
          <p:nvPr/>
        </p:nvSpPr>
        <p:spPr>
          <a:xfrm>
            <a:off x="7884368" y="2564904"/>
            <a:ext cx="216024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Balra nyíl 5"/>
          <p:cNvSpPr/>
          <p:nvPr/>
        </p:nvSpPr>
        <p:spPr>
          <a:xfrm>
            <a:off x="7884368" y="2852936"/>
            <a:ext cx="216024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403648" y="638132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F&amp;F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model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: JEC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fleet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fuel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model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Földgáz, biogáz,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PB (1/3)</a:t>
            </a:r>
            <a:endParaRPr lang="hu-HU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7"/>
          </a:xfrm>
        </p:spPr>
        <p:txBody>
          <a:bodyPr>
            <a:normAutofit fontScale="92500" lnSpcReduction="20000"/>
          </a:bodyPr>
          <a:lstStyle/>
          <a:p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Liquified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Petroleum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Gas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(LPG), propán-bután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Alternatív üzemanyag (az EU tagországokban 20-100% a propán, az EN nem rögzíti, a többi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-bután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ill.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-bután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pentán, etán,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propén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butének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kéntartalmú szagosítók). MSZ 1601:2001: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60%m/m C4 és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2%m/m C5/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C5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+. 4-5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bar-on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cseppfolyósítható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Közúti közlekedésben és hajózásban 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Viszonylag kis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karbontartalmú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Előáll.: földgázból, kőolaj kísérőgázokból és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kőolajfinomítási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gázokból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nyerik ki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abszorpcióval, kifagyasztással, Joule-Thompson effektus elvű technológiával, frakcionálással. Utána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kénmentesíteni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kell extrahálással (a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merkaptánokat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H2S-t lúgoldattal extrahálják, majd a lúgot oxidációval regenerálják, a ként kinyerik), v.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zeolitos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adszorpcióval, v. katalitikus hidrogénezéssel, v. biológiai úton  (a szagosított gáz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kéntartalma 100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ppm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Adalékolják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tisztító, tisztántartó,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korróziógátló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kenőképességjavító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fémdezaktiváló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oxidációgátló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jegesedésgátló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demulgáló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összetevők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Specifikus minőségi mutatói 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Szénhidrogének, korróziót okozó komponensek, víztartalom</a:t>
            </a:r>
          </a:p>
          <a:p>
            <a:pPr lvl="1"/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Wobbe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szám: 80-87 MJ/Nm3 (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hőérték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: 10-15 MJ/m3; sűrűség: …) 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Motoroktánszám: összetételből számítva (min. 89) </a:t>
            </a:r>
          </a:p>
          <a:p>
            <a:pPr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Földgáz, biogáz,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PB (2/3)</a:t>
            </a:r>
            <a:endParaRPr lang="hu-HU" sz="3200" dirty="0">
              <a:solidFill>
                <a:schemeClr val="accent4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Kölcsönhatása a motorral: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A töltési rendszert módosítani kell, hogy a 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hengerben nagyobb áramlási sebesség és turbulencia legyen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(beömlőnyílások kialakításával erős csavart áramlás legyen a hengerben)  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A tisztán PB-üzemű motoroknál kipufogógáz visszavezetés 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(EGR)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az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NOx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emisszió csökkentésére</a:t>
            </a:r>
          </a:p>
          <a:p>
            <a:pPr lvl="1"/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Használata: 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Benzinmotorban: </a:t>
            </a:r>
          </a:p>
          <a:p>
            <a:pPr lvl="2"/>
            <a:r>
              <a:rPr lang="hu-HU" sz="1200" dirty="0" smtClean="0">
                <a:latin typeface="Arial" pitchFamily="34" charset="0"/>
                <a:cs typeface="Arial" pitchFamily="34" charset="0"/>
              </a:rPr>
              <a:t>Kettős üzemű rendszerek</a:t>
            </a:r>
          </a:p>
          <a:p>
            <a:pPr lvl="2"/>
            <a:r>
              <a:rPr lang="hu-HU" sz="1200" dirty="0" smtClean="0">
                <a:latin typeface="Arial" pitchFamily="34" charset="0"/>
                <a:cs typeface="Arial" pitchFamily="34" charset="0"/>
              </a:rPr>
              <a:t>Tisztán PB-üzemű motorok</a:t>
            </a:r>
          </a:p>
          <a:p>
            <a:pPr lvl="1"/>
            <a:r>
              <a:rPr lang="hu-HU" sz="1600" dirty="0" smtClean="0">
                <a:latin typeface="Arial" pitchFamily="34" charset="0"/>
                <a:cs typeface="Arial" pitchFamily="34" charset="0"/>
              </a:rPr>
              <a:t>Dízelmotorban: </a:t>
            </a:r>
          </a:p>
          <a:p>
            <a:pPr lvl="2"/>
            <a:r>
              <a:rPr lang="hu-HU" sz="1200" dirty="0" smtClean="0">
                <a:latin typeface="Arial" pitchFamily="34" charset="0"/>
                <a:cs typeface="Arial" pitchFamily="34" charset="0"/>
              </a:rPr>
              <a:t>Kettős üzemű rendszerek</a:t>
            </a:r>
          </a:p>
          <a:p>
            <a:pPr lvl="2"/>
            <a:r>
              <a:rPr lang="hu-HU" sz="1200" dirty="0" smtClean="0">
                <a:latin typeface="Arial" pitchFamily="34" charset="0"/>
                <a:cs typeface="Arial" pitchFamily="34" charset="0"/>
              </a:rPr>
              <a:t>Tisztán PB-üzemű motorok szikragyújtással (módosított hengerfejjel és égéstérrel)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Földgáz, biogáz,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PB (3/</a:t>
            </a:r>
            <a:r>
              <a:rPr lang="hu-HU" sz="32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hu-HU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3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Emisszió: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benzinnél, dízel gázolajnál 10-40%-kal kisebb kibocsátás</a:t>
            </a:r>
          </a:p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Költségei: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drágább infrastruktúra, jármű, és energiafogyasztás</a:t>
            </a:r>
          </a:p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Előnyei: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kis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károsanyag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emisszió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nem tartalmaz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PAH-ot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aromásokat,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nagy oktánszám (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átl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. 106), folyadékként tárolható 5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bar-on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környezeti hőmérsékleten, gyors tankolás, nem kell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spec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utóátalakító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katalizátor, hatótávolsága hasonló a benzinüzeműéhez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fűtőértéke nagyobb mint a benziné (tömegre vetítve)</a:t>
            </a:r>
          </a:p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Hátrányai: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kis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tf.egységre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eső energiatartalom,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gépjármű teljesítménycsökkenés (3-15%)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PB-tartály helyigénye és tömege nagyobb a benzinesnél,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nehezebb a levegőnél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benzinnél gyúlékonyabb (2-10% lobbanási tartomány a levegőben), nagy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hőtágulási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együttható (tartály 80%-ig tölthető)</a:t>
            </a:r>
          </a:p>
          <a:p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Liquid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biofuels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Bevezetés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hu-H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43608" y="2305616"/>
            <a:ext cx="7056784" cy="13234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1"/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Biofuels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liquid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road-passenger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road-freight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air,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rail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[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already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nearly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5% of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fuel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market;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sustainability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shall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ensured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(10% of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renewables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expected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2020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according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2009/28/EC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directive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71600" y="4100879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  <a:hlinkClick r:id="rId2"/>
              </a:rPr>
              <a:t>http://eur-lex.europa.eu/LexUriServ/LexUriServ.do?uri=COM:2013:0017:FIN:EN:PDF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Feb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2013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Coverage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transport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travel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main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convential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hu-H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alternative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fuels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755576" y="1700805"/>
          <a:ext cx="7704853" cy="4464499"/>
        </p:xfrm>
        <a:graphic>
          <a:graphicData uri="http://schemas.openxmlformats.org/drawingml/2006/table">
            <a:tbl>
              <a:tblPr/>
              <a:tblGrid>
                <a:gridCol w="1135367"/>
                <a:gridCol w="580023"/>
                <a:gridCol w="468955"/>
                <a:gridCol w="740455"/>
                <a:gridCol w="431932"/>
                <a:gridCol w="481296"/>
                <a:gridCol w="715774"/>
                <a:gridCol w="407250"/>
                <a:gridCol w="362001"/>
                <a:gridCol w="382569"/>
                <a:gridCol w="530660"/>
                <a:gridCol w="752797"/>
                <a:gridCol w="715774"/>
              </a:tblGrid>
              <a:tr h="32211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Fuel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Road-passenger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Road-freight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8302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short-sea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maritime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Natural 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221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(biomethane)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Gasoline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oil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Kerosene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Bunker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oil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Biofuels (liquid)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Hydrogen (fuel cell)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Electricity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Alternatives as classified by the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Transport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683568" y="630932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European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Commission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COM(2013) 17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final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(24.1.2013) ‘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Clean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transport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A European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alternative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fuels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strategy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’ p.4.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395536" y="2780928"/>
            <a:ext cx="360040" cy="28803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395536" y="3284984"/>
            <a:ext cx="360040" cy="28803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395536" y="4869160"/>
            <a:ext cx="360040" cy="28803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Renewable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energy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directive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2009/28/EC (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sustainability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criteria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Biomass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means the biodegradable fraction of products, waste and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residues from biological origin agriculture (including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vegetal and animal substances), forestry and related industries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including fisheries and aquaculture, as well as the biodegradable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fraction of industrial and municipal waste;</a:t>
            </a:r>
          </a:p>
          <a:p>
            <a:r>
              <a:rPr lang="en-US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Biofuels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means </a:t>
            </a:r>
            <a:r>
              <a:rPr lang="en-US" sz="3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 or gaseous fuel for transport produced from biomass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Bioliquids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means liquid fuel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for energy purposes other than for transport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including electricity and heating and cooling, produced from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biomass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Currently, under the ETS Directive as implemented by Decision 2007/589/EC for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monitoring and reporting purposes, emissions from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bioenergy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do not count towards the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obligation to surrender allowances</a:t>
            </a:r>
            <a:endParaRPr lang="hu-HU" sz="1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Origin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biomass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according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EU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Commission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decision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2009/548/EC (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template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Renewable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Energy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Action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under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2009/28/EC)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72071"/>
          </a:xfrm>
        </p:spPr>
        <p:txBody>
          <a:bodyPr>
            <a:normAutofit fontScale="40000" lnSpcReduction="20000"/>
          </a:bodyPr>
          <a:lstStyle/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forestry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supply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wood biomass from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forests and other wooded land for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energy generation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incl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(a)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fellings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(b)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residues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fellings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tops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branches</a:t>
            </a:r>
            <a:r>
              <a:rPr lang="hu-H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500" dirty="0" err="1" smtClean="0">
                <a:latin typeface="Arial" pitchFamily="34" charset="0"/>
                <a:cs typeface="Arial" pitchFamily="34" charset="0"/>
              </a:rPr>
              <a:t>bark</a:t>
            </a:r>
            <a:r>
              <a:rPr lang="hu-H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500" dirty="0" err="1" smtClean="0">
                <a:latin typeface="Arial" pitchFamily="34" charset="0"/>
                <a:cs typeface="Arial" pitchFamily="34" charset="0"/>
              </a:rPr>
              <a:t>stumps</a:t>
            </a:r>
            <a:r>
              <a:rPr lang="hu-HU" sz="15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(c)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landscape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management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residues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woody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biomass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parks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gardens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tree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rows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bushes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Indirect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supply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wood biomass for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energy generation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incl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(a) residues from sawmilling, woodworking,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furniture industry (bark,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sawdust)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(b) by products of the pulp and paper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industry (black liquor, tall oil)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(c) processed wood-fuel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(d) post consumer recycled wood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(recycled wood for energy generation,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household waste wood)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Biomass from forestry should also include biomass from forest-based industries. Under the category of biomass from forestry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processed solid fuels, such as chips, pellets and briquettes should be included in the corresponding subcategories of origin.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agriculture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fisheries</a:t>
            </a:r>
            <a:endParaRPr lang="hu-HU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agricultural crops and fishery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products directly provided for energy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generation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incl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>
              <a:buNone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	 (a)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arable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crops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cereals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oilseeds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sugar</a:t>
            </a:r>
            <a:r>
              <a:rPr lang="hu-H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500" dirty="0" err="1" smtClean="0">
                <a:latin typeface="Arial" pitchFamily="34" charset="0"/>
                <a:cs typeface="Arial" pitchFamily="34" charset="0"/>
              </a:rPr>
              <a:t>beet</a:t>
            </a:r>
            <a:r>
              <a:rPr lang="hu-H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500" dirty="0" err="1" smtClean="0">
                <a:latin typeface="Arial" pitchFamily="34" charset="0"/>
                <a:cs typeface="Arial" pitchFamily="34" charset="0"/>
              </a:rPr>
              <a:t>silage</a:t>
            </a:r>
            <a:r>
              <a:rPr lang="hu-H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500" dirty="0" err="1" smtClean="0">
                <a:latin typeface="Arial" pitchFamily="34" charset="0"/>
                <a:cs typeface="Arial" pitchFamily="34" charset="0"/>
              </a:rPr>
              <a:t>maize</a:t>
            </a:r>
            <a:r>
              <a:rPr lang="hu-HU" sz="15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(b)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plantations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(c)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short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rotation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trees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(d)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crops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grasses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(e)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algae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Agricultural by-products/processed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residues and fishery by-products for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energy generation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incl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(a)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straw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(b)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manure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(c)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animal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fat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(d)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meat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bone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meal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(e)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cake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by-products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incl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oil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seed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and</a:t>
            </a:r>
          </a:p>
          <a:p>
            <a:pPr lvl="2"/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olive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oil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cake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(f)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fruit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biomass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including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shell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kernel)	</a:t>
            </a: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(g)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fishery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product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(h)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clippings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form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vines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olives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fruit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trees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waste</a:t>
            </a:r>
            <a:endParaRPr lang="hu-HU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iodegradable fraction of municipal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solid waste including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biowaste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(biodegradable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garden and park waste, food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kitchen waste from households,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restaurants, caterers and retail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premises, and comparable waste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from food processing plants) and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landfill gas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Biodegradable fraction of industrial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waste (including paper, cardboard,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pallets)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Sewage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sludge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For the transport target, and not for the overall target:</a:t>
            </a:r>
          </a:p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— Among petroleum products, only petrol and diesel count towards the denominator. This means that the kerosene/jet fuel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used in aviation and the fuel oil used in shipping do not count (though the diesel used by some trains and some inland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waterway vessels does),</a:t>
            </a:r>
          </a:p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Biofuels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from wastes, residues, non-food cellulosic material and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ligno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-cellulosic material count double towards the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numerator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— Electricity from renewable sources used in road vehicles counts 2,5 times towards the numerator and the denominator.</a:t>
            </a:r>
          </a:p>
          <a:p>
            <a:pPr lvl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748800"/>
            <a:ext cx="8424000" cy="466731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Renewable energy production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BP Statistical Review of World Energy 2012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© BP 2012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RENB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00" y="1342799"/>
            <a:ext cx="7304177" cy="4788000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289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Global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biofuel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billion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litres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production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IEA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roadmap’s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vision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supply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(EJ)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fuel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00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1655"/>
            <a:ext cx="3528392" cy="216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0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43188"/>
            <a:ext cx="3528392" cy="208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792088" y="6021288"/>
            <a:ext cx="694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EJ = 1.0E+18 joule</a:t>
            </a:r>
          </a:p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: IEA: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Clean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progress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report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2011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716016" y="2060848"/>
            <a:ext cx="374441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bioüzemanyagok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térnyerése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alra nyíl 6"/>
          <p:cNvSpPr/>
          <p:nvPr/>
        </p:nvSpPr>
        <p:spPr>
          <a:xfrm>
            <a:off x="8244408" y="4077072"/>
            <a:ext cx="216024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alra nyíl 7"/>
          <p:cNvSpPr/>
          <p:nvPr/>
        </p:nvSpPr>
        <p:spPr>
          <a:xfrm>
            <a:off x="8244408" y="3861048"/>
            <a:ext cx="216024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Balra nyíl 8"/>
          <p:cNvSpPr/>
          <p:nvPr/>
        </p:nvSpPr>
        <p:spPr>
          <a:xfrm>
            <a:off x="8244408" y="3645024"/>
            <a:ext cx="216024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Balra nyíl 9"/>
          <p:cNvSpPr/>
          <p:nvPr/>
        </p:nvSpPr>
        <p:spPr>
          <a:xfrm>
            <a:off x="8244408" y="3429000"/>
            <a:ext cx="216024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Balra nyíl 10"/>
          <p:cNvSpPr/>
          <p:nvPr/>
        </p:nvSpPr>
        <p:spPr>
          <a:xfrm>
            <a:off x="8244408" y="2924944"/>
            <a:ext cx="216024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8864" y="-16227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biofuels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Europe –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euphoria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disenchantment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US" sz="2400" b="1" dirty="0" smtClean="0"/>
              <a:t>DIRECTIVE 2003/30/EC OF THE EUROPEAN PARLIAMENT AND OF THE COUNCIL</a:t>
            </a:r>
            <a:r>
              <a:rPr lang="hu-HU" sz="2400" b="1" dirty="0" smtClean="0"/>
              <a:t> </a:t>
            </a:r>
            <a:r>
              <a:rPr lang="en-US" sz="2400" b="1" dirty="0" smtClean="0"/>
              <a:t>of 8 May 2003</a:t>
            </a:r>
            <a:r>
              <a:rPr lang="hu-HU" sz="2400" b="1" dirty="0" smtClean="0"/>
              <a:t> </a:t>
            </a:r>
            <a:r>
              <a:rPr lang="en-US" sz="2400" b="1" dirty="0" smtClean="0"/>
              <a:t>on the promotion of the use of </a:t>
            </a:r>
            <a:r>
              <a:rPr lang="en-US" sz="2400" b="1" dirty="0" err="1" smtClean="0"/>
              <a:t>biofuels</a:t>
            </a:r>
            <a:r>
              <a:rPr lang="en-US" sz="2400" b="1" dirty="0" smtClean="0"/>
              <a:t> or other renewable fuels for transport</a:t>
            </a:r>
            <a:endParaRPr lang="hu-HU" sz="2400" b="1" dirty="0" smtClean="0"/>
          </a:p>
          <a:p>
            <a:pPr lvl="1"/>
            <a:r>
              <a:rPr lang="hu-HU" sz="2000" b="1" dirty="0" err="1" smtClean="0"/>
              <a:t>Objectives</a:t>
            </a:r>
            <a:r>
              <a:rPr lang="hu-HU" sz="2000" b="1" dirty="0" smtClean="0"/>
              <a:t>: „</a:t>
            </a:r>
            <a:r>
              <a:rPr lang="hu-HU" sz="2000" b="1" dirty="0" err="1" smtClean="0"/>
              <a:t>reduction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in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energy</a:t>
            </a:r>
            <a:r>
              <a:rPr lang="hu-HU" sz="2000" b="1" dirty="0" smtClean="0"/>
              <a:t> import </a:t>
            </a:r>
            <a:r>
              <a:rPr lang="hu-HU" sz="2000" b="1" dirty="0" err="1" smtClean="0"/>
              <a:t>dependency</a:t>
            </a:r>
            <a:r>
              <a:rPr lang="hu-HU" sz="2000" b="1" dirty="0" smtClean="0"/>
              <a:t> and </a:t>
            </a:r>
            <a:r>
              <a:rPr lang="hu-HU" sz="2000" b="1" dirty="0" err="1" smtClean="0"/>
              <a:t>in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emissions</a:t>
            </a:r>
            <a:r>
              <a:rPr lang="hu-HU" sz="2000" b="1" dirty="0" smtClean="0"/>
              <a:t> of </a:t>
            </a:r>
            <a:r>
              <a:rPr lang="hu-HU" sz="2000" b="1" dirty="0" err="1" smtClean="0"/>
              <a:t>greenhouse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gases</a:t>
            </a:r>
            <a:r>
              <a:rPr lang="hu-HU" sz="2000" b="1" dirty="0" smtClean="0"/>
              <a:t>”,  „</a:t>
            </a:r>
            <a:r>
              <a:rPr lang="hu-HU" sz="2000" b="1" dirty="0" err="1" smtClean="0"/>
              <a:t>open</a:t>
            </a:r>
            <a:r>
              <a:rPr lang="hu-HU" sz="2000" b="1" dirty="0" smtClean="0"/>
              <a:t> a </a:t>
            </a:r>
            <a:r>
              <a:rPr lang="hu-HU" sz="2000" b="1" dirty="0" err="1" smtClean="0"/>
              <a:t>new</a:t>
            </a:r>
            <a:r>
              <a:rPr lang="hu-HU" sz="2000" b="1" dirty="0" smtClean="0"/>
              <a:t> market </a:t>
            </a:r>
            <a:r>
              <a:rPr lang="hu-HU" sz="2000" b="1" dirty="0" err="1" smtClean="0"/>
              <a:t>for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innovative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agricultural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products</a:t>
            </a:r>
            <a:r>
              <a:rPr lang="hu-HU" sz="2000" b="1" dirty="0" smtClean="0"/>
              <a:t>”, „</a:t>
            </a:r>
            <a:r>
              <a:rPr lang="en-US" sz="2000" b="1" dirty="0" smtClean="0"/>
              <a:t>20% substitution of conventional fuels by alternative</a:t>
            </a:r>
            <a:r>
              <a:rPr lang="hu-HU" sz="2000" b="1" dirty="0" smtClean="0"/>
              <a:t> </a:t>
            </a:r>
            <a:r>
              <a:rPr lang="en-US" sz="2000" b="1" dirty="0" smtClean="0"/>
              <a:t>fuels in the road transport sector by the year</a:t>
            </a:r>
            <a:r>
              <a:rPr lang="hu-HU" sz="2000" b="1" dirty="0" smtClean="0"/>
              <a:t> </a:t>
            </a:r>
            <a:r>
              <a:rPr lang="en-US" sz="2000" b="1" dirty="0" smtClean="0"/>
              <a:t>2020</a:t>
            </a:r>
            <a:r>
              <a:rPr lang="hu-HU" sz="2000" b="1" dirty="0" smtClean="0"/>
              <a:t>”</a:t>
            </a:r>
          </a:p>
          <a:p>
            <a:pPr lvl="1"/>
            <a:r>
              <a:rPr lang="hu-HU" sz="2000" b="1" dirty="0" err="1" smtClean="0"/>
              <a:t>Targets</a:t>
            </a:r>
            <a:r>
              <a:rPr lang="hu-HU" sz="2000" b="1" dirty="0" smtClean="0"/>
              <a:t> (</a:t>
            </a:r>
            <a:r>
              <a:rPr lang="hu-HU" sz="2000" b="1" dirty="0" err="1" smtClean="0"/>
              <a:t>national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indicative</a:t>
            </a:r>
            <a:r>
              <a:rPr lang="hu-HU" sz="2000" b="1" dirty="0" smtClean="0"/>
              <a:t>): </a:t>
            </a:r>
            <a:r>
              <a:rPr lang="hu-HU" sz="2000" b="1" dirty="0" err="1" smtClean="0"/>
              <a:t>by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end of 2005: 2%  (</a:t>
            </a:r>
            <a:r>
              <a:rPr lang="hu-HU" sz="2000" b="1" dirty="0" err="1" smtClean="0"/>
              <a:t>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energy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content</a:t>
            </a:r>
            <a:r>
              <a:rPr lang="hu-HU" sz="2000" b="1" dirty="0" smtClean="0"/>
              <a:t>, </a:t>
            </a:r>
            <a:r>
              <a:rPr lang="hu-HU" sz="2000" b="1" dirty="0" err="1" smtClean="0"/>
              <a:t>in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transport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petrol</a:t>
            </a:r>
            <a:r>
              <a:rPr lang="hu-HU" sz="2000" b="1" dirty="0" smtClean="0"/>
              <a:t> and diesel), </a:t>
            </a:r>
            <a:r>
              <a:rPr lang="hu-HU" sz="2000" b="1" dirty="0" err="1" smtClean="0"/>
              <a:t>by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end of 2010: 5,75% (</a:t>
            </a:r>
            <a:r>
              <a:rPr lang="hu-HU" sz="2000" b="1" dirty="0" err="1" smtClean="0"/>
              <a:t>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energy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content</a:t>
            </a:r>
            <a:r>
              <a:rPr lang="hu-HU" sz="2000" b="1" dirty="0" smtClean="0"/>
              <a:t> , </a:t>
            </a:r>
            <a:r>
              <a:rPr lang="hu-HU" sz="2000" b="1" dirty="0" err="1" smtClean="0"/>
              <a:t>in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transport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petrol</a:t>
            </a:r>
            <a:r>
              <a:rPr lang="hu-HU" sz="2000" b="1" dirty="0" smtClean="0"/>
              <a:t> and diesel)</a:t>
            </a:r>
          </a:p>
          <a:p>
            <a:r>
              <a:rPr lang="en-GB" sz="2400" dirty="0" err="1" smtClean="0"/>
              <a:t>Searchinger,T</a:t>
            </a:r>
            <a:r>
              <a:rPr lang="en-GB" sz="2400" dirty="0" smtClean="0"/>
              <a:t> et al. 2008, Princeton University, </a:t>
            </a:r>
            <a:r>
              <a:rPr lang="en-GB" sz="2400" i="1" dirty="0" smtClean="0"/>
              <a:t>Supporting Materials for Use of U.S. Croplands for </a:t>
            </a:r>
            <a:r>
              <a:rPr lang="en-GB" sz="2400" i="1" dirty="0" err="1" smtClean="0"/>
              <a:t>Biofuels</a:t>
            </a:r>
            <a:r>
              <a:rPr lang="en-GB" sz="2400" i="1" dirty="0" smtClean="0"/>
              <a:t> Increases Greenhouse Gases Through Emissions from Land Use Change</a:t>
            </a:r>
            <a:r>
              <a:rPr lang="en-GB" sz="2400" dirty="0" smtClean="0"/>
              <a:t>, Princeton University &lt;</a:t>
            </a:r>
            <a:r>
              <a:rPr lang="en-GB" sz="2400" u="sng" dirty="0" smtClean="0">
                <a:hlinkClick r:id="rId2"/>
              </a:rPr>
              <a:t>http://www.princeton.edu/~tsearchings/SupportingMaterials.pdf</a:t>
            </a:r>
            <a:r>
              <a:rPr lang="en-GB" sz="2400" dirty="0" smtClean="0"/>
              <a:t>.&gt;.</a:t>
            </a:r>
            <a:endParaRPr lang="hu-HU" sz="2400" dirty="0" smtClean="0"/>
          </a:p>
          <a:p>
            <a:pPr lvl="1"/>
            <a:r>
              <a:rPr lang="hu-HU" sz="2000" i="1" dirty="0" err="1" smtClean="0"/>
              <a:t>Use</a:t>
            </a:r>
            <a:r>
              <a:rPr lang="hu-HU" sz="2000" i="1" dirty="0" smtClean="0"/>
              <a:t> of US </a:t>
            </a:r>
            <a:r>
              <a:rPr lang="hu-HU" sz="2000" i="1" dirty="0" err="1" smtClean="0"/>
              <a:t>croplands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for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biofuels</a:t>
            </a:r>
            <a:r>
              <a:rPr lang="hu-HU" sz="2000" i="1" dirty="0" smtClean="0"/>
              <a:t> (‘</a:t>
            </a:r>
            <a:r>
              <a:rPr lang="hu-HU" sz="2000" i="1" dirty="0" err="1" smtClean="0"/>
              <a:t>indirect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land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use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change</a:t>
            </a:r>
            <a:r>
              <a:rPr lang="hu-HU" sz="2000" i="1" dirty="0" smtClean="0"/>
              <a:t>’ – ILUC) </a:t>
            </a:r>
            <a:r>
              <a:rPr lang="hu-HU" sz="2000" i="1" dirty="0" err="1" smtClean="0"/>
              <a:t>increased</a:t>
            </a:r>
            <a:r>
              <a:rPr lang="hu-HU" sz="2000" i="1" dirty="0" smtClean="0"/>
              <a:t> GHG </a:t>
            </a:r>
            <a:r>
              <a:rPr lang="hu-HU" sz="2000" i="1" dirty="0" err="1" smtClean="0"/>
              <a:t>emissions</a:t>
            </a:r>
            <a:endParaRPr lang="hu-HU" sz="2000" i="1" dirty="0" smtClean="0"/>
          </a:p>
          <a:p>
            <a:r>
              <a:rPr lang="en-US" sz="2400" b="1" dirty="0" smtClean="0"/>
              <a:t>Directive 2009/28/EC of the European Parliament and of the Council of 23 April 2009 on the promotion of the use of energy from renewable sources and amending and subsequently repealing Directives 2001/77/EC and 2003/30/EC </a:t>
            </a:r>
            <a:endParaRPr lang="hu-HU" sz="2400" b="1" dirty="0" smtClean="0"/>
          </a:p>
          <a:p>
            <a:pPr lvl="1"/>
            <a:r>
              <a:rPr lang="hu-HU" sz="2000" b="1" dirty="0" err="1" smtClean="0"/>
              <a:t>Objectives</a:t>
            </a:r>
            <a:r>
              <a:rPr lang="hu-HU" sz="2000" b="1" dirty="0" smtClean="0"/>
              <a:t>: „</a:t>
            </a:r>
            <a:r>
              <a:rPr lang="hu-HU" sz="2000" b="1" dirty="0" err="1" smtClean="0"/>
              <a:t>reduce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dependence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imported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oil</a:t>
            </a:r>
            <a:r>
              <a:rPr lang="hu-HU" sz="2000" b="1" dirty="0" smtClean="0"/>
              <a:t>”,  „</a:t>
            </a:r>
            <a:r>
              <a:rPr lang="hu-HU" sz="2000" b="1" dirty="0" err="1" smtClean="0"/>
              <a:t>reduce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greenhose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gas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emissions</a:t>
            </a:r>
            <a:r>
              <a:rPr lang="hu-HU" sz="2000" b="1" dirty="0" smtClean="0"/>
              <a:t>”, </a:t>
            </a:r>
            <a:r>
              <a:rPr lang="hu-HU" sz="2000" b="1" dirty="0" err="1" smtClean="0"/>
              <a:t>sustainability</a:t>
            </a:r>
            <a:r>
              <a:rPr lang="hu-HU" sz="2000" b="1" dirty="0" smtClean="0"/>
              <a:t> </a:t>
            </a:r>
          </a:p>
          <a:p>
            <a:pPr lvl="1"/>
            <a:r>
              <a:rPr lang="hu-HU" sz="2000" b="1" dirty="0" err="1" smtClean="0"/>
              <a:t>Targets</a:t>
            </a:r>
            <a:r>
              <a:rPr lang="hu-HU" sz="2000" b="1" dirty="0" smtClean="0"/>
              <a:t>: „</a:t>
            </a:r>
            <a:r>
              <a:rPr lang="en-US" sz="2000" b="1" dirty="0" smtClean="0"/>
              <a:t>a mandatory target of a 20% share of energy from renewable sources in overall Community energy consumption by 2020 and a mandatory 10% minimum target to be achieved by all Member States for the share of </a:t>
            </a:r>
            <a:r>
              <a:rPr lang="en-US" sz="2000" b="1" dirty="0" err="1" smtClean="0"/>
              <a:t>biofuels</a:t>
            </a:r>
            <a:r>
              <a:rPr lang="en-US" sz="2000" b="1" dirty="0" smtClean="0"/>
              <a:t> in transport petrol and diesel consumption by 2020</a:t>
            </a:r>
            <a:r>
              <a:rPr lang="hu-HU" sz="2000" b="1" dirty="0" smtClean="0"/>
              <a:t>”, and </a:t>
            </a:r>
            <a:r>
              <a:rPr lang="en-US" sz="2000" b="1" dirty="0" smtClean="0"/>
              <a:t>sustainability criteria including minimum greenhouse</a:t>
            </a:r>
            <a:r>
              <a:rPr lang="hu-HU" sz="2000" b="1" dirty="0" smtClean="0"/>
              <a:t> </a:t>
            </a:r>
            <a:r>
              <a:rPr lang="en-US" sz="2000" b="1" dirty="0" smtClean="0"/>
              <a:t>gas saving thresholds</a:t>
            </a:r>
            <a:endParaRPr lang="hu-HU" sz="2000" b="1" dirty="0" smtClean="0"/>
          </a:p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JEC (EC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Joint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Research Centre, EUCAR, CONCAWE)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Biofuels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Programme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May 2011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10%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target can be reached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contribution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non-road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transport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modes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but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none of the considered scenarios achieves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minimum 6% GHG reduction target mandated in FQD Article 7a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Indirect Land Use Change has also not been considered in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this analysis.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Demand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supply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tensions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exist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imports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essential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satisfy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demand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Proposal for 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DIRECTIVE OF THE EUROPEAN PARLIAMENT AND OF THE COUNCIL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amending Directive 98/70/EC relating to the quality of petrol and diesel fuels and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amending Directive 2009/28/EC on the promotion of the use of energy from renewable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sources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Oct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 2012) [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decision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expected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2014  EP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elections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]</a:t>
            </a:r>
          </a:p>
          <a:p>
            <a:pPr lvl="1"/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Objectives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 „limit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contribution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conventional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biofuels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risk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ILUC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emissions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)”, „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improve the greenhouse gas performance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biofuel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production processes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(reducing associated emissions) by raising the greenhouse gas saving threshold for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new installations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”, „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encourage a greater market penetration of advanced (low-ILUC)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biofuels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allowing such fuels to contribute more to the targets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” [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e.g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algae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biomass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fraction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industrial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waste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straw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: 4X; 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cooking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oil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: 2X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] </a:t>
            </a:r>
          </a:p>
          <a:p>
            <a:pPr lvl="1"/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Targets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share of energy from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biofuels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produced from cereal and other starch rich crops, sugars and oil crops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shall be no more than 5%, the estimated share at the end of 2011, of the final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consumption of energy in transport in 2020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etc.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Indirect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land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(ILUC)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gabonaalapú, vagy cukornádalapú etanolos motorbenzin használata kisebb üvegházhatású gáz (CO2, N2O) kibocsátásával jár, mint a tisztán kőolajalapú motorbenziné </a:t>
            </a:r>
            <a:r>
              <a:rPr lang="hu-H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</a:t>
            </a:r>
          </a:p>
          <a:p>
            <a:endParaRPr lang="hu-HU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eufória következménye az ILUC hatás: a gabona, vagy cukornád termőterületét a </a:t>
            </a:r>
            <a:r>
              <a:rPr lang="hu-H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szűz esőerdők és füves területek megművelésé</a:t>
            </a:r>
            <a:r>
              <a:rPr lang="hu-H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vel bővítették, ezzel a nettó szén-dioxid elnyelő kapacitás csökkent, az emisszió nőtt  </a:t>
            </a:r>
            <a:r>
              <a:rPr lang="hu-H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</a:t>
            </a:r>
            <a:endParaRPr lang="hu-H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3999" cy="1143001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Renewable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Energy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Sources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Directive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2009/28/EC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Renewable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Energy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Sources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draft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Directive</a:t>
            </a:r>
            <a:r>
              <a:rPr lang="hu-HU" sz="2400" b="1" dirty="0">
                <a:solidFill>
                  <a:schemeClr val="bg1"/>
                </a:solidFill>
              </a:rPr>
              <a:t> (RES)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218488" cy="523083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According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to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Art. 2. of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RES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directive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after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first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reading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of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EP (17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Dec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2008): „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energy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renewable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sources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”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means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energy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renewable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non-fossil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sources</a:t>
            </a:r>
            <a:r>
              <a:rPr lang="hu-HU" altLang="ja-JP" sz="1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altLang="ja-JP" sz="1200" b="1" dirty="0" err="1" smtClean="0">
                <a:latin typeface="Arial" pitchFamily="34" charset="0"/>
                <a:cs typeface="Arial" pitchFamily="34" charset="0"/>
              </a:rPr>
              <a:t>wind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solar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geothermal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aerothermal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hydrothermal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ocean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energy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hydropower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biomass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landfill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gas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sewage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treatment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plant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gas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b="1" dirty="0" err="1">
                <a:latin typeface="Arial" pitchFamily="34" charset="0"/>
                <a:cs typeface="Arial" pitchFamily="34" charset="0"/>
              </a:rPr>
              <a:t>biogases</a:t>
            </a:r>
            <a:r>
              <a:rPr lang="hu-HU" altLang="ja-JP" sz="12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The Directive sets </a:t>
            </a:r>
            <a:r>
              <a:rPr lang="hu-HU" sz="1200" i="1" dirty="0" err="1">
                <a:latin typeface="Arial" pitchFamily="34" charset="0"/>
                <a:cs typeface="Arial" pitchFamily="34" charset="0"/>
              </a:rPr>
              <a:t>mandatory</a:t>
            </a:r>
            <a:r>
              <a:rPr lang="hu-HU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>
                <a:latin typeface="Arial" pitchFamily="34" charset="0"/>
                <a:cs typeface="Arial" pitchFamily="34" charset="0"/>
              </a:rPr>
              <a:t>national</a:t>
            </a:r>
            <a:r>
              <a:rPr lang="hu-HU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>
                <a:latin typeface="Arial" pitchFamily="34" charset="0"/>
                <a:cs typeface="Arial" pitchFamily="34" charset="0"/>
              </a:rPr>
              <a:t>targets</a:t>
            </a:r>
            <a:r>
              <a:rPr lang="hu-HU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hu-HU" sz="1200" i="1" dirty="0">
                <a:latin typeface="Arial" pitchFamily="34" charset="0"/>
                <a:cs typeface="Arial" pitchFamily="34" charset="0"/>
              </a:rPr>
              <a:t>  </a:t>
            </a:r>
            <a:r>
              <a:rPr lang="hu-HU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1200" i="1" dirty="0">
                <a:latin typeface="Arial" pitchFamily="34" charset="0"/>
                <a:cs typeface="Arial" pitchFamily="34" charset="0"/>
              </a:rPr>
              <a:t> overall </a:t>
            </a:r>
            <a:r>
              <a:rPr lang="hu-HU" sz="1200" i="1" dirty="0" err="1">
                <a:latin typeface="Arial" pitchFamily="34" charset="0"/>
                <a:cs typeface="Arial" pitchFamily="34" charset="0"/>
              </a:rPr>
              <a:t>share</a:t>
            </a:r>
            <a:r>
              <a:rPr lang="hu-HU" sz="1200" i="1" dirty="0">
                <a:latin typeface="Arial" pitchFamily="34" charset="0"/>
                <a:cs typeface="Arial" pitchFamily="34" charset="0"/>
              </a:rPr>
              <a:t> of </a:t>
            </a:r>
            <a:r>
              <a:rPr lang="hu-HU" sz="1200" i="1" dirty="0" err="1">
                <a:latin typeface="Arial" pitchFamily="34" charset="0"/>
                <a:cs typeface="Arial" pitchFamily="34" charset="0"/>
              </a:rPr>
              <a:t>energy</a:t>
            </a:r>
            <a:r>
              <a:rPr lang="hu-HU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hu-HU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>
                <a:latin typeface="Arial" pitchFamily="34" charset="0"/>
                <a:cs typeface="Arial" pitchFamily="34" charset="0"/>
              </a:rPr>
              <a:t>renewable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sources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gross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final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consumption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energy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(HU:13%, SK:14%)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indicative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trajectory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see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table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) and </a:t>
            </a:r>
            <a:r>
              <a:rPr lang="hu-HU" sz="1200" i="1" dirty="0" err="1">
                <a:latin typeface="Arial" pitchFamily="34" charset="0"/>
                <a:cs typeface="Arial" pitchFamily="34" charset="0"/>
              </a:rPr>
              <a:t>mandatory</a:t>
            </a:r>
            <a:r>
              <a:rPr lang="hu-HU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>
                <a:latin typeface="Arial" pitchFamily="34" charset="0"/>
                <a:cs typeface="Arial" pitchFamily="34" charset="0"/>
              </a:rPr>
              <a:t>Community</a:t>
            </a:r>
            <a:r>
              <a:rPr lang="hu-HU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>
                <a:latin typeface="Arial" pitchFamily="34" charset="0"/>
                <a:cs typeface="Arial" pitchFamily="34" charset="0"/>
              </a:rPr>
              <a:t>target</a:t>
            </a:r>
            <a:r>
              <a:rPr lang="hu-HU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hu-HU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>
                <a:latin typeface="Arial" pitchFamily="34" charset="0"/>
                <a:cs typeface="Arial" pitchFamily="34" charset="0"/>
              </a:rPr>
              <a:t>share</a:t>
            </a:r>
            <a:r>
              <a:rPr lang="hu-HU" sz="1200" i="1" dirty="0">
                <a:latin typeface="Arial" pitchFamily="34" charset="0"/>
                <a:cs typeface="Arial" pitchFamily="34" charset="0"/>
              </a:rPr>
              <a:t> of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biofuels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u-HU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>
                <a:latin typeface="Arial" pitchFamily="34" charset="0"/>
                <a:cs typeface="Arial" pitchFamily="34" charset="0"/>
              </a:rPr>
              <a:t>transport</a:t>
            </a:r>
            <a:r>
              <a:rPr lang="hu-HU" sz="1200" i="1" dirty="0">
                <a:latin typeface="Arial" pitchFamily="34" charset="0"/>
                <a:cs typeface="Arial" pitchFamily="34" charset="0"/>
              </a:rPr>
              <a:t> (10e%)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2020.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Renewable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target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transport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may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be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reviewed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following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a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related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Commission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report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June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2015.</a:t>
            </a:r>
          </a:p>
          <a:p>
            <a:pPr>
              <a:lnSpc>
                <a:spcPct val="80000"/>
              </a:lnSpc>
            </a:pPr>
            <a:endParaRPr lang="hu-H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sz="800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sz="800" dirty="0">
                <a:latin typeface="Arial" pitchFamily="34" charset="0"/>
                <a:cs typeface="Arial" pitchFamily="34" charset="0"/>
              </a:rPr>
              <a:t>	 </a:t>
            </a:r>
            <a:endParaRPr lang="hu-HU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sz="800" dirty="0" smtClean="0">
                <a:latin typeface="Arial" pitchFamily="34" charset="0"/>
                <a:cs typeface="Arial" pitchFamily="34" charset="0"/>
              </a:rPr>
              <a:t>  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800" dirty="0" smtClean="0">
                <a:latin typeface="Arial" pitchFamily="34" charset="0"/>
                <a:cs typeface="Arial" pitchFamily="34" charset="0"/>
              </a:rPr>
              <a:t>	* </a:t>
            </a:r>
            <a:r>
              <a:rPr lang="hu-HU" sz="800" dirty="0" err="1">
                <a:latin typeface="Arial" pitchFamily="34" charset="0"/>
                <a:cs typeface="Arial" pitchFamily="34" charset="0"/>
              </a:rPr>
              <a:t>According</a:t>
            </a:r>
            <a:r>
              <a:rPr lang="hu-H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8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hu-H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800" dirty="0">
                <a:latin typeface="Arial" pitchFamily="34" charset="0"/>
                <a:cs typeface="Arial" pitchFamily="34" charset="0"/>
              </a:rPr>
              <a:t> HU </a:t>
            </a:r>
            <a:r>
              <a:rPr lang="hu-HU" sz="800" dirty="0" err="1">
                <a:latin typeface="Arial" pitchFamily="34" charset="0"/>
                <a:cs typeface="Arial" pitchFamily="34" charset="0"/>
              </a:rPr>
              <a:t>energy</a:t>
            </a:r>
            <a:r>
              <a:rPr lang="hu-HU" sz="800" dirty="0">
                <a:latin typeface="Arial" pitchFamily="34" charset="0"/>
                <a:cs typeface="Arial" pitchFamily="34" charset="0"/>
              </a:rPr>
              <a:t> policy </a:t>
            </a:r>
            <a:r>
              <a:rPr lang="hu-HU" sz="8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hu-HU" sz="800" dirty="0">
                <a:latin typeface="Arial" pitchFamily="34" charset="0"/>
                <a:cs typeface="Arial" pitchFamily="34" charset="0"/>
              </a:rPr>
              <a:t> 2008-2020: 14.9-15.9%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800" dirty="0">
                <a:latin typeface="Arial" pitchFamily="34" charset="0"/>
                <a:cs typeface="Arial" pitchFamily="34" charset="0"/>
              </a:rPr>
              <a:t>	** </a:t>
            </a:r>
            <a:r>
              <a:rPr lang="hu-HU" sz="800" dirty="0" err="1">
                <a:latin typeface="Arial" pitchFamily="34" charset="0"/>
                <a:cs typeface="Arial" pitchFamily="34" charset="0"/>
              </a:rPr>
              <a:t>According</a:t>
            </a:r>
            <a:r>
              <a:rPr lang="hu-H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8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hu-HU" sz="800" dirty="0">
                <a:latin typeface="Arial" pitchFamily="34" charset="0"/>
                <a:cs typeface="Arial" pitchFamily="34" charset="0"/>
              </a:rPr>
              <a:t> a </a:t>
            </a:r>
            <a:r>
              <a:rPr lang="hu-HU" sz="800" dirty="0" err="1">
                <a:latin typeface="Arial" pitchFamily="34" charset="0"/>
                <a:cs typeface="Arial" pitchFamily="34" charset="0"/>
              </a:rPr>
              <a:t>Feb</a:t>
            </a:r>
            <a:r>
              <a:rPr lang="hu-HU" sz="800" dirty="0">
                <a:latin typeface="Arial" pitchFamily="34" charset="0"/>
                <a:cs typeface="Arial" pitchFamily="34" charset="0"/>
              </a:rPr>
              <a:t> 2009 </a:t>
            </a:r>
            <a:r>
              <a:rPr lang="hu-HU" sz="800" dirty="0" err="1">
                <a:latin typeface="Arial" pitchFamily="34" charset="0"/>
                <a:cs typeface="Arial" pitchFamily="34" charset="0"/>
              </a:rPr>
              <a:t>presentation</a:t>
            </a:r>
            <a:r>
              <a:rPr lang="hu-HU" sz="800" dirty="0">
                <a:latin typeface="Arial" pitchFamily="34" charset="0"/>
                <a:cs typeface="Arial" pitchFamily="34" charset="0"/>
              </a:rPr>
              <a:t> of a SK </a:t>
            </a:r>
            <a:r>
              <a:rPr lang="hu-HU" sz="800" dirty="0" err="1">
                <a:latin typeface="Arial" pitchFamily="34" charset="0"/>
                <a:cs typeface="Arial" pitchFamily="34" charset="0"/>
              </a:rPr>
              <a:t>Ministry</a:t>
            </a:r>
            <a:r>
              <a:rPr lang="hu-HU" sz="800" dirty="0">
                <a:latin typeface="Arial" pitchFamily="34" charset="0"/>
                <a:cs typeface="Arial" pitchFamily="34" charset="0"/>
              </a:rPr>
              <a:t> of </a:t>
            </a:r>
            <a:r>
              <a:rPr lang="hu-HU" sz="800" dirty="0" err="1">
                <a:latin typeface="Arial" pitchFamily="34" charset="0"/>
                <a:cs typeface="Arial" pitchFamily="34" charset="0"/>
              </a:rPr>
              <a:t>Economics</a:t>
            </a:r>
            <a:r>
              <a:rPr lang="hu-H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800" dirty="0" err="1">
                <a:latin typeface="Arial" pitchFamily="34" charset="0"/>
                <a:cs typeface="Arial" pitchFamily="34" charset="0"/>
              </a:rPr>
              <a:t>official</a:t>
            </a:r>
            <a:r>
              <a:rPr lang="hu-HU" sz="800" dirty="0">
                <a:latin typeface="Arial" pitchFamily="34" charset="0"/>
                <a:cs typeface="Arial" pitchFamily="34" charset="0"/>
              </a:rPr>
              <a:t>: 12%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u-HU" sz="1200" dirty="0">
                <a:latin typeface="Arial" pitchFamily="34" charset="0"/>
                <a:cs typeface="Arial" pitchFamily="34" charset="0"/>
              </a:rPr>
              <a:t>National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forecast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document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shall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be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submitted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Dec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2009 and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action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plan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(RAP)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shall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be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prepared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June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2010</a:t>
            </a:r>
          </a:p>
          <a:p>
            <a:pPr>
              <a:lnSpc>
                <a:spcPct val="80000"/>
              </a:lnSpc>
            </a:pPr>
            <a:r>
              <a:rPr lang="hu-HU" sz="1200" dirty="0" err="1">
                <a:latin typeface="Arial" pitchFamily="34" charset="0"/>
                <a:cs typeface="Arial" pitchFamily="34" charset="0"/>
              </a:rPr>
              <a:t>Statistical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transfers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between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MSs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and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joint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projects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viable</a:t>
            </a:r>
            <a:endParaRPr lang="hu-H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u-HU" sz="1200" b="1" dirty="0" err="1">
                <a:latin typeface="Arial" pitchFamily="34" charset="0"/>
                <a:cs typeface="Arial" pitchFamily="34" charset="0"/>
              </a:rPr>
              <a:t>Sustainability</a:t>
            </a:r>
            <a:r>
              <a:rPr lang="hu-H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b="1" dirty="0" err="1">
                <a:latin typeface="Arial" pitchFamily="34" charset="0"/>
                <a:cs typeface="Arial" pitchFamily="34" charset="0"/>
              </a:rPr>
              <a:t>criteria</a:t>
            </a:r>
            <a:r>
              <a:rPr lang="hu-H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b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hu-H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b="1" dirty="0" err="1">
                <a:latin typeface="Arial" pitchFamily="34" charset="0"/>
                <a:cs typeface="Arial" pitchFamily="34" charset="0"/>
              </a:rPr>
              <a:t>biofuels</a:t>
            </a:r>
            <a:r>
              <a:rPr lang="hu-HU" sz="1200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hu-HU" sz="1200" b="1" dirty="0" err="1">
                <a:latin typeface="Arial" pitchFamily="34" charset="0"/>
                <a:cs typeface="Arial" pitchFamily="34" charset="0"/>
              </a:rPr>
              <a:t>bioliquids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heat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&amp;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electricity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production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) is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set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up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: GHG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emissions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saving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their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use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shall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be 35%, and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2017 50%, and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after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2017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new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isnstallation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60% -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definite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resource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restrictions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Self-verification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is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required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Sustainability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criteria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is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be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revised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after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Commission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evaluation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2012</a:t>
            </a:r>
          </a:p>
          <a:p>
            <a:pPr>
              <a:lnSpc>
                <a:spcPct val="80000"/>
              </a:lnSpc>
            </a:pP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Renewable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electricity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consumed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electric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cars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will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be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given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2.5-times credit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toward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biofuels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target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Use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of "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second-generation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"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biofuels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produced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waste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residues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or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non-food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cellulosic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and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ligno-cellulosic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biomass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will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be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double-credited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towards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biofuels</a:t>
            </a:r>
            <a:r>
              <a:rPr lang="hu-HU" altLang="ja-JP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altLang="ja-JP" sz="1200" dirty="0" err="1">
                <a:latin typeface="Arial" pitchFamily="34" charset="0"/>
                <a:cs typeface="Arial" pitchFamily="34" charset="0"/>
              </a:rPr>
              <a:t>target</a:t>
            </a:r>
            <a:r>
              <a:rPr lang="hu-HU" altLang="ja-JP" sz="800" dirty="0">
                <a:latin typeface="Arial" pitchFamily="34" charset="0"/>
                <a:cs typeface="Arial" pitchFamily="34" charset="0"/>
              </a:rPr>
              <a:t> </a:t>
            </a: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u-HU" sz="800" dirty="0"/>
          </a:p>
          <a:p>
            <a:pPr>
              <a:lnSpc>
                <a:spcPct val="80000"/>
              </a:lnSpc>
            </a:pPr>
            <a:endParaRPr lang="hu-HU" sz="800" dirty="0"/>
          </a:p>
          <a:p>
            <a:pPr>
              <a:lnSpc>
                <a:spcPct val="80000"/>
              </a:lnSpc>
            </a:pPr>
            <a:endParaRPr lang="hu-HU" sz="1000" dirty="0"/>
          </a:p>
        </p:txBody>
      </p:sp>
      <p:graphicFrame>
        <p:nvGraphicFramePr>
          <p:cNvPr id="284858" name="Group 186"/>
          <p:cNvGraphicFramePr>
            <a:graphicFrameLocks noGrp="1"/>
          </p:cNvGraphicFramePr>
          <p:nvPr>
            <p:ph sz="half" idx="2"/>
          </p:nvPr>
        </p:nvGraphicFramePr>
        <p:xfrm>
          <a:off x="966788" y="2786058"/>
          <a:ext cx="7277100" cy="1408176"/>
        </p:xfrm>
        <a:graphic>
          <a:graphicData uri="http://schemas.openxmlformats.org/drawingml/2006/table">
            <a:tbl>
              <a:tblPr/>
              <a:tblGrid>
                <a:gridCol w="365125"/>
                <a:gridCol w="1008062"/>
                <a:gridCol w="1008063"/>
                <a:gridCol w="1223962"/>
                <a:gridCol w="1223963"/>
                <a:gridCol w="1223962"/>
                <a:gridCol w="1223963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e%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 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 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target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2011-2012 avr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2013-2014 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avr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2015-2016 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avr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2017-2018 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avr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8.215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9.955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11.445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5508104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4.9</a:t>
            </a:r>
            <a:endParaRPr lang="hu-H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directive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2009/30/EC (23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April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2009)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amending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directive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98/70/EC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regards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specification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fuels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introducing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hu-H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mechanism</a:t>
            </a:r>
            <a:r>
              <a:rPr lang="hu-H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hu-H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monitor and </a:t>
            </a:r>
            <a:r>
              <a:rPr lang="hu-H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reduce</a:t>
            </a:r>
            <a:r>
              <a:rPr lang="hu-H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GHG </a:t>
            </a:r>
            <a:r>
              <a:rPr lang="hu-H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emissions</a:t>
            </a:r>
            <a:r>
              <a:rPr lang="hu-H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(2/1)</a:t>
            </a:r>
            <a:endParaRPr lang="hu-H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43077"/>
            <a:ext cx="8229600" cy="4972071"/>
          </a:xfrm>
        </p:spPr>
        <p:txBody>
          <a:bodyPr>
            <a:normAutofit fontScale="85000" lnSpcReduction="20000"/>
          </a:bodyPr>
          <a:lstStyle/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Sets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renewed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technical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specification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petrol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diesel and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gas-oil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7A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Sets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life-cycle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GHG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emissisons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net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emissions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of CO2, CH4 and N2O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assigned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fuel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incl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blending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components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extraction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combustion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suppliers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monitor and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life-cycle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emissions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fuel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supplied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10%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end of 2020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compared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fuel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baseline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standard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specified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before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1 Jan 2011.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shall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consists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of</a:t>
            </a:r>
          </a:p>
          <a:p>
            <a:pPr lvl="1"/>
            <a:r>
              <a:rPr lang="hu-HU" sz="2000" i="1" dirty="0" smtClean="0">
                <a:latin typeface="Arial" pitchFamily="34" charset="0"/>
                <a:cs typeface="Arial" pitchFamily="34" charset="0"/>
              </a:rPr>
              <a:t>6%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2020 (2%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end 2014 and 4%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end of 2017).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Sustainability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criteria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biofuels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established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: GHG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emission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saving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biofuels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latin typeface="Arial" pitchFamily="34" charset="0"/>
                <a:cs typeface="Arial" pitchFamily="34" charset="0"/>
              </a:rPr>
              <a:t>shall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 be </a:t>
            </a:r>
          </a:p>
          <a:p>
            <a:pPr lvl="2"/>
            <a:r>
              <a:rPr lang="hu-HU" sz="1600" i="1" dirty="0" smtClean="0">
                <a:latin typeface="Arial" pitchFamily="34" charset="0"/>
                <a:cs typeface="Arial" pitchFamily="34" charset="0"/>
              </a:rPr>
              <a:t>Min 35%</a:t>
            </a:r>
          </a:p>
          <a:p>
            <a:pPr lvl="2"/>
            <a:r>
              <a:rPr lang="hu-HU" sz="1600" i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1 Jan 2017 min 50%</a:t>
            </a:r>
          </a:p>
          <a:p>
            <a:pPr lvl="2"/>
            <a:r>
              <a:rPr lang="hu-HU" sz="1600" i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1 Jan 2018 min 60% </a:t>
            </a:r>
            <a:r>
              <a:rPr lang="hu-HU" sz="1600" i="1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i="1" dirty="0" err="1" smtClean="0">
                <a:latin typeface="Arial" pitchFamily="34" charset="0"/>
                <a:cs typeface="Arial" pitchFamily="34" charset="0"/>
              </a:rPr>
              <a:t>installations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i="1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i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hu-HU" sz="1600" i="1" dirty="0" err="1" smtClean="0">
                <a:latin typeface="Arial" pitchFamily="34" charset="0"/>
                <a:cs typeface="Arial" pitchFamily="34" charset="0"/>
              </a:rPr>
              <a:t>been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i="1" dirty="0" err="1" smtClean="0">
                <a:latin typeface="Arial" pitchFamily="34" charset="0"/>
                <a:cs typeface="Arial" pitchFamily="34" charset="0"/>
              </a:rPr>
              <a:t>started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i="1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i="1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i="1" dirty="0" err="1" smtClean="0">
                <a:latin typeface="Arial" pitchFamily="34" charset="0"/>
                <a:cs typeface="Arial" pitchFamily="34" charset="0"/>
              </a:rPr>
              <a:t>before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1 Jan 2017, </a:t>
            </a:r>
            <a:r>
              <a:rPr lang="hu-HU" sz="1600" i="1" dirty="0" err="1" smtClean="0">
                <a:latin typeface="Arial" pitchFamily="34" charset="0"/>
                <a:cs typeface="Arial" pitchFamily="34" charset="0"/>
              </a:rPr>
              <a:t>etc</a:t>
            </a:r>
            <a:endParaRPr lang="hu-HU" sz="1600" i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Indicative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additional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of 2%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end of 2020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achieved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supply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transport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plug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renewable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technology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e.g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. CCS)</a:t>
            </a:r>
          </a:p>
          <a:p>
            <a:pPr lvl="1"/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Indicative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additional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of 2%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end of 2020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achieved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credits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purchased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CDM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of GHG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emissions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fuel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supply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sector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0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304800"/>
            <a:ext cx="84010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403648" y="616530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FAME: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Fatty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Acid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Methyl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Ester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= NOME: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NövényOlaj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MetilÉszter</a:t>
            </a: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Black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Liquor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– feketelúg (papírgyártási melléktermék)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-273273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Alternatív motorhajtóanyagok I.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LNG, CNG,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biometán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LPG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4016" y="908720"/>
            <a:ext cx="8748464" cy="2448272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 lvl="1" algn="just"/>
            <a:r>
              <a:rPr lang="hu-H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LNG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road-passenger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road-freight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rail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inland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short-sea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maritime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[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2011, 83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ports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 38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road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filling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stations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refuelling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stations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installed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EU 139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maritime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inland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ports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2020 and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2025 + fixed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mobile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truck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refuelling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stations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installed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every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400 km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along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roads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TECN –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European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core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pPr lvl="1" algn="just"/>
            <a:r>
              <a:rPr lang="hu-H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CNG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road-passenger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road-freight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excl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long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range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[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2011 0.5% of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fleet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used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ten-fold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inrease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2020,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EU-wide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refuelling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points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common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standards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distances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150 km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2020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pPr lvl="1" algn="just"/>
            <a:r>
              <a:rPr lang="hu-H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LPG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road-passenger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road-freight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inland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short-sea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[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2011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accounts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3% of motor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fuels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core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infrastructure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already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established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action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foreseen</a:t>
            </a:r>
            <a:r>
              <a:rPr lang="hu-H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Feedstock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natural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crude</a:t>
            </a:r>
            <a:r>
              <a:rPr lang="hu-H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oil</a:t>
            </a:r>
            <a:endParaRPr lang="hu-HU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hu-H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83568" y="3152001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  <a:hlinkClick r:id="rId2"/>
              </a:rPr>
              <a:t>http://eur-lex.europa.eu/LexUriServ/LexUriServ.do?uri=COM:2013:0017:FIN:EN:PDF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Feb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2013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512" y="3356992"/>
            <a:ext cx="8748464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March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2014: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Council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Parliament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informal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agreement</a:t>
            </a: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fontAlgn="base"/>
            <a:r>
              <a:rPr lang="en-US" sz="1400" dirty="0" smtClean="0"/>
              <a:t>National plans and targets should ensure that vehicles running on CNG can move freely in cities and urban areas by the end of 2020; that trucks and other vehicles using liquefied natural gas (LNG) and CNG can move freely along roads in the EU's TEN-T core network by the end of 2025; and that LNG-powered ships can move between TEN-T network maritime ports by the end of 2025 and between TEN-T network inland waterway ports by the end of 2030</a:t>
            </a:r>
            <a:r>
              <a:rPr lang="hu-HU" sz="1400" dirty="0" smtClean="0"/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(Fixed </a:t>
            </a:r>
            <a:r>
              <a:rPr lang="hu-HU" sz="1400" dirty="0" err="1" smtClean="0">
                <a:solidFill>
                  <a:srgbClr val="FF0000"/>
                </a:solidFill>
              </a:rPr>
              <a:t>targets</a:t>
            </a:r>
            <a:r>
              <a:rPr lang="hu-HU" sz="1400" dirty="0" smtClean="0">
                <a:solidFill>
                  <a:srgbClr val="FF0000"/>
                </a:solidFill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</a:rPr>
              <a:t>were</a:t>
            </a:r>
            <a:r>
              <a:rPr lang="hu-HU" sz="1400" dirty="0" smtClean="0">
                <a:solidFill>
                  <a:srgbClr val="FF0000"/>
                </a:solidFill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</a:rPr>
              <a:t>substituted</a:t>
            </a:r>
            <a:r>
              <a:rPr lang="hu-HU" sz="1400" dirty="0" smtClean="0">
                <a:solidFill>
                  <a:srgbClr val="FF0000"/>
                </a:solidFill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</a:rPr>
              <a:t>by</a:t>
            </a:r>
            <a:r>
              <a:rPr lang="hu-HU" sz="1400" dirty="0" smtClean="0">
                <a:solidFill>
                  <a:srgbClr val="FF0000"/>
                </a:solidFill>
              </a:rPr>
              <a:t> ‘</a:t>
            </a:r>
            <a:r>
              <a:rPr lang="hu-HU" sz="1400" dirty="0" err="1" smtClean="0">
                <a:solidFill>
                  <a:srgbClr val="FF0000"/>
                </a:solidFill>
              </a:rPr>
              <a:t>appropriate</a:t>
            </a:r>
            <a:r>
              <a:rPr lang="hu-HU" sz="1400" dirty="0" smtClean="0">
                <a:solidFill>
                  <a:srgbClr val="FF0000"/>
                </a:solidFill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</a:rPr>
              <a:t>number</a:t>
            </a:r>
            <a:r>
              <a:rPr lang="hu-HU" sz="1400" dirty="0" smtClean="0">
                <a:solidFill>
                  <a:srgbClr val="FF0000"/>
                </a:solidFill>
              </a:rPr>
              <a:t>’)</a:t>
            </a:r>
          </a:p>
          <a:p>
            <a:pPr fontAlgn="base"/>
            <a:r>
              <a:rPr lang="en-US" sz="1400" dirty="0" smtClean="0">
                <a:solidFill>
                  <a:srgbClr val="FF0000"/>
                </a:solidFill>
              </a:rPr>
              <a:t>The plans should not add any extra costs to member states' budgets</a:t>
            </a:r>
            <a:r>
              <a:rPr lang="en-US" sz="1400" dirty="0" smtClean="0"/>
              <a:t>. However, they could include </a:t>
            </a:r>
            <a:r>
              <a:rPr lang="en-US" sz="1400" dirty="0" smtClean="0">
                <a:solidFill>
                  <a:srgbClr val="FF0000"/>
                </a:solidFill>
              </a:rPr>
              <a:t>incentives and policy measures</a:t>
            </a:r>
            <a:r>
              <a:rPr lang="en-US" sz="1400" dirty="0" smtClean="0"/>
              <a:t> such as for example building permits, parking-lot permits and fuel-station concessions. These plans and </a:t>
            </a:r>
            <a:r>
              <a:rPr lang="en-US" sz="1400" dirty="0" smtClean="0">
                <a:solidFill>
                  <a:srgbClr val="FF0000"/>
                </a:solidFill>
              </a:rPr>
              <a:t>common standards for </a:t>
            </a:r>
            <a:r>
              <a:rPr lang="en-US" sz="1400" dirty="0" err="1" smtClean="0">
                <a:solidFill>
                  <a:srgbClr val="FF0000"/>
                </a:solidFill>
              </a:rPr>
              <a:t>refuelling</a:t>
            </a:r>
            <a:r>
              <a:rPr lang="en-US" sz="1400" dirty="0" smtClean="0">
                <a:solidFill>
                  <a:srgbClr val="FF0000"/>
                </a:solidFill>
              </a:rPr>
              <a:t> installations</a:t>
            </a:r>
            <a:r>
              <a:rPr lang="en-US" sz="1400" dirty="0" smtClean="0"/>
              <a:t> should create stable conditions and investment security needed by the private sector to develop the infrastructure.</a:t>
            </a:r>
          </a:p>
          <a:p>
            <a:r>
              <a:rPr lang="hu-HU" sz="1400" dirty="0" smtClean="0"/>
              <a:t>The EC </a:t>
            </a:r>
            <a:r>
              <a:rPr lang="hu-HU" sz="1400" dirty="0" err="1" smtClean="0"/>
              <a:t>will</a:t>
            </a:r>
            <a:r>
              <a:rPr lang="hu-HU" sz="1400" dirty="0" smtClean="0"/>
              <a:t> </a:t>
            </a:r>
            <a:r>
              <a:rPr lang="hu-HU" sz="1400" dirty="0" err="1" smtClean="0"/>
              <a:t>review</a:t>
            </a:r>
            <a:r>
              <a:rPr lang="hu-HU" sz="1400" dirty="0" smtClean="0"/>
              <a:t> </a:t>
            </a:r>
            <a:r>
              <a:rPr lang="hu-HU" sz="1400" dirty="0" err="1" smtClean="0"/>
              <a:t>these</a:t>
            </a:r>
            <a:r>
              <a:rPr lang="hu-HU" sz="1400" dirty="0" smtClean="0"/>
              <a:t> </a:t>
            </a:r>
            <a:r>
              <a:rPr lang="hu-HU" sz="1400" dirty="0" err="1" smtClean="0"/>
              <a:t>plans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2017 &amp; 2018.</a:t>
            </a:r>
          </a:p>
          <a:p>
            <a:r>
              <a:rPr lang="hu-HU" sz="1400" dirty="0" smtClean="0"/>
              <a:t>The </a:t>
            </a:r>
            <a:r>
              <a:rPr lang="hu-HU" sz="1400" dirty="0" err="1" smtClean="0"/>
              <a:t>Parliament’s</a:t>
            </a:r>
            <a:r>
              <a:rPr lang="hu-HU" sz="1400" dirty="0" smtClean="0"/>
              <a:t> </a:t>
            </a:r>
            <a:r>
              <a:rPr lang="hu-HU" sz="1400" b="1" dirty="0" err="1" smtClean="0"/>
              <a:t>Transport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Cmmtte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approved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the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deal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on</a:t>
            </a:r>
            <a:r>
              <a:rPr lang="hu-HU" sz="1400" b="1" dirty="0" smtClean="0"/>
              <a:t> 1 </a:t>
            </a:r>
            <a:r>
              <a:rPr lang="hu-HU" sz="1400" b="1" dirty="0" err="1" smtClean="0"/>
              <a:t>April</a:t>
            </a:r>
            <a:r>
              <a:rPr lang="hu-HU" sz="1400" dirty="0" smtClean="0"/>
              <a:t>, a </a:t>
            </a:r>
            <a:r>
              <a:rPr lang="hu-HU" sz="1400" dirty="0" err="1" smtClean="0"/>
              <a:t>plenary</a:t>
            </a:r>
            <a:r>
              <a:rPr lang="hu-HU" sz="1400" dirty="0" smtClean="0"/>
              <a:t> </a:t>
            </a:r>
            <a:r>
              <a:rPr lang="hu-HU" sz="1400" dirty="0" err="1" smtClean="0"/>
              <a:t>vote</a:t>
            </a:r>
            <a:r>
              <a:rPr lang="hu-HU" sz="1400" dirty="0" smtClean="0"/>
              <a:t> </a:t>
            </a:r>
            <a:r>
              <a:rPr lang="hu-HU" sz="1400" dirty="0" err="1" smtClean="0"/>
              <a:t>later</a:t>
            </a:r>
            <a:r>
              <a:rPr lang="hu-HU" sz="1400" dirty="0" smtClean="0"/>
              <a:t> </a:t>
            </a:r>
            <a:r>
              <a:rPr lang="hu-HU" sz="1400" dirty="0" err="1" smtClean="0"/>
              <a:t>that</a:t>
            </a:r>
            <a:r>
              <a:rPr lang="hu-HU" sz="1400" dirty="0" smtClean="0"/>
              <a:t> </a:t>
            </a:r>
            <a:r>
              <a:rPr lang="hu-HU" sz="1400" dirty="0" err="1" smtClean="0"/>
              <a:t>month</a:t>
            </a:r>
            <a:r>
              <a:rPr lang="hu-HU" sz="1400" dirty="0" smtClean="0"/>
              <a:t>.</a:t>
            </a:r>
          </a:p>
          <a:p>
            <a:r>
              <a:rPr lang="hu-HU" sz="1400" dirty="0" err="1" smtClean="0"/>
              <a:t>Source</a:t>
            </a:r>
            <a:r>
              <a:rPr lang="hu-HU" sz="1400" dirty="0" smtClean="0"/>
              <a:t>: </a:t>
            </a:r>
            <a:r>
              <a:rPr lang="hu-HU" sz="1400" dirty="0" err="1" smtClean="0">
                <a:hlinkClick r:id="rId3"/>
              </a:rPr>
              <a:t>www.endseurope.com</a:t>
            </a:r>
            <a:r>
              <a:rPr lang="hu-HU" sz="1400" dirty="0" smtClean="0"/>
              <a:t> 20 </a:t>
            </a:r>
            <a:r>
              <a:rPr lang="hu-HU" sz="1400" dirty="0" err="1" smtClean="0"/>
              <a:t>March</a:t>
            </a:r>
            <a:r>
              <a:rPr lang="hu-HU" sz="1400" dirty="0" smtClean="0"/>
              <a:t> 2014;</a:t>
            </a:r>
          </a:p>
          <a:p>
            <a:r>
              <a:rPr lang="hu-HU" sz="1400" dirty="0" smtClean="0">
                <a:hlinkClick r:id="rId4"/>
              </a:rPr>
              <a:t>http://www.europarl.europa.eu/sides/getDoc.do?pubRef=-%2f%2fEP%2f%2fTEXT%2bIMPRESS%2b20140317IPR39144%2b0%2bDOC%2bXML%2bV0%2f%2fEN&amp;language=EN</a:t>
            </a:r>
            <a:r>
              <a:rPr lang="hu-HU" sz="1400" dirty="0" smtClean="0"/>
              <a:t> 20 </a:t>
            </a:r>
            <a:r>
              <a:rPr lang="hu-HU" sz="1400" dirty="0" err="1" smtClean="0"/>
              <a:t>March</a:t>
            </a:r>
            <a:r>
              <a:rPr lang="hu-HU" sz="1400" dirty="0" smtClean="0"/>
              <a:t> 2014</a:t>
            </a:r>
          </a:p>
          <a:p>
            <a:r>
              <a:rPr lang="hu-HU" sz="1400" dirty="0" smtClean="0"/>
              <a:t>               	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>
          <a:xfrm flipV="1">
            <a:off x="467544" y="6858000"/>
            <a:ext cx="6033282" cy="45719"/>
          </a:xfrm>
        </p:spPr>
        <p:txBody>
          <a:bodyPr/>
          <a:lstStyle/>
          <a:p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 flipV="1">
            <a:off x="3124200" y="6721476"/>
            <a:ext cx="2887960" cy="136524"/>
          </a:xfrm>
        </p:spPr>
        <p:txBody>
          <a:bodyPr/>
          <a:lstStyle/>
          <a:p>
            <a:fld id="{91F75BDD-E4C4-4B46-9F8E-A6F1D6D9B142}" type="slidenum">
              <a:rPr lang="hu-HU"/>
              <a:pPr/>
              <a:t>30</a:t>
            </a:fld>
            <a:endParaRPr lang="hu-HU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686800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Alternatív közlekedési hajtóanyagok I. Földgáz, LPG,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bioüzemanyag-bevezetés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Összefoglalás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337303" cy="52565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hu-HU" sz="3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Földgáz 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készletek, termelés, R/P arányok</a:t>
            </a:r>
          </a:p>
          <a:p>
            <a:pPr>
              <a:lnSpc>
                <a:spcPct val="90000"/>
              </a:lnSpc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Földgáz motorikus felhasználási formái (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LNG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, CNG), előkészítése, </a:t>
            </a:r>
            <a:r>
              <a:rPr lang="hu-HU" sz="34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spec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. minőségi mutatói, kölcsönhatása a motorral, használata, költsége, előnyök-hátrányok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____________________________________</a:t>
            </a:r>
          </a:p>
          <a:p>
            <a:pPr>
              <a:lnSpc>
                <a:spcPct val="90000"/>
              </a:lnSpc>
            </a:pPr>
            <a:r>
              <a:rPr lang="hu-HU" sz="3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Biogáz: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előállítása, kezelése, </a:t>
            </a:r>
            <a:r>
              <a:rPr lang="hu-HU" sz="34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spec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. minőségi mutatói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_____________________________________</a:t>
            </a:r>
          </a:p>
          <a:p>
            <a:pPr>
              <a:lnSpc>
                <a:spcPct val="90000"/>
              </a:lnSpc>
            </a:pPr>
            <a:r>
              <a:rPr lang="hu-HU" sz="3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LPG: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előállítása, kezelése, </a:t>
            </a:r>
            <a:r>
              <a:rPr lang="hu-HU" sz="34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spec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. minőségi mutatói, kölcsönhatása a motorral, használata, költsége, előnyök-hátrányok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_____________________________________ </a:t>
            </a:r>
            <a:r>
              <a:rPr lang="hu-HU" sz="3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Bioüzemanyag</a:t>
            </a:r>
            <a:r>
              <a:rPr lang="hu-HU" sz="3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bevezetés: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definíciója, EU szabályozási fejlemények, EU osztályozása</a:t>
            </a:r>
            <a:endParaRPr lang="hu-HU" sz="3100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hu-HU" sz="3100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372200" y="5949281"/>
            <a:ext cx="201622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HW: </a:t>
            </a:r>
            <a:r>
              <a:rPr lang="hu-HU" sz="1400" dirty="0" err="1" smtClean="0"/>
              <a:t>www.aebiom.org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Emission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factors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different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transport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fuels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áblázat helye 3"/>
          <p:cNvGraphicFramePr>
            <a:graphicFrameLocks noGrp="1"/>
          </p:cNvGraphicFramePr>
          <p:nvPr>
            <p:ph type="tbl" idx="1"/>
          </p:nvPr>
        </p:nvGraphicFramePr>
        <p:xfrm>
          <a:off x="685800" y="1066800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>
                          <a:latin typeface="Arial" pitchFamily="34" charset="0"/>
                          <a:cs typeface="Arial" pitchFamily="34" charset="0"/>
                        </a:rPr>
                        <a:t>Fuels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kg CO2 / GJ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GJ / l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GJ / t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Natural</a:t>
                      </a:r>
                      <a:r>
                        <a:rPr lang="hu-HU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b="1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gas</a:t>
                      </a:r>
                      <a:endParaRPr lang="hu-HU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itchFamily="34" charset="0"/>
                          <a:cs typeface="Arial" pitchFamily="34" charset="0"/>
                        </a:rPr>
                        <a:t>56.06 </a:t>
                      </a:r>
                      <a:r>
                        <a:rPr lang="hu-HU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(100)</a:t>
                      </a:r>
                      <a:endParaRPr lang="hu-HU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0.035</a:t>
                      </a:r>
                      <a:r>
                        <a:rPr lang="hu-HU" baseline="0" dirty="0" smtClean="0">
                          <a:latin typeface="Arial" pitchFamily="34" charset="0"/>
                          <a:cs typeface="Arial" pitchFamily="34" charset="0"/>
                        </a:rPr>
                        <a:t> GJ/st.m3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0.035 GJ/st.m3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LPG</a:t>
                      </a:r>
                      <a:endParaRPr lang="hu-HU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itchFamily="34" charset="0"/>
                          <a:cs typeface="Arial" pitchFamily="34" charset="0"/>
                        </a:rPr>
                        <a:t>63.20 </a:t>
                      </a:r>
                      <a:r>
                        <a:rPr lang="hu-HU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(113)</a:t>
                      </a:r>
                      <a:endParaRPr lang="hu-HU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0.0249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45.9779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Aviation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gasoline</a:t>
                      </a:r>
                      <a:endParaRPr lang="hu-H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itchFamily="34" charset="0"/>
                          <a:cs typeface="Arial" pitchFamily="34" charset="0"/>
                        </a:rPr>
                        <a:t>69.11 </a:t>
                      </a:r>
                      <a:r>
                        <a:rPr lang="hu-HU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(123)</a:t>
                      </a:r>
                      <a:endParaRPr lang="hu-H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0.0343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44.5900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Gasoline</a:t>
                      </a:r>
                      <a:endParaRPr lang="hu-H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itchFamily="34" charset="0"/>
                          <a:cs typeface="Arial" pitchFamily="34" charset="0"/>
                        </a:rPr>
                        <a:t>69.25 </a:t>
                      </a:r>
                      <a:r>
                        <a:rPr lang="hu-HU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(124)</a:t>
                      </a:r>
                      <a:endParaRPr lang="hu-HU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0.0344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43.5674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Jet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fuel</a:t>
                      </a:r>
                      <a:endParaRPr lang="hu-H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itchFamily="34" charset="0"/>
                          <a:cs typeface="Arial" pitchFamily="34" charset="0"/>
                        </a:rPr>
                        <a:t>70.72 </a:t>
                      </a:r>
                      <a:r>
                        <a:rPr lang="hu-HU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(126)</a:t>
                      </a:r>
                      <a:endParaRPr lang="hu-H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44.5900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Diesel </a:t>
                      </a:r>
                      <a:r>
                        <a:rPr lang="hu-HU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fuel</a:t>
                      </a:r>
                      <a:endParaRPr lang="hu-H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itchFamily="34" charset="0"/>
                          <a:cs typeface="Arial" pitchFamily="34" charset="0"/>
                        </a:rPr>
                        <a:t>74.01 </a:t>
                      </a:r>
                      <a:r>
                        <a:rPr lang="hu-HU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(132)</a:t>
                      </a:r>
                      <a:endParaRPr lang="hu-HU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0.0371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44.1667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Residual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(bunker) </a:t>
                      </a:r>
                      <a:r>
                        <a:rPr lang="hu-HU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oil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(#6)</a:t>
                      </a:r>
                      <a:endParaRPr lang="hu-H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itchFamily="34" charset="0"/>
                          <a:cs typeface="Arial" pitchFamily="34" charset="0"/>
                        </a:rPr>
                        <a:t>77.3 </a:t>
                      </a:r>
                      <a:r>
                        <a:rPr lang="hu-HU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(138)</a:t>
                      </a:r>
                      <a:endParaRPr lang="hu-H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0.0405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40.7586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683568" y="5415607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Relative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emission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compared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natural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gas’s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However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WtW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GHG 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emissions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e.g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CNG 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WtW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GHG 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emissions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lie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b/n 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gasoline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 diesel 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fuel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viewed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31 </a:t>
            </a:r>
            <a:r>
              <a:rPr lang="hu-HU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March</a:t>
            </a:r>
            <a:r>
              <a:rPr lang="hu-H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2014, http://iet.jrc.ec.europa.eu/about-jec/sites/iet.jrc.ec.europa.eu.about-jec/files/documents/wtw_report_v4a_march_2014_final.pdf.</a:t>
            </a:r>
          </a:p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GJ is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lower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heating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values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viewed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Feb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2014, </a:t>
            </a:r>
            <a:r>
              <a:rPr lang="hu-HU" sz="1200" dirty="0" err="1" smtClean="0">
                <a:latin typeface="Arial" pitchFamily="34" charset="0"/>
                <a:cs typeface="Arial" pitchFamily="34" charset="0"/>
                <a:hlinkClick r:id="rId2"/>
              </a:rPr>
              <a:t>www.ghgprotocol.org</a:t>
            </a:r>
            <a:r>
              <a:rPr lang="hu-HU" sz="12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hu-HU" sz="1200" dirty="0" err="1" smtClean="0">
                <a:latin typeface="Arial" pitchFamily="34" charset="0"/>
                <a:cs typeface="Arial" pitchFamily="34" charset="0"/>
                <a:hlinkClick r:id="rId2"/>
              </a:rPr>
              <a:t>files</a:t>
            </a:r>
            <a:r>
              <a:rPr lang="hu-HU" sz="12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hu-HU" sz="1200" dirty="0" err="1" smtClean="0">
                <a:latin typeface="Arial" pitchFamily="34" charset="0"/>
                <a:cs typeface="Arial" pitchFamily="34" charset="0"/>
                <a:hlinkClick r:id="rId2"/>
              </a:rPr>
              <a:t>ghgp</a:t>
            </a:r>
            <a:r>
              <a:rPr lang="hu-HU" sz="12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hu-HU" sz="1200" dirty="0" err="1" smtClean="0">
                <a:latin typeface="Arial" pitchFamily="34" charset="0"/>
                <a:cs typeface="Arial" pitchFamily="34" charset="0"/>
                <a:hlinkClick r:id="rId2"/>
              </a:rPr>
              <a:t>tools</a:t>
            </a:r>
            <a:r>
              <a:rPr lang="hu-HU" sz="1200" dirty="0" smtClean="0">
                <a:latin typeface="Arial" pitchFamily="34" charset="0"/>
                <a:cs typeface="Arial" pitchFamily="34" charset="0"/>
                <a:hlinkClick r:id="rId2"/>
              </a:rPr>
              <a:t>/co2-mobile.pdf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29704" y="1412776"/>
            <a:ext cx="653864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35496" y="1844824"/>
            <a:ext cx="653864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földgáz készletek megoszlása 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83568" y="6300028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Statistical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Review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of World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2012,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www.bp.com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5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1587971"/>
            <a:ext cx="80295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régiónkénti földgáztermelés és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-fogyasztás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5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090761"/>
            <a:ext cx="81248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683568" y="6464369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Statistical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Review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of World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2012,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www.bp.com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Földgázkereskedelmi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irányok 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5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90575"/>
            <a:ext cx="82867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827584" y="6320353"/>
            <a:ext cx="70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Statistical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Review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of World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2012,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www.bp.com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686800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régiónkénti földgáz készlet/kitermelési arányok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5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57225"/>
            <a:ext cx="81915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683568" y="6239053"/>
            <a:ext cx="7560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Statistical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Review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of World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2012,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www.bp.com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Néhány ország olaj-(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Mrdb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%) és földgáz-(trillió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cf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%) készlete és R/P értéke 2014. jan. 1-jén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rtalom helye 15"/>
          <p:cNvGraphicFramePr>
            <a:graphicFrameLocks noGrp="1"/>
          </p:cNvGraphicFramePr>
          <p:nvPr>
            <p:ph sz="half" idx="1"/>
          </p:nvPr>
        </p:nvGraphicFramePr>
        <p:xfrm>
          <a:off x="457200" y="1556792"/>
          <a:ext cx="40386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949626"/>
                <a:gridCol w="642942"/>
                <a:gridCol w="1000132"/>
                <a:gridCol w="63818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Orszá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Olaj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R/P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Gáz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R/P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Azerb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7/0.865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35/..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..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Kazah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30/1.62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56.5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85/..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..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Norvé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5.8/1.5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11.6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73.8/..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..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i="1" dirty="0" smtClean="0">
                          <a:solidFill>
                            <a:srgbClr val="C00000"/>
                          </a:solidFill>
                        </a:rPr>
                        <a:t>Orosz </a:t>
                      </a:r>
                      <a:endParaRPr lang="hu-H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rgbClr val="C00000"/>
                          </a:solidFill>
                        </a:rPr>
                        <a:t>80/</a:t>
                      </a:r>
                    </a:p>
                    <a:p>
                      <a:pPr algn="ctr"/>
                      <a:r>
                        <a:rPr lang="hu-HU" i="1" dirty="0" smtClean="0">
                          <a:solidFill>
                            <a:srgbClr val="C00000"/>
                          </a:solidFill>
                        </a:rPr>
                        <a:t>10.4</a:t>
                      </a:r>
                      <a:endParaRPr lang="hu-H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rgbClr val="C00000"/>
                          </a:solidFill>
                        </a:rPr>
                        <a:t>22.9</a:t>
                      </a:r>
                      <a:endParaRPr lang="hu-H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rgbClr val="C00000"/>
                          </a:solidFill>
                        </a:rPr>
                        <a:t>1,688/..   </a:t>
                      </a:r>
                      <a:endParaRPr lang="hu-H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..</a:t>
                      </a:r>
                      <a:endParaRPr lang="hu-H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>
                          <a:solidFill>
                            <a:srgbClr val="C00000"/>
                          </a:solidFill>
                        </a:rPr>
                        <a:t>Türkm</a:t>
                      </a:r>
                      <a:endParaRPr lang="hu-H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0.6/0.23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71.6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C00000"/>
                          </a:solidFill>
                        </a:rPr>
                        <a:t>265/..</a:t>
                      </a:r>
                      <a:endParaRPr lang="hu-H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Egy.</a:t>
                      </a:r>
                      <a:r>
                        <a:rPr lang="hu-HU" baseline="0" dirty="0" err="1" smtClean="0"/>
                        <a:t>Kir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3/0.75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8.6/..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..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Üzbek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0.6/0.0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27.6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65/..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..</a:t>
                      </a:r>
                      <a:endParaRPr lang="hu-HU" dirty="0"/>
                    </a:p>
                  </a:txBody>
                  <a:tcPr/>
                </a:tc>
              </a:tr>
              <a:tr h="321032">
                <a:tc>
                  <a:txBody>
                    <a:bodyPr/>
                    <a:lstStyle/>
                    <a:p>
                      <a:r>
                        <a:rPr lang="hu-HU" i="1" dirty="0" smtClean="0">
                          <a:solidFill>
                            <a:srgbClr val="C00000"/>
                          </a:solidFill>
                        </a:rPr>
                        <a:t>Irán</a:t>
                      </a:r>
                      <a:endParaRPr lang="hu-H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rgbClr val="C00000"/>
                          </a:solidFill>
                        </a:rPr>
                        <a:t>157/2.6</a:t>
                      </a:r>
                      <a:endParaRPr lang="hu-H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rgbClr val="C00000"/>
                          </a:solidFill>
                        </a:rPr>
                        <a:t>147</a:t>
                      </a:r>
                      <a:endParaRPr lang="hu-H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rgbClr val="C00000"/>
                          </a:solidFill>
                        </a:rPr>
                        <a:t>1,193/..</a:t>
                      </a:r>
                    </a:p>
                    <a:p>
                      <a:pPr algn="ctr"/>
                      <a:endParaRPr lang="hu-H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..</a:t>
                      </a:r>
                      <a:endParaRPr lang="hu-H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i="1" dirty="0" smtClean="0">
                          <a:solidFill>
                            <a:srgbClr val="C00000"/>
                          </a:solidFill>
                        </a:rPr>
                        <a:t>Irak</a:t>
                      </a:r>
                      <a:endParaRPr lang="hu-H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rgbClr val="C00000"/>
                          </a:solidFill>
                        </a:rPr>
                        <a:t>140/3.2</a:t>
                      </a:r>
                      <a:endParaRPr lang="hu-H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rgbClr val="C00000"/>
                          </a:solidFill>
                        </a:rPr>
                        <a:t>95.6</a:t>
                      </a:r>
                      <a:endParaRPr lang="hu-H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solidFill>
                            <a:srgbClr val="C00000"/>
                          </a:solidFill>
                        </a:rPr>
                        <a:t>111/..</a:t>
                      </a:r>
                      <a:endParaRPr lang="hu-H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/>
                        <a:t>..</a:t>
                      </a:r>
                      <a:endParaRPr lang="hu-H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Kuwai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102/2.6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63/..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..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Qatar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25/0.7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885/..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..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rtalom helye 16"/>
          <p:cNvGraphicFramePr>
            <a:graphicFrameLocks noGrp="1"/>
          </p:cNvGraphicFramePr>
          <p:nvPr>
            <p:ph sz="half" idx="2"/>
          </p:nvPr>
        </p:nvGraphicFramePr>
        <p:xfrm>
          <a:off x="4648200" y="1556792"/>
          <a:ext cx="4132898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902018"/>
                <a:gridCol w="737252"/>
                <a:gridCol w="1000132"/>
                <a:gridCol w="685776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Orszá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Olaj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R/P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Gáz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R/P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Szaúdi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266/9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77.6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291/..</a:t>
                      </a:r>
                    </a:p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..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Algéri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12/1.1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159/..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..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Líbia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48/1.2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55/..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..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Nigéri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37/1.9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181/..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..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Total </a:t>
                      </a:r>
                      <a:r>
                        <a:rPr lang="hu-HU" b="1" dirty="0" err="1" smtClean="0"/>
                        <a:t>world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1,644/75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66.1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7,024/..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..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Incl</a:t>
                      </a:r>
                      <a:r>
                        <a:rPr lang="hu-HU" b="1" dirty="0" smtClean="0"/>
                        <a:t>.   OPEC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1,200/31</a:t>
                      </a:r>
                      <a:endParaRPr lang="hu-HU" sz="18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107</a:t>
                      </a:r>
                      <a:endParaRPr lang="hu-HU" sz="1800" b="1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3,359/..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..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églalap 18"/>
          <p:cNvSpPr/>
          <p:nvPr/>
        </p:nvSpPr>
        <p:spPr>
          <a:xfrm>
            <a:off x="4643470" y="60932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Forrás: OGJ,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Dec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2013 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572000" y="6464369"/>
            <a:ext cx="360040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 1 barrel = 0.158987 m3; 1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cf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= 0.0283168 m3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3637</Words>
  <Application>Microsoft Office PowerPoint</Application>
  <PresentationFormat>Diavetítés a képernyőre (4:3 oldalarány)</PresentationFormat>
  <Paragraphs>527</Paragraphs>
  <Slides>30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Office-téma</vt:lpstr>
      <vt:lpstr>II. Alternatív közlekedési hajtóanyagok (Földgáz, LPG, biofuels, hydrogen, electricity)</vt:lpstr>
      <vt:lpstr>Coverage of transport modes and travel range by the main convential and alternative fuels</vt:lpstr>
      <vt:lpstr>Alternatív motorhajtóanyagok I. LNG, CNG, biometán, LPG</vt:lpstr>
      <vt:lpstr>Emission factors of different transport fuels</vt:lpstr>
      <vt:lpstr>A földgáz készletek megoszlása </vt:lpstr>
      <vt:lpstr>A régiónkénti földgáztermelés és -fogyasztás</vt:lpstr>
      <vt:lpstr>Földgázkereskedelmi irányok </vt:lpstr>
      <vt:lpstr>A régiónkénti földgáz készlet/kitermelési arányok</vt:lpstr>
      <vt:lpstr>Néhány ország olaj-(Mrdb, %) és földgáz-(trillió cf, %) készlete és R/P értéke 2014. jan. 1-jén</vt:lpstr>
      <vt:lpstr>Földgáz (1/3), biogáz, PB</vt:lpstr>
      <vt:lpstr>Földgáz (2/3), biogáz, PB</vt:lpstr>
      <vt:lpstr>Földgáz (3/3), biogáz, PB</vt:lpstr>
      <vt:lpstr>13. dia</vt:lpstr>
      <vt:lpstr>Földgáz, biogáz, PB </vt:lpstr>
      <vt:lpstr>15. dia</vt:lpstr>
      <vt:lpstr>Földgáz, biogáz, PB (1/3)</vt:lpstr>
      <vt:lpstr>Földgáz, biogáz, PB (2/3)</vt:lpstr>
      <vt:lpstr>Földgáz, biogáz, PB (3/3)</vt:lpstr>
      <vt:lpstr>Liquid biofuels - Bevezetés</vt:lpstr>
      <vt:lpstr>Renewable energy directive 2009/28/EC (introduction of sustainability criteria)</vt:lpstr>
      <vt:lpstr>Origin of biomass according to the EU Commission decision 2009/548/EC (template for Nat. Renewable Energy Action Plans under 2009/28/EC)</vt:lpstr>
      <vt:lpstr>Renewable energy production by region</vt:lpstr>
      <vt:lpstr>Global biofuel (billion litres) production and IEA roadmap’s vision for supply (EJ) by type of fuel</vt:lpstr>
      <vt:lpstr>The new age of biofuels in Europe – euphoria and disenchantment </vt:lpstr>
      <vt:lpstr>Indirect land use change (ILUC)</vt:lpstr>
      <vt:lpstr>EU Renewable Energy Sources Directive 2009/28/EC Renewable Energy Sources draft Directive (RES)</vt:lpstr>
      <vt:lpstr>EU directive 2009/30/EC (23 April 2009) amending directive 98/70/EC as regards the specification of fuels and introducing a mechanism to monitor and reduce GHG emissions (2/1)</vt:lpstr>
      <vt:lpstr>28. dia</vt:lpstr>
      <vt:lpstr>29. dia</vt:lpstr>
      <vt:lpstr>Alternatív közlekedési hajtóanyagok I. Földgáz, LPG, bioüzemanyag-bevezetés - Összefoglalás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Alternatív közlekedési hajtóanyagok (Földgáz, LPG, biofuels, hydrogen, electricity)</dc:title>
  <dc:creator>lracz</dc:creator>
  <cp:lastModifiedBy>lracz</cp:lastModifiedBy>
  <cp:revision>1</cp:revision>
  <dcterms:created xsi:type="dcterms:W3CDTF">2014-04-03T18:03:54Z</dcterms:created>
  <dcterms:modified xsi:type="dcterms:W3CDTF">2014-04-03T18:05:08Z</dcterms:modified>
</cp:coreProperties>
</file>