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3" r:id="rId46"/>
    <p:sldId id="304" r:id="rId47"/>
    <p:sldId id="305" r:id="rId48"/>
    <p:sldId id="306" r:id="rId49"/>
    <p:sldId id="307" r:id="rId50"/>
    <p:sldId id="308" r:id="rId5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24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B4ABF-7A83-433E-B705-6577D18AB566}" type="datetimeFigureOut">
              <a:rPr lang="hu-HU" smtClean="0"/>
              <a:t>2014.03.20.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1CC16-E5A1-457A-AE4A-BEAEF6121886}"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Autofit/>
          </a:bodyPr>
          <a:lstStyle/>
          <a:p>
            <a:r>
              <a:rPr lang="hu-HU" sz="800" dirty="0" smtClean="0"/>
              <a:t>A belső égésű motorok egyik alapvető faj­tája az 1876-ban feltalált Otto-motor, amelynek feltalálója </a:t>
            </a:r>
            <a:r>
              <a:rPr lang="hu-HU" sz="800" dirty="0" err="1" smtClean="0"/>
              <a:t>Nicolaus</a:t>
            </a:r>
            <a:r>
              <a:rPr lang="hu-HU" sz="800" dirty="0" smtClean="0"/>
              <a:t> Otto (1832–1891) volt. Az Otto-motorban benzint és levegőt előre elegyítenek, így úgynevezett előkevert tüzelőanyag−levegő elegyet hoznak létre. Elektromos szikra hatására lángfront kezd el terjedni a hengerben. Az Otto-motor­ban a tüzelőanyag−levegő arányt közel </a:t>
            </a:r>
            <a:r>
              <a:rPr lang="hu-HU" sz="800" dirty="0" err="1" smtClean="0"/>
              <a:t>sztöchiometrikusra</a:t>
            </a:r>
            <a:r>
              <a:rPr lang="hu-HU" sz="800" dirty="0" smtClean="0"/>
              <a:t> állítják be. Ez azt jelenti, hogy tökéletes égés esetén benzin és oxigén sem marad a kiégett elegyben. </a:t>
            </a:r>
            <a:r>
              <a:rPr lang="hu-HU" sz="800" dirty="0" err="1" smtClean="0"/>
              <a:t>Sztöchiometrikus</a:t>
            </a:r>
            <a:r>
              <a:rPr lang="hu-HU" sz="800" dirty="0" smtClean="0"/>
              <a:t> elegy alkalmazásakor a legnagyobb az égés hatásfoka, és ebben az esetben működik a legjobban a kipufogógázokat tisztító katalizátor is. Úgynevezett </a:t>
            </a:r>
            <a:r>
              <a:rPr lang="hu-HU" sz="800" dirty="0" err="1" smtClean="0"/>
              <a:t>háromutas</a:t>
            </a:r>
            <a:r>
              <a:rPr lang="hu-HU" sz="800" dirty="0" smtClean="0"/>
              <a:t> katalizátort alkalmaznak, ami az elégetlen szénhidrogének és a szén-monoxid mellett a keletkezett nitrogén-oxidokat is eltávolítja a kipufogógázból. Otto-motor alkalmazásakor viszonylag nagy az adott hengertérfogatra eső teljesítmény. Az Otto-motor ugyanakkor nem nagyon hatékony, amit a viszonylag nagy üzemanyag-fogyasztása is mutat. Ha a motor a névlegesnél kisebb teljesítménnyel működik (ez a helyzet általában autózás közben), akkor a motorba jutó levegő és üzemanyag mennyiségét is csökkentik, ami együtt jár a hatásfok csökkenésével. A viszonylag kis hatásfok másik oka, hogy az optimálisnál kisebb sűrítést kell alkalmazni, hogy a motor kopogását elkerüljék.</a:t>
            </a:r>
          </a:p>
          <a:p>
            <a:r>
              <a:rPr lang="hu-HU" sz="800" dirty="0" smtClean="0"/>
              <a:t>A belső égésű motorok másik széles körben használt típusa a Diesel-motor, amelyet 1893-ban talált fel Rudolf Diesel (1858–1913). A Diesel-motor hengerében a levegőt hirtelen összenyomják, amitől felforrósodik, és ebbe a forró levegőbe fecskendezik a </a:t>
            </a:r>
            <a:r>
              <a:rPr lang="hu-HU" sz="800" dirty="0" err="1" smtClean="0"/>
              <a:t>Diesel-olajat</a:t>
            </a:r>
            <a:r>
              <a:rPr lang="hu-HU" sz="800" dirty="0" smtClean="0"/>
              <a:t>. A Diesel-motor tulajdonságai csaknem minden tekintetben ellentétesek az Otto-motoréi­val. A Diesel-motor esetén nagyobb hengereket kell alkalmazni, így kisebb teljesítmény jut adott hengertérfogatra, ugyanakkor az </a:t>
            </a:r>
            <a:r>
              <a:rPr lang="hu-HU" sz="800" dirty="0" err="1" smtClean="0"/>
              <a:t>üzemanyagfogyasztás</a:t>
            </a:r>
            <a:r>
              <a:rPr lang="hu-HU" sz="800" dirty="0" smtClean="0"/>
              <a:t> kisebb, tehát a motor hatékonyabb. Diesel-motor esetén a teljesítményt úgy csökkentik, hogy kevesebb </a:t>
            </a:r>
            <a:r>
              <a:rPr lang="hu-HU" sz="800" dirty="0" err="1" smtClean="0"/>
              <a:t>Diesel-olajat</a:t>
            </a:r>
            <a:r>
              <a:rPr lang="hu-HU" sz="800" dirty="0" smtClean="0"/>
              <a:t> fecskendeznek a hengerbe. Ez a szabályozás a hatásfok kisebb csökkenésével jár az Otto-motorhoz képest. Ugyanakkor a Diesel-motor hatékonysága is messze van az ideálistól, mert az optimálisnál nagyobb sűrítést kell alkalmazni, hogy az üzemanyag biztosan begyulladjon. A Diesel-motorok sokkal környezetszennyezőbbek, mint az Otto-motorok. Az alacsonyabb égési hőmérséklet miatt ugyan kevesebb nitrogén-monoxid keletkezik, de mivel a Diesel-motorban a cseppek elpárolgásakor helyenként nagyon magas a tüzelőanyag−levegő arány, emiatt jelentős lehet a koromképződés.</a:t>
            </a:r>
          </a:p>
          <a:p>
            <a:r>
              <a:rPr lang="hu-HU" sz="800" dirty="0" smtClean="0"/>
              <a:t>A fenti leírásból látható, hogy egyik motortípus sem optimális. Lehet-e olyan motort tervezni, amely mindkét motorfajta előnyeit ötvözi? A motortervezés Szent Grálja a „homogén töltetű kompresszió-gyújtású” motor (HCCI – </a:t>
            </a:r>
            <a:r>
              <a:rPr lang="hu-HU" sz="800" dirty="0" err="1" smtClean="0"/>
              <a:t>Homogeneous</a:t>
            </a:r>
            <a:r>
              <a:rPr lang="hu-HU" sz="800" dirty="0" smtClean="0"/>
              <a:t> </a:t>
            </a:r>
            <a:r>
              <a:rPr lang="hu-HU" sz="800" dirty="0" err="1" smtClean="0"/>
              <a:t>Charge</a:t>
            </a:r>
            <a:r>
              <a:rPr lang="hu-HU" sz="800" dirty="0" smtClean="0"/>
              <a:t> </a:t>
            </a:r>
            <a:r>
              <a:rPr lang="hu-HU" sz="800" dirty="0" err="1" smtClean="0"/>
              <a:t>Compression</a:t>
            </a:r>
            <a:r>
              <a:rPr lang="hu-HU" sz="800" dirty="0" smtClean="0"/>
              <a:t> </a:t>
            </a:r>
            <a:r>
              <a:rPr lang="hu-HU" sz="800" dirty="0" err="1" smtClean="0"/>
              <a:t>Ignition</a:t>
            </a:r>
            <a:r>
              <a:rPr lang="hu-HU" sz="800" dirty="0" smtClean="0"/>
              <a:t> </a:t>
            </a:r>
            <a:r>
              <a:rPr lang="hu-HU" sz="800" dirty="0" err="1" smtClean="0"/>
              <a:t>engine</a:t>
            </a:r>
            <a:r>
              <a:rPr lang="hu-HU" sz="800" dirty="0" smtClean="0"/>
              <a:t>). Ezt szokás a népszerű sajtóban benzinnel működő Diesel-motornak nevezni, bár ez túlzott egyszerűsítés. A </a:t>
            </a:r>
            <a:r>
              <a:rPr lang="hu-HU" sz="800" dirty="0" err="1" smtClean="0"/>
              <a:t>HCCI-motor</a:t>
            </a:r>
            <a:r>
              <a:rPr lang="hu-HU" sz="800" dirty="0" smtClean="0"/>
              <a:t> esetén a hengerben előkevert benzin−levegő elegy van, amelyet a mozgó dugattyú sűrít. Az összenyomás hatására az elegy felmelegszik, és egyszerre elég. Az Otto-motornál a pontos gyújtást újabban a motor számítógépe teszi lehetővé és az a gyújtás időpontját változtatja a motor fordulatszáma és terhelése függvényében. A </a:t>
            </a:r>
            <a:r>
              <a:rPr lang="hu-HU" sz="800" dirty="0" err="1" smtClean="0"/>
              <a:t>HCCI-motor</a:t>
            </a:r>
            <a:r>
              <a:rPr lang="hu-HU" sz="800" dirty="0" smtClean="0"/>
              <a:t> esetén ilyen külső szabályozásra nincs lehetőség, a motor kialakításának kell a pontos gyulladási időpontot biztosítania, emiatt például kifinomult szelepvezérlésre van szükség.</a:t>
            </a:r>
          </a:p>
          <a:p>
            <a:r>
              <a:rPr lang="hu-HU" sz="800" dirty="0" smtClean="0"/>
              <a:t>A </a:t>
            </a:r>
            <a:r>
              <a:rPr lang="hu-HU" sz="800" dirty="0" err="1" smtClean="0"/>
              <a:t>HCCI-motor</a:t>
            </a:r>
            <a:r>
              <a:rPr lang="hu-HU" sz="800" dirty="0" smtClean="0"/>
              <a:t> hengerében a legnagyobb nyomás magas, akár 250 </a:t>
            </a:r>
            <a:r>
              <a:rPr lang="hu-HU" sz="800" dirty="0" err="1" smtClean="0"/>
              <a:t>atm</a:t>
            </a:r>
            <a:r>
              <a:rPr lang="hu-HU" sz="800" dirty="0" smtClean="0"/>
              <a:t> is lehet az Otto-motorban megszokott 25 </a:t>
            </a:r>
            <a:r>
              <a:rPr lang="hu-HU" sz="800" dirty="0" err="1" smtClean="0"/>
              <a:t>atm-val</a:t>
            </a:r>
            <a:r>
              <a:rPr lang="hu-HU" sz="800" dirty="0" smtClean="0"/>
              <a:t> szemben. Az elegy nem </a:t>
            </a:r>
            <a:r>
              <a:rPr lang="hu-HU" sz="800" dirty="0" err="1" smtClean="0"/>
              <a:t>sztöchiometrikus</a:t>
            </a:r>
            <a:r>
              <a:rPr lang="hu-HU" sz="800" dirty="0" smtClean="0"/>
              <a:t>, hanem üzemanyagban szegény, emiatt a maximális hőmérséklet 1900 K alatt marad, míg a jelenlegi motorok maximális gázhőmérséklete 2000 K felett van. Az alacsonyabb hőmérsékletű égés és az üzemanyagban szegény körülmények miatt az égés során kevesebb szennyezőanyag keletkezik, a kipufogógázban katalizátor és részecskeszűrő nélkül is kevés az NO és a korom. Ugyanakkor a motor hatásfoka nagy, tehát a motor </a:t>
            </a:r>
            <a:r>
              <a:rPr lang="hu-HU" sz="800" dirty="0" err="1" smtClean="0"/>
              <a:t>üzemanyagtakarékos</a:t>
            </a:r>
            <a:r>
              <a:rPr lang="hu-HU" sz="800" dirty="0" smtClean="0"/>
              <a:t>.</a:t>
            </a:r>
          </a:p>
          <a:p>
            <a:r>
              <a:rPr lang="hu-HU" sz="800" dirty="0" smtClean="0"/>
              <a:t>Csaknem minden nagy autógyár fejleszt </a:t>
            </a:r>
            <a:r>
              <a:rPr lang="hu-HU" sz="800" dirty="0" err="1" smtClean="0"/>
              <a:t>HCCI-motort</a:t>
            </a:r>
            <a:r>
              <a:rPr lang="hu-HU" sz="800" dirty="0" smtClean="0"/>
              <a:t>, de jelenleg a Mercedes-Benz F700 motorja az egyetlen, amelyet már utcán közlekedő prototípusba is beépítettek. A cég a saját fejlesztésű </a:t>
            </a:r>
            <a:r>
              <a:rPr lang="hu-HU" sz="800" dirty="0" err="1" smtClean="0"/>
              <a:t>HCCI-motorját</a:t>
            </a:r>
            <a:r>
              <a:rPr lang="hu-HU" sz="800" dirty="0" smtClean="0"/>
              <a:t> „</a:t>
            </a:r>
            <a:r>
              <a:rPr lang="hu-HU" sz="800" dirty="0" err="1" smtClean="0"/>
              <a:t>DiesOtto</a:t>
            </a:r>
            <a:r>
              <a:rPr lang="hu-HU" sz="800" dirty="0" smtClean="0"/>
              <a:t>” motornak nevezi. A négyhengeres, 1,8 liter hengertérfogatú motor teljesítménye azonos a Mercedes S-osztály 3,5 literes, V6-os benzines motorjával. Ugyanakkor az F700 motor fogyasztása csak 5,3 liter/100 km, míg a hasonló teljesítményű Otto-motorok 9,5 liter benzint fogyasztanak 100 km-en. Az előzetes várakozásnak megfelelően az F700 motornak nagyon alacsony az NO- és koromkibocsátá­sa. A motor érdekessége, hogy működése során általában az összenyomás gyújtja meg az üzemanyag−levegő elegyet, de alapjáraton és nagy fordulatszámon szikragyújtást alkalmaznak. Ugyan jelenleg csak egyetlen prototípus üzemel ezzel a motorral és az is egy felsőkategóriás autóban, de várhatóan tíz-tizenöt év múlva a középkategóriás személyautók nagy részében már </a:t>
            </a:r>
            <a:r>
              <a:rPr lang="hu-HU" sz="800" dirty="0" err="1" smtClean="0"/>
              <a:t>HCCI-rendszerű</a:t>
            </a:r>
            <a:r>
              <a:rPr lang="hu-HU" sz="800" dirty="0" smtClean="0"/>
              <a:t> motor fog üzemelni.</a:t>
            </a:r>
          </a:p>
          <a:p>
            <a:r>
              <a:rPr lang="hu-HU" sz="800" i="1" dirty="0" smtClean="0"/>
              <a:t/>
            </a:r>
            <a:br>
              <a:rPr lang="hu-HU" sz="800" i="1" dirty="0" smtClean="0"/>
            </a:br>
            <a:endParaRPr lang="hu-HU" sz="800" dirty="0" smtClean="0"/>
          </a:p>
          <a:p>
            <a:endParaRPr lang="hu-HU" sz="800" dirty="0"/>
          </a:p>
        </p:txBody>
      </p:sp>
      <p:sp>
        <p:nvSpPr>
          <p:cNvPr id="4" name="Dia számának helye 3"/>
          <p:cNvSpPr>
            <a:spLocks noGrp="1"/>
          </p:cNvSpPr>
          <p:nvPr>
            <p:ph type="sldNum" sz="quarter" idx="10"/>
          </p:nvPr>
        </p:nvSpPr>
        <p:spPr/>
        <p:txBody>
          <a:bodyPr/>
          <a:lstStyle/>
          <a:p>
            <a:fld id="{E3F7B755-1F97-4E74-B548-C42FBE1DA470}" type="slidenum">
              <a:rPr lang="hu-HU" smtClean="0"/>
              <a:pPr/>
              <a:t>9</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E3F7B755-1F97-4E74-B548-C42FBE1DA470}" type="slidenum">
              <a:rPr lang="hu-HU" smtClean="0"/>
              <a:pPr/>
              <a:t>10</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a:bodyPr>
          <a:lstStyle/>
          <a:p>
            <a:r>
              <a:rPr lang="hu-HU" dirty="0" smtClean="0"/>
              <a:t>2012. június 3.-án (a MOL és az MSZKSZ részvételével) megbeszélést tartott a </a:t>
            </a:r>
            <a:r>
              <a:rPr lang="hu-HU" u="sng" dirty="0" smtClean="0"/>
              <a:t>Szabványügyi Munkabizottság</a:t>
            </a:r>
            <a:r>
              <a:rPr lang="hu-HU" dirty="0" smtClean="0"/>
              <a:t>, melyen áttekintették a </a:t>
            </a:r>
            <a:r>
              <a:rPr lang="hu-HU" dirty="0" smtClean="0">
                <a:solidFill>
                  <a:srgbClr val="FF0000"/>
                </a:solidFill>
              </a:rPr>
              <a:t>„C” kategória esetleges bevezetését a magyar benzin szabványba a téli minőségeknél</a:t>
            </a:r>
            <a:r>
              <a:rPr lang="hu-HU" dirty="0" smtClean="0"/>
              <a:t> (a Shell képviselője előzetesen írásban jelezte, hogy nem tud részt venni a megbeszélésen, de egyetért a bevezetéssel).  </a:t>
            </a:r>
            <a:r>
              <a:rPr lang="hu-HU" dirty="0" smtClean="0">
                <a:solidFill>
                  <a:srgbClr val="FF0000"/>
                </a:solidFill>
              </a:rPr>
              <a:t>A benzinre vonatkozó európai szabvány (EN 228) több téli kategóriát tartalmaz, melyek választhatók a nemzeti sajátosságok figyelembevételével. Nálunk a honosított változatba (MSZ EN 228) csak a „D” kategória került be, a nyári minőség pedig az „A” kategória. Lényegi eltérés a gőznyomásban van, aminek „D” kategória esetén 60 és 90 kPa, „A” kategória esetén 45 és 60 kPa között kell lennie (kisebb különbség van az E70, VLI előírásban is). A „C” kategória átfedést jelent a két előző között (50–80 kPa).</a:t>
            </a:r>
            <a:r>
              <a:rPr lang="hu-HU" dirty="0" smtClean="0"/>
              <a:t> </a:t>
            </a:r>
            <a:r>
              <a:rPr lang="hu-HU" dirty="0" smtClean="0">
                <a:solidFill>
                  <a:srgbClr val="FF0000"/>
                </a:solidFill>
              </a:rPr>
              <a:t>A stratégiai készletek jellemzően a 60-70 kPa gőznyomás tartományban vannak, ami azt jelenti, hogy nyáron közvetlenül nem vezethetők </a:t>
            </a:r>
            <a:r>
              <a:rPr lang="hu-HU" dirty="0" err="1" smtClean="0">
                <a:solidFill>
                  <a:srgbClr val="FF0000"/>
                </a:solidFill>
              </a:rPr>
              <a:t>piacra.Ha</a:t>
            </a:r>
            <a:r>
              <a:rPr lang="hu-HU" dirty="0" smtClean="0">
                <a:solidFill>
                  <a:srgbClr val="FF0000"/>
                </a:solidFill>
              </a:rPr>
              <a:t> a magyar szabványba a téli minőség osztályaként bekerülne az európai szabvány által megengedett „C” kategória is (erre az EN 228 lehetőséget ad), akkor elvben lehetne 50-60 kPa gőznyomású benzint készletezni (és az bármikor gond nélkül felszabadítható lenne), a kutakon véletlenül sem maradna rossz gőznyomású áru (ha nem fogy elég gyorsan téli benzin). A „C” kategória legyártása a finomítóknak nem jelentene problémát, a kisebb gőznyomás miatt kisebb terhelést jelentene a környezetre, a piac korlátozását pedig azért nem jelentené, mert újként jelenne meg a már meglevő és megmaradó „D” kategória mellett.</a:t>
            </a:r>
            <a:r>
              <a:rPr lang="hu-HU" dirty="0" smtClean="0"/>
              <a:t> A fenti változtatáshoz arra lenne csak szükség, hogy megkérjük a Magyar Szabványügyi Testületet, hogy az </a:t>
            </a:r>
            <a:r>
              <a:rPr lang="hu-HU" dirty="0" err="1" smtClean="0"/>
              <a:t>MSz</a:t>
            </a:r>
            <a:r>
              <a:rPr lang="hu-HU" dirty="0" smtClean="0"/>
              <a:t> EN 228 benzinszabvány nemzeti mellékletében a téli minőségnél a „D” kategória mellett szerepeljen a „C” kategória is (ez technikailag egyetlen betű beírása). A jelenlevők egyetértettek abban, hogy a fenti lépés megtétele előtt kérik az Elnökséget, hogy a soron következő ülésén tárgyalja meg a kérést.</a:t>
            </a:r>
          </a:p>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34</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6D54C-EBD9-4004-AAB2-27BB8F2C7A76}" type="slidenum">
              <a:rPr lang="hu-HU"/>
              <a:pPr/>
              <a:t>35</a:t>
            </a:fld>
            <a:endParaRPr lang="hu-HU"/>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915989" y="4343400"/>
            <a:ext cx="5026025" cy="4114800"/>
          </a:xfrm>
        </p:spPr>
        <p:txBody>
          <a:bodyPr/>
          <a:lstStyle/>
          <a:p>
            <a:r>
              <a:rPr lang="hu-HU" sz="1000"/>
              <a:t>A magyar finomítás már eddig is jelentős erőfeszítéseket tett az üzemanyagok minőségének javítására. Az EU által megkívánt határidőnél (2000) korábban, 1999. áprilisától megszüntettük az ólmozott benzinek kereskedelmi forgalmazását. Az ehhez szükséges beruházásokra 72,2 MUSD-t fordítottunk (összegzett árak a bekerülés időpontjában).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2AFD2-247E-4CFE-AC05-1DE6A4C133CB}" type="slidenum">
              <a:rPr lang="hu-HU"/>
              <a:pPr/>
              <a:t>36</a:t>
            </a:fld>
            <a:endParaRPr lang="hu-HU"/>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xfrm>
            <a:off x="915989" y="4343400"/>
            <a:ext cx="5026025" cy="4114800"/>
          </a:xfrm>
        </p:spPr>
        <p:txBody>
          <a:bodyPr/>
          <a:lstStyle/>
          <a:p>
            <a:endParaRPr lang="hu-HU"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30240-E6C6-4A75-8AD0-F395C45E3122}" type="slidenum">
              <a:rPr lang="hu-HU"/>
              <a:pPr/>
              <a:t>37</a:t>
            </a:fld>
            <a:endParaRPr lang="hu-HU"/>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915989" y="4343400"/>
            <a:ext cx="5026025" cy="4114800"/>
          </a:xfrm>
        </p:spPr>
        <p:txBody>
          <a:bodyPr/>
          <a:lstStyle/>
          <a:p>
            <a:r>
              <a:rPr lang="hu-HU" sz="1000"/>
              <a:t>A MOL Rt. a motorbenzinek és a dízel  kéntartalmának csökkentésére 1992-től mostanáig 55,4 MUSD-t költött, miközben csaknem mindig legkésőbb az EU-tagországok számára előírt időponttól alkalmazta a szigorúbb kéntartalom előírásokat.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D2B91-1EE7-4C47-ACE9-48599C4EE041}" type="slidenum">
              <a:rPr lang="hu-HU"/>
              <a:pPr/>
              <a:t>38</a:t>
            </a:fld>
            <a:endParaRPr lang="hu-HU"/>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xfrm>
            <a:off x="915989" y="4343400"/>
            <a:ext cx="5026025" cy="4114800"/>
          </a:xfrm>
        </p:spPr>
        <p:txBody>
          <a:bodyPr/>
          <a:lstStyle/>
          <a:p>
            <a:r>
              <a:rPr lang="hu-HU" sz="1000"/>
              <a:t>A hazai olajipar jelentős összegeket költ fejlesztésekre, köztük az üzemanyagok minőségét javító beruházásokra. Az ábra ciklikusságot és növekvő amplitúdót jelez:. A  feladatok - az utóbbi időszakban különösen - az EU előírásainak teljesítési  határidejeihez igazodnak, és azonos árszinten számolva is egyre nagyobb ráfordításokat igényelnek. A piros és a zöld vonal közötti sáv a kereskedelmi célzatú (pl. töltőállomás) beruházások értékét jelzi,  amelyek boomja a kilencvenes évekre tehető.</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46</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73E4C2F-9928-464D-AEBF-C392FCC5DB07}" type="datetimeFigureOut">
              <a:rPr lang="hu-HU" smtClean="0"/>
              <a:t>2014.03.20.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3E4C2F-9928-464D-AEBF-C392FCC5DB07}" type="datetimeFigureOut">
              <a:rPr lang="hu-HU" smtClean="0"/>
              <a:t>2014.03.20.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3E4C2F-9928-464D-AEBF-C392FCC5DB07}" type="datetimeFigureOut">
              <a:rPr lang="hu-HU" smtClean="0"/>
              <a:t>2014.03.20.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68313" y="260350"/>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45225"/>
            <a:ext cx="2133600" cy="476250"/>
          </a:xfrm>
        </p:spPr>
        <p:txBody>
          <a:bodyPr/>
          <a:lstStyle>
            <a:lvl1pPr>
              <a:defRPr/>
            </a:lvl1pPr>
          </a:lstStyle>
          <a:p>
            <a:endParaRPr lang="hu-HU"/>
          </a:p>
        </p:txBody>
      </p:sp>
      <p:sp>
        <p:nvSpPr>
          <p:cNvPr id="6" name="Élőláb helye 5"/>
          <p:cNvSpPr>
            <a:spLocks noGrp="1"/>
          </p:cNvSpPr>
          <p:nvPr>
            <p:ph type="ftr" sz="quarter" idx="11"/>
          </p:nvPr>
        </p:nvSpPr>
        <p:spPr>
          <a:xfrm>
            <a:off x="3124200" y="6245225"/>
            <a:ext cx="2895600" cy="476250"/>
          </a:xfrm>
        </p:spPr>
        <p:txBody>
          <a:bodyPr/>
          <a:lstStyle>
            <a:lvl1pPr>
              <a:defRPr/>
            </a:lvl1pPr>
          </a:lstStyle>
          <a:p>
            <a:endParaRPr lang="hu-HU"/>
          </a:p>
        </p:txBody>
      </p:sp>
      <p:sp>
        <p:nvSpPr>
          <p:cNvPr id="7" name="Dia számának helye 6"/>
          <p:cNvSpPr>
            <a:spLocks noGrp="1"/>
          </p:cNvSpPr>
          <p:nvPr>
            <p:ph type="sldNum" sz="quarter" idx="12"/>
          </p:nvPr>
        </p:nvSpPr>
        <p:spPr>
          <a:xfrm>
            <a:off x="6553200" y="6245225"/>
            <a:ext cx="2133600" cy="476250"/>
          </a:xfrm>
        </p:spPr>
        <p:txBody>
          <a:bodyPr/>
          <a:lstStyle>
            <a:lvl1pPr>
              <a:defRPr/>
            </a:lvl1pPr>
          </a:lstStyle>
          <a:p>
            <a:fld id="{F92B061A-C513-4994-920D-FAD2E0D8D3E9}" type="slidenum">
              <a:rPr lang="hu-HU"/>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76200"/>
            <a:ext cx="8229600" cy="6858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066800"/>
            <a:ext cx="8229600" cy="4800600"/>
          </a:xfrm>
        </p:spPr>
        <p:txBody>
          <a:bodyPr/>
          <a:lstStyle/>
          <a:p>
            <a:endParaRPr lang="hu-HU"/>
          </a:p>
        </p:txBody>
      </p:sp>
      <p:sp>
        <p:nvSpPr>
          <p:cNvPr id="4" name="Élőláb helye 3"/>
          <p:cNvSpPr>
            <a:spLocks noGrp="1"/>
          </p:cNvSpPr>
          <p:nvPr>
            <p:ph type="ftr" sz="quarter" idx="10"/>
          </p:nvPr>
        </p:nvSpPr>
        <p:spPr>
          <a:xfrm>
            <a:off x="3124200" y="5949950"/>
            <a:ext cx="2895600" cy="457200"/>
          </a:xfrm>
        </p:spPr>
        <p:txBody>
          <a:bodyPr/>
          <a:lstStyle>
            <a:lvl1pPr>
              <a:defRPr/>
            </a:lvl1pPr>
          </a:lstStyle>
          <a:p>
            <a:endParaRPr lang="en-US"/>
          </a:p>
        </p:txBody>
      </p:sp>
      <p:sp>
        <p:nvSpPr>
          <p:cNvPr id="5" name="Dia számának helye 4"/>
          <p:cNvSpPr>
            <a:spLocks noGrp="1"/>
          </p:cNvSpPr>
          <p:nvPr>
            <p:ph type="sldNum" sz="quarter" idx="11"/>
          </p:nvPr>
        </p:nvSpPr>
        <p:spPr>
          <a:xfrm>
            <a:off x="6172200" y="5949950"/>
            <a:ext cx="1905000" cy="457200"/>
          </a:xfrm>
        </p:spPr>
        <p:txBody>
          <a:bodyPr/>
          <a:lstStyle>
            <a:lvl1pPr>
              <a:defRPr/>
            </a:lvl1pPr>
          </a:lstStyle>
          <a:p>
            <a:fld id="{B6DBE77B-BDFA-4D94-A8FE-AE8D262C9AD7}" type="slidenum">
              <a:rPr lang="en-US"/>
              <a:pPr/>
              <a:t>‹#›</a:t>
            </a:fld>
            <a:endParaRPr lang="en-US"/>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9525"/>
            <a:ext cx="69342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685800" y="1981200"/>
            <a:ext cx="7772400" cy="4114800"/>
          </a:xfrm>
        </p:spPr>
        <p:txBody>
          <a:bodyPr/>
          <a:lstStyle/>
          <a:p>
            <a:endParaRPr lang="hu-HU"/>
          </a:p>
        </p:txBody>
      </p:sp>
      <p:sp>
        <p:nvSpPr>
          <p:cNvPr id="4" name="Dátum helye 3"/>
          <p:cNvSpPr>
            <a:spLocks noGrp="1"/>
          </p:cNvSpPr>
          <p:nvPr>
            <p:ph type="dt" sz="half" idx="10"/>
          </p:nvPr>
        </p:nvSpPr>
        <p:spPr>
          <a:xfrm>
            <a:off x="685800" y="6248400"/>
            <a:ext cx="1905000" cy="457200"/>
          </a:xfrm>
        </p:spPr>
        <p:txBody>
          <a:bodyPr/>
          <a:lstStyle>
            <a:lvl1pPr>
              <a:defRPr/>
            </a:lvl1pPr>
          </a:lstStyle>
          <a:p>
            <a:endParaRPr lang="en-US"/>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fld id="{14349EA7-E160-412C-BAA2-AB741BE7AB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73E4C2F-9928-464D-AEBF-C392FCC5DB07}" type="datetimeFigureOut">
              <a:rPr lang="hu-HU" smtClean="0"/>
              <a:t>2014.03.20.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73E4C2F-9928-464D-AEBF-C392FCC5DB07}" type="datetimeFigureOut">
              <a:rPr lang="hu-HU" smtClean="0"/>
              <a:t>2014.03.20.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73E4C2F-9928-464D-AEBF-C392FCC5DB07}" type="datetimeFigureOut">
              <a:rPr lang="hu-HU" smtClean="0"/>
              <a:t>2014.03.20.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73E4C2F-9928-464D-AEBF-C392FCC5DB07}" type="datetimeFigureOut">
              <a:rPr lang="hu-HU" smtClean="0"/>
              <a:t>2014.03.20.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73E4C2F-9928-464D-AEBF-C392FCC5DB07}" type="datetimeFigureOut">
              <a:rPr lang="hu-HU" smtClean="0"/>
              <a:t>2014.03.20.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73E4C2F-9928-464D-AEBF-C392FCC5DB07}" type="datetimeFigureOut">
              <a:rPr lang="hu-HU" smtClean="0"/>
              <a:t>2014.03.20.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73E4C2F-9928-464D-AEBF-C392FCC5DB07}" type="datetimeFigureOut">
              <a:rPr lang="hu-HU" smtClean="0"/>
              <a:t>2014.03.20.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B73E4C2F-9928-464D-AEBF-C392FCC5DB07}" type="datetimeFigureOut">
              <a:rPr lang="hu-HU" smtClean="0"/>
              <a:t>2014.03.20.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913B4B5-CFFE-4E48-8226-968BEA18A380}"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E4C2F-9928-464D-AEBF-C392FCC5DB07}" type="datetimeFigureOut">
              <a:rPr lang="hu-HU" smtClean="0"/>
              <a:t>2014.03.20.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3B4B5-CFFE-4E48-8226-968BEA18A380}"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dventuresinenergy.org/Refining-Oil/Quick-Quiz.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ur-lex.europa.eu/LexUriServ/LexUriServ.do?uri=COM:2013:0017:FIN:EN: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bp.com/"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ea.be/uploads/publications/Worldwide_Fuel_Charter_5ed_2013.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europa.eu/rapid/press-release_MEMO-13-1095_en.htm)" TargetMode="External"/><Relationship Id="rId2" Type="http://schemas.openxmlformats.org/officeDocument/2006/relationships/hyperlink" Target="http://hy-tec.eu/2013/10/regions-role-aknowleded-in-eu-parliament-report-on-clean-power-for-transport/"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http://www.acea.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taxation_customs/taxation/excise_duties/energy_products/legislation/index_en.htm" TargetMode="External"/><Relationship Id="rId2" Type="http://schemas.openxmlformats.org/officeDocument/2006/relationships/hyperlink" Target="http://europa.eu/rapid/pressReleasesAction.do?reference=MEMO/11/238&amp;format=HTML&amp;aged=0&amp;language=EN&amp;guiLanguag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solidFill>
                  <a:schemeClr val="tx2"/>
                </a:solidFill>
                <a:effectLst>
                  <a:outerShdw blurRad="38100" dist="38100" dir="2700000" algn="tl">
                    <a:srgbClr val="000000">
                      <a:alpha val="43137"/>
                    </a:srgbClr>
                  </a:outerShdw>
                </a:effectLst>
                <a:latin typeface="Arial" pitchFamily="34" charset="0"/>
                <a:cs typeface="Arial" pitchFamily="34" charset="0"/>
                <a:hlinkClick r:id="rId2"/>
              </a:rPr>
              <a:t>HW13.03: http://www.adventuresinenergy.org/Refining-Oil/Quick-Quiz.html</a:t>
            </a:r>
            <a:r>
              <a:rPr lang="hu-HU" sz="2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Q&amp;A</a:t>
            </a:r>
            <a:endParaRPr lang="hu-HU" sz="2800"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57200" y="1600201"/>
            <a:ext cx="8229600" cy="5069159"/>
          </a:xfrm>
        </p:spPr>
        <p:txBody>
          <a:bodyPr>
            <a:normAutofit fontScale="92500" lnSpcReduction="10000"/>
          </a:bodyPr>
          <a:lstStyle/>
          <a:p>
            <a:pPr marL="514350" indent="-514350">
              <a:buAutoNum type="arabicPeriod"/>
            </a:pPr>
            <a:r>
              <a:rPr lang="hu-HU" sz="2400" b="1" dirty="0" smtClean="0">
                <a:latin typeface="Arial" pitchFamily="34" charset="0"/>
                <a:cs typeface="Arial" pitchFamily="34" charset="0"/>
              </a:rPr>
              <a:t>Sort </a:t>
            </a:r>
            <a:r>
              <a:rPr lang="hu-HU" sz="2400" b="1" dirty="0" err="1" smtClean="0">
                <a:latin typeface="Arial" pitchFamily="34" charset="0"/>
                <a:cs typeface="Arial" pitchFamily="34" charset="0"/>
              </a:rPr>
              <a:t>products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in</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order</a:t>
            </a:r>
            <a:r>
              <a:rPr lang="hu-HU" sz="2400" b="1" dirty="0" smtClean="0">
                <a:latin typeface="Arial" pitchFamily="34" charset="0"/>
                <a:cs typeface="Arial" pitchFamily="34" charset="0"/>
              </a:rPr>
              <a:t> of BP </a:t>
            </a:r>
            <a:r>
              <a:rPr lang="hu-HU" sz="2400" b="1" dirty="0" err="1" smtClean="0">
                <a:latin typeface="Arial" pitchFamily="34" charset="0"/>
                <a:cs typeface="Arial" pitchFamily="34" charset="0"/>
              </a:rPr>
              <a:t>from</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lowest</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to</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highest</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u="sng" dirty="0" err="1" smtClean="0">
                <a:latin typeface="Arial" pitchFamily="34" charset="0"/>
                <a:cs typeface="Arial" pitchFamily="34" charset="0"/>
              </a:rPr>
              <a:t>propane</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gasoline</a:t>
            </a:r>
            <a:r>
              <a:rPr lang="hu-HU" sz="2400" u="sng" dirty="0" smtClean="0">
                <a:latin typeface="Arial" pitchFamily="34" charset="0"/>
                <a:cs typeface="Arial" pitchFamily="34" charset="0"/>
              </a:rPr>
              <a:t>, diesel, </a:t>
            </a:r>
            <a:r>
              <a:rPr lang="hu-HU" sz="2400" u="sng" dirty="0" err="1" smtClean="0">
                <a:latin typeface="Arial" pitchFamily="34" charset="0"/>
                <a:cs typeface="Arial" pitchFamily="34" charset="0"/>
              </a:rPr>
              <a:t>heating</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oil</a:t>
            </a:r>
            <a:endParaRPr lang="hu-HU" sz="2400" u="sng" dirty="0" smtClean="0">
              <a:latin typeface="Arial" pitchFamily="34" charset="0"/>
              <a:cs typeface="Arial" pitchFamily="34" charset="0"/>
            </a:endParaRPr>
          </a:p>
          <a:p>
            <a:pPr marL="514350" indent="-514350">
              <a:buAutoNum type="arabicPeriod"/>
            </a:pPr>
            <a:endParaRPr lang="hu-HU" sz="2400" dirty="0" smtClean="0">
              <a:latin typeface="Arial" pitchFamily="34" charset="0"/>
              <a:cs typeface="Arial" pitchFamily="34" charset="0"/>
            </a:endParaRPr>
          </a:p>
          <a:p>
            <a:pPr marL="514350" indent="-514350">
              <a:buAutoNum type="arabicPeriod"/>
            </a:pPr>
            <a:r>
              <a:rPr lang="hu-HU" sz="2400" b="1" dirty="0" smtClean="0">
                <a:latin typeface="Arial" pitchFamily="34" charset="0"/>
                <a:cs typeface="Arial" pitchFamily="34" charset="0"/>
              </a:rPr>
              <a:t>FCC </a:t>
            </a:r>
            <a:r>
              <a:rPr lang="hu-HU" sz="2400" b="1" dirty="0" err="1" smtClean="0">
                <a:latin typeface="Arial" pitchFamily="34" charset="0"/>
                <a:cs typeface="Arial" pitchFamily="34" charset="0"/>
              </a:rPr>
              <a:t>breaks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molecules</a:t>
            </a:r>
            <a:r>
              <a:rPr lang="hu-HU" sz="2400" b="1" dirty="0" smtClean="0">
                <a:latin typeface="Arial" pitchFamily="34" charset="0"/>
                <a:cs typeface="Arial" pitchFamily="34" charset="0"/>
              </a:rPr>
              <a:t> of </a:t>
            </a:r>
            <a:r>
              <a:rPr lang="hu-HU" sz="2400" b="1" dirty="0" err="1" smtClean="0">
                <a:latin typeface="Arial" pitchFamily="34" charset="0"/>
                <a:cs typeface="Arial" pitchFamily="34" charset="0"/>
              </a:rPr>
              <a:t>heavy</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into</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u="sng" dirty="0" err="1" smtClean="0">
                <a:latin typeface="Arial" pitchFamily="34" charset="0"/>
                <a:cs typeface="Arial" pitchFamily="34" charset="0"/>
              </a:rPr>
              <a:t>gasoline</a:t>
            </a:r>
            <a:r>
              <a:rPr lang="hu-HU" sz="2400" u="sng" dirty="0" smtClean="0">
                <a:latin typeface="Arial" pitchFamily="34" charset="0"/>
                <a:cs typeface="Arial" pitchFamily="34" charset="0"/>
              </a:rPr>
              <a:t>, diesel and </a:t>
            </a:r>
            <a:r>
              <a:rPr lang="hu-HU" sz="2400" u="sng" dirty="0" err="1" smtClean="0">
                <a:latin typeface="Arial" pitchFamily="34" charset="0"/>
                <a:cs typeface="Arial" pitchFamily="34" charset="0"/>
              </a:rPr>
              <a:t>some</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light</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gas</a:t>
            </a:r>
            <a:endParaRPr lang="hu-HU" sz="2400" u="sng" dirty="0" smtClean="0">
              <a:latin typeface="Arial" pitchFamily="34" charset="0"/>
              <a:cs typeface="Arial" pitchFamily="34" charset="0"/>
            </a:endParaRPr>
          </a:p>
          <a:p>
            <a:pPr marL="514350" indent="-514350">
              <a:buAutoNum type="arabicPeriod"/>
            </a:pPr>
            <a:endParaRPr lang="hu-HU" sz="2400" dirty="0" smtClean="0">
              <a:latin typeface="Arial" pitchFamily="34" charset="0"/>
              <a:cs typeface="Arial" pitchFamily="34" charset="0"/>
            </a:endParaRPr>
          </a:p>
          <a:p>
            <a:pPr marL="514350" indent="-514350">
              <a:buAutoNum type="arabicPeriod"/>
            </a:pPr>
            <a:r>
              <a:rPr lang="hu-HU" sz="2400" b="1" dirty="0" err="1" smtClean="0">
                <a:latin typeface="Arial" pitchFamily="34" charset="0"/>
                <a:cs typeface="Arial" pitchFamily="34" charset="0"/>
              </a:rPr>
              <a:t>Feedstock</a:t>
            </a:r>
            <a:r>
              <a:rPr lang="hu-HU" sz="2400" b="1" dirty="0" smtClean="0">
                <a:latin typeface="Arial" pitchFamily="34" charset="0"/>
                <a:cs typeface="Arial" pitchFamily="34" charset="0"/>
              </a:rPr>
              <a:t> of reforming is:</a:t>
            </a:r>
            <a:r>
              <a:rPr lang="hu-HU" sz="2400" dirty="0" smtClean="0">
                <a:latin typeface="Arial" pitchFamily="34" charset="0"/>
                <a:cs typeface="Arial" pitchFamily="34" charset="0"/>
              </a:rPr>
              <a:t> </a:t>
            </a:r>
            <a:r>
              <a:rPr lang="hu-HU" sz="2400" u="sng" dirty="0" err="1" smtClean="0">
                <a:latin typeface="Arial" pitchFamily="34" charset="0"/>
                <a:cs typeface="Arial" pitchFamily="34" charset="0"/>
              </a:rPr>
              <a:t>naphta</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kerosene</a:t>
            </a:r>
            <a:r>
              <a:rPr lang="hu-HU" sz="2400" dirty="0" smtClean="0">
                <a:latin typeface="Arial" pitchFamily="34" charset="0"/>
                <a:cs typeface="Arial" pitchFamily="34" charset="0"/>
              </a:rPr>
              <a:t>, diesel, </a:t>
            </a:r>
            <a:r>
              <a:rPr lang="hu-HU" sz="2400" dirty="0" err="1" smtClean="0">
                <a:latin typeface="Arial" pitchFamily="34" charset="0"/>
                <a:cs typeface="Arial" pitchFamily="34" charset="0"/>
              </a:rPr>
              <a:t>butane</a:t>
            </a:r>
            <a:endParaRPr lang="hu-HU" sz="2400" dirty="0" smtClean="0">
              <a:latin typeface="Arial" pitchFamily="34" charset="0"/>
              <a:cs typeface="Arial" pitchFamily="34" charset="0"/>
            </a:endParaRPr>
          </a:p>
          <a:p>
            <a:pPr marL="514350" indent="-514350">
              <a:buAutoNum type="arabicPeriod"/>
            </a:pPr>
            <a:endParaRPr lang="hu-HU" sz="2400" dirty="0" smtClean="0">
              <a:latin typeface="Arial" pitchFamily="34" charset="0"/>
              <a:cs typeface="Arial" pitchFamily="34" charset="0"/>
            </a:endParaRPr>
          </a:p>
          <a:p>
            <a:pPr marL="514350" indent="-514350">
              <a:buAutoNum type="arabicPeriod"/>
            </a:pPr>
            <a:r>
              <a:rPr lang="hu-HU" sz="2400" b="1" dirty="0" err="1" smtClean="0">
                <a:latin typeface="Arial" pitchFamily="34" charset="0"/>
                <a:cs typeface="Arial" pitchFamily="34" charset="0"/>
              </a:rPr>
              <a:t>Alkylate</a:t>
            </a:r>
            <a:r>
              <a:rPr lang="hu-HU" sz="2400" b="1" dirty="0" smtClean="0">
                <a:latin typeface="Arial" pitchFamily="34" charset="0"/>
                <a:cs typeface="Arial" pitchFamily="34" charset="0"/>
              </a:rPr>
              <a:t> is </a:t>
            </a:r>
            <a:r>
              <a:rPr lang="hu-HU" sz="2400" b="1" dirty="0" err="1" smtClean="0">
                <a:latin typeface="Arial" pitchFamily="34" charset="0"/>
                <a:cs typeface="Arial" pitchFamily="34" charset="0"/>
              </a:rPr>
              <a:t>noteable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its</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u="sng" dirty="0" err="1" smtClean="0">
                <a:latin typeface="Arial" pitchFamily="34" charset="0"/>
                <a:cs typeface="Arial" pitchFamily="34" charset="0"/>
              </a:rPr>
              <a:t>octane</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rating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hydrogen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content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lubricating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properties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usefulness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as</a:t>
            </a:r>
            <a:r>
              <a:rPr lang="hu-HU" sz="2400" dirty="0" smtClean="0">
                <a:latin typeface="Arial" pitchFamily="34" charset="0"/>
                <a:cs typeface="Arial" pitchFamily="34" charset="0"/>
              </a:rPr>
              <a:t> a </a:t>
            </a:r>
            <a:r>
              <a:rPr lang="hu-HU" sz="2400" dirty="0" err="1" smtClean="0">
                <a:latin typeface="Arial" pitchFamily="34" charset="0"/>
                <a:cs typeface="Arial" pitchFamily="34" charset="0"/>
              </a:rPr>
              <a:t>catalyst</a:t>
            </a:r>
            <a:endParaRPr lang="hu-HU" sz="2400" dirty="0" smtClean="0">
              <a:latin typeface="Arial" pitchFamily="34" charset="0"/>
              <a:cs typeface="Arial" pitchFamily="34" charset="0"/>
            </a:endParaRPr>
          </a:p>
          <a:p>
            <a:pPr marL="514350" indent="-514350">
              <a:buAutoNum type="arabicPeriod"/>
            </a:pPr>
            <a:endParaRPr lang="hu-HU" sz="2400" dirty="0" smtClean="0">
              <a:latin typeface="Arial" pitchFamily="34" charset="0"/>
              <a:cs typeface="Arial" pitchFamily="34" charset="0"/>
            </a:endParaRPr>
          </a:p>
          <a:p>
            <a:pPr marL="514350" indent="-514350">
              <a:buAutoNum type="arabicPeriod"/>
            </a:pPr>
            <a:r>
              <a:rPr lang="hu-HU" sz="2400" b="1" dirty="0" smtClean="0">
                <a:latin typeface="Arial" pitchFamily="34" charset="0"/>
                <a:cs typeface="Arial" pitchFamily="34" charset="0"/>
              </a:rPr>
              <a:t>A </a:t>
            </a:r>
            <a:r>
              <a:rPr lang="hu-HU" sz="2400" b="1" dirty="0" err="1" smtClean="0">
                <a:latin typeface="Arial" pitchFamily="34" charset="0"/>
                <a:cs typeface="Arial" pitchFamily="34" charset="0"/>
              </a:rPr>
              <a:t>gasoline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octane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rating</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measures</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u="sng" dirty="0" err="1" smtClean="0">
                <a:latin typeface="Arial" pitchFamily="34" charset="0"/>
                <a:cs typeface="Arial" pitchFamily="34" charset="0"/>
              </a:rPr>
              <a:t>resistance</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to</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engine</a:t>
            </a:r>
            <a:r>
              <a:rPr lang="hu-HU" sz="2400" u="sng" dirty="0" smtClean="0">
                <a:latin typeface="Arial" pitchFamily="34" charset="0"/>
                <a:cs typeface="Arial" pitchFamily="34" charset="0"/>
              </a:rPr>
              <a:t> </a:t>
            </a:r>
            <a:r>
              <a:rPr lang="hu-HU" sz="2400" u="sng" dirty="0" err="1" smtClean="0">
                <a:latin typeface="Arial" pitchFamily="34" charset="0"/>
                <a:cs typeface="Arial" pitchFamily="34" charset="0"/>
              </a:rPr>
              <a:t>knock</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density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boiling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point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purity</a:t>
            </a:r>
            <a:endParaRPr lang="hu-HU" sz="2400" dirty="0" smtClean="0">
              <a:latin typeface="Arial" pitchFamily="34" charset="0"/>
              <a:cs typeface="Arial" pitchFamily="34" charset="0"/>
            </a:endParaRPr>
          </a:p>
          <a:p>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p:cNvPicPr>
            <a:picLocks noChangeAspect="1" noChangeArrowheads="1"/>
          </p:cNvPicPr>
          <p:nvPr/>
        </p:nvPicPr>
        <p:blipFill>
          <a:blip r:embed="rId3" cstate="print"/>
          <a:srcRect/>
          <a:stretch>
            <a:fillRect/>
          </a:stretch>
        </p:blipFill>
        <p:spPr bwMode="auto">
          <a:xfrm>
            <a:off x="1152525" y="866775"/>
            <a:ext cx="6838950" cy="5124450"/>
          </a:xfrm>
          <a:prstGeom prst="rect">
            <a:avLst/>
          </a:prstGeom>
          <a:noFill/>
          <a:ln w="9525">
            <a:noFill/>
            <a:miter lim="800000"/>
            <a:headEnd/>
            <a:tailEnd/>
          </a:ln>
          <a:effectLst/>
        </p:spPr>
      </p:pic>
      <p:pic>
        <p:nvPicPr>
          <p:cNvPr id="456707" name="Picture 3"/>
          <p:cNvPicPr>
            <a:picLocks noChangeAspect="1" noChangeArrowheads="1"/>
          </p:cNvPicPr>
          <p:nvPr/>
        </p:nvPicPr>
        <p:blipFill>
          <a:blip r:embed="rId4" cstate="print"/>
          <a:srcRect/>
          <a:stretch>
            <a:fillRect/>
          </a:stretch>
        </p:blipFill>
        <p:spPr bwMode="auto">
          <a:xfrm>
            <a:off x="1152525" y="866775"/>
            <a:ext cx="6838950" cy="5124450"/>
          </a:xfrm>
          <a:prstGeom prst="rect">
            <a:avLst/>
          </a:prstGeom>
          <a:noFill/>
          <a:ln w="9525">
            <a:noFill/>
            <a:miter lim="800000"/>
            <a:headEnd/>
            <a:tailEnd/>
          </a:ln>
          <a:effectLst/>
        </p:spPr>
      </p:pic>
      <p:sp>
        <p:nvSpPr>
          <p:cNvPr id="4" name="Szövegdoboz 3"/>
          <p:cNvSpPr txBox="1"/>
          <p:nvPr/>
        </p:nvSpPr>
        <p:spPr>
          <a:xfrm flipH="1">
            <a:off x="323528" y="5541039"/>
            <a:ext cx="8280920" cy="1200329"/>
          </a:xfrm>
          <a:prstGeom prst="rect">
            <a:avLst/>
          </a:prstGeom>
          <a:solidFill>
            <a:srgbClr val="FFFF00"/>
          </a:solidFill>
        </p:spPr>
        <p:txBody>
          <a:bodyPr wrap="square" rtlCol="0">
            <a:spAutoFit/>
          </a:bodyPr>
          <a:lstStyle/>
          <a:p>
            <a:r>
              <a:rPr lang="hu-HU" sz="1200" b="1" dirty="0" smtClean="0">
                <a:latin typeface="Arial" pitchFamily="34" charset="0"/>
                <a:cs typeface="Arial" pitchFamily="34" charset="0"/>
              </a:rPr>
              <a:t>Két lényeges motorbenzin tulajdonság</a:t>
            </a:r>
            <a:r>
              <a:rPr lang="hu-HU" sz="1200" dirty="0" smtClean="0">
                <a:latin typeface="Arial" pitchFamily="34" charset="0"/>
                <a:cs typeface="Arial" pitchFamily="34" charset="0"/>
              </a:rPr>
              <a:t>:</a:t>
            </a:r>
          </a:p>
          <a:p>
            <a:r>
              <a:rPr lang="hu-HU" sz="1200" dirty="0" smtClean="0">
                <a:latin typeface="Arial" pitchFamily="34" charset="0"/>
                <a:cs typeface="Arial" pitchFamily="34" charset="0"/>
              </a:rPr>
              <a:t>- </a:t>
            </a:r>
            <a:r>
              <a:rPr lang="hu-HU" sz="1200" b="1" dirty="0" smtClean="0">
                <a:latin typeface="Arial" pitchFamily="34" charset="0"/>
                <a:cs typeface="Arial" pitchFamily="34" charset="0"/>
              </a:rPr>
              <a:t>RVP gőznyomás</a:t>
            </a:r>
            <a:r>
              <a:rPr lang="hu-HU" sz="1200" dirty="0" smtClean="0">
                <a:latin typeface="Arial" pitchFamily="34" charset="0"/>
                <a:cs typeface="Arial" pitchFamily="34" charset="0"/>
              </a:rPr>
              <a:t>:  ha túl nagy, a benzin a motorba lépés előtt elpárolog,  gőzdugót képez; ha túl kicsi, nem indul be a hideg motor (évszakok és magasság  figyelembe vétele)</a:t>
            </a:r>
          </a:p>
          <a:p>
            <a:r>
              <a:rPr lang="hu-HU" sz="1200" dirty="0" smtClean="0">
                <a:latin typeface="Arial" pitchFamily="34" charset="0"/>
                <a:cs typeface="Arial" pitchFamily="34" charset="0"/>
              </a:rPr>
              <a:t>- </a:t>
            </a:r>
            <a:r>
              <a:rPr lang="hu-HU" sz="1200" b="1" dirty="0" smtClean="0">
                <a:latin typeface="Arial" pitchFamily="34" charset="0"/>
                <a:cs typeface="Arial" pitchFamily="34" charset="0"/>
              </a:rPr>
              <a:t>Motorbenzin </a:t>
            </a:r>
            <a:r>
              <a:rPr lang="hu-HU" sz="1200" b="1" dirty="0" err="1" smtClean="0">
                <a:latin typeface="Arial" pitchFamily="34" charset="0"/>
                <a:cs typeface="Arial" pitchFamily="34" charset="0"/>
              </a:rPr>
              <a:t>antidetonációs</a:t>
            </a:r>
            <a:r>
              <a:rPr lang="hu-HU" sz="1200" b="1" dirty="0" smtClean="0">
                <a:latin typeface="Arial" pitchFamily="34" charset="0"/>
                <a:cs typeface="Arial" pitchFamily="34" charset="0"/>
              </a:rPr>
              <a:t> képessége (oktánszáma)</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i-oktán</a:t>
            </a:r>
            <a:r>
              <a:rPr lang="hu-HU" sz="1200" dirty="0" smtClean="0">
                <a:latin typeface="Arial" pitchFamily="34" charset="0"/>
                <a:cs typeface="Arial" pitchFamily="34" charset="0"/>
              </a:rPr>
              <a:t> (2,</a:t>
            </a:r>
            <a:r>
              <a:rPr lang="hu-HU" sz="1200" dirty="0" err="1" smtClean="0">
                <a:latin typeface="Arial" pitchFamily="34" charset="0"/>
                <a:cs typeface="Arial" pitchFamily="34" charset="0"/>
              </a:rPr>
              <a:t>2</a:t>
            </a:r>
            <a:r>
              <a:rPr lang="hu-HU" sz="1200" dirty="0" smtClean="0">
                <a:latin typeface="Arial" pitchFamily="34" charset="0"/>
                <a:cs typeface="Arial" pitchFamily="34" charset="0"/>
              </a:rPr>
              <a:t>,4-trimetilpentán)=100, </a:t>
            </a:r>
            <a:r>
              <a:rPr lang="hu-HU" sz="1200" dirty="0" err="1" smtClean="0">
                <a:latin typeface="Arial" pitchFamily="34" charset="0"/>
                <a:cs typeface="Arial" pitchFamily="34" charset="0"/>
              </a:rPr>
              <a:t>n-heptán</a:t>
            </a:r>
            <a:r>
              <a:rPr lang="hu-HU" sz="1200" dirty="0" smtClean="0">
                <a:latin typeface="Arial" pitchFamily="34" charset="0"/>
                <a:cs typeface="Arial" pitchFamily="34" charset="0"/>
              </a:rPr>
              <a:t>=0];  ha a kompresszió során a gőzök túl gyorsan felmelegednek, begyulladhatnak , még mielőtt a dugattyú eléri a csúcspontot és a gyertya begyújtaná az elegyet, a rosszul időzített begyulladás motorvibrációt, kopogást okoz  (</a:t>
            </a:r>
            <a:r>
              <a:rPr lang="hu-HU" sz="1200" dirty="0" err="1" smtClean="0">
                <a:latin typeface="Arial" pitchFamily="34" charset="0"/>
                <a:cs typeface="Arial" pitchFamily="34" charset="0"/>
              </a:rPr>
              <a:t>öngyull</a:t>
            </a:r>
            <a:r>
              <a:rPr lang="hu-HU" sz="1200" dirty="0" smtClean="0">
                <a:latin typeface="Arial" pitchFamily="34" charset="0"/>
                <a:cs typeface="Arial" pitchFamily="34" charset="0"/>
              </a:rPr>
              <a:t>. hőm.: 246 C)</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5972188" cy="501649"/>
          </a:xfrm>
        </p:spPr>
        <p:txBody>
          <a:bodyPr/>
          <a:lstStyle/>
          <a:p>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t>Workshop</a:t>
            </a:r>
            <a:r>
              <a:rPr lang="hu-HU" dirty="0"/>
              <a:t>, Százhalombatta, 2008.08.11-14.</a:t>
            </a:r>
          </a:p>
        </p:txBody>
      </p:sp>
      <p:sp>
        <p:nvSpPr>
          <p:cNvPr id="5" name="Dia számának helye 4"/>
          <p:cNvSpPr>
            <a:spLocks noGrp="1"/>
          </p:cNvSpPr>
          <p:nvPr>
            <p:ph type="sldNum" sz="quarter" idx="11"/>
          </p:nvPr>
        </p:nvSpPr>
        <p:spPr/>
        <p:txBody>
          <a:bodyPr/>
          <a:lstStyle/>
          <a:p>
            <a:fld id="{01B5FE42-1C4F-4588-9337-A38C0011AEBE}" type="slidenum">
              <a:rPr lang="hu-HU"/>
              <a:pPr/>
              <a:t>11</a:t>
            </a:fld>
            <a:endParaRPr lang="hu-HU" dirty="0"/>
          </a:p>
        </p:txBody>
      </p:sp>
      <p:sp>
        <p:nvSpPr>
          <p:cNvPr id="50178" name="Rectangle 2"/>
          <p:cNvSpPr>
            <a:spLocks noGrp="1" noChangeArrowheads="1"/>
          </p:cNvSpPr>
          <p:nvPr>
            <p:ph type="title"/>
          </p:nvPr>
        </p:nvSpPr>
        <p:spPr>
          <a:xfrm>
            <a:off x="0" y="274638"/>
            <a:ext cx="9144000"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motorhajtóanyagokra vonatkozó előírások szigorításának okai: </a:t>
            </a:r>
            <a:r>
              <a:rPr lang="hu-HU" sz="2800" b="1" dirty="0" err="1" smtClean="0">
                <a:effectLst>
                  <a:outerShdw blurRad="38100" dist="38100" dir="2700000" algn="tl">
                    <a:srgbClr val="000000">
                      <a:alpha val="43137"/>
                    </a:srgbClr>
                  </a:outerShdw>
                </a:effectLst>
                <a:latin typeface="Arial" pitchFamily="34" charset="0"/>
                <a:cs typeface="Arial" pitchFamily="34" charset="0"/>
              </a:rPr>
              <a:t>károsanyag</a:t>
            </a:r>
            <a:r>
              <a:rPr lang="hu-HU" sz="2800" b="1" dirty="0" smtClean="0">
                <a:effectLst>
                  <a:outerShdw blurRad="38100" dist="38100" dir="2700000" algn="tl">
                    <a:srgbClr val="000000">
                      <a:alpha val="43137"/>
                    </a:srgbClr>
                  </a:outerShdw>
                </a:effectLst>
                <a:latin typeface="Arial" pitchFamily="34" charset="0"/>
                <a:cs typeface="Arial" pitchFamily="34" charset="0"/>
              </a:rPr>
              <a:t> kibocsátás csökkentése, </a:t>
            </a:r>
            <a:r>
              <a:rPr lang="hu-HU" sz="2800" b="1" dirty="0" err="1" smtClean="0">
                <a:effectLst>
                  <a:outerShdw blurRad="38100" dist="38100" dir="2700000" algn="tl">
                    <a:srgbClr val="000000">
                      <a:alpha val="43137"/>
                    </a:srgbClr>
                  </a:outerShdw>
                </a:effectLst>
                <a:latin typeface="Arial" pitchFamily="34" charset="0"/>
                <a:cs typeface="Arial" pitchFamily="34" charset="0"/>
              </a:rPr>
              <a:t>felhaszn</a:t>
            </a:r>
            <a:r>
              <a:rPr lang="hu-HU" sz="2800" b="1" dirty="0" smtClean="0">
                <a:effectLst>
                  <a:outerShdw blurRad="38100" dist="38100" dir="2700000" algn="tl">
                    <a:srgbClr val="000000">
                      <a:alpha val="43137"/>
                    </a:srgbClr>
                  </a:outerShdw>
                </a:effectLst>
                <a:latin typeface="Arial" pitchFamily="34" charset="0"/>
                <a:cs typeface="Arial" pitchFamily="34" charset="0"/>
              </a:rPr>
              <a:t>. igények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0179" name="Rectangle 3"/>
          <p:cNvSpPr>
            <a:spLocks noGrp="1" noChangeArrowheads="1"/>
          </p:cNvSpPr>
          <p:nvPr>
            <p:ph type="body" idx="1"/>
          </p:nvPr>
        </p:nvSpPr>
        <p:spPr>
          <a:xfrm>
            <a:off x="285751" y="1450975"/>
            <a:ext cx="8447088" cy="5073650"/>
          </a:xfrm>
        </p:spPr>
        <p:txBody>
          <a:bodyPr>
            <a:normAutofit lnSpcReduction="10000"/>
          </a:bodyPr>
          <a:lstStyle/>
          <a:p>
            <a:pPr>
              <a:lnSpc>
                <a:spcPct val="90000"/>
              </a:lnSpc>
            </a:pPr>
            <a:r>
              <a:rPr lang="hu-HU" sz="2200" dirty="0">
                <a:latin typeface="Arial" pitchFamily="34" charset="0"/>
                <a:cs typeface="Arial" pitchFamily="34" charset="0"/>
              </a:rPr>
              <a:t>savas </a:t>
            </a:r>
            <a:r>
              <a:rPr lang="hu-HU" sz="2200" dirty="0" smtClean="0">
                <a:latin typeface="Arial" pitchFamily="34" charset="0"/>
                <a:cs typeface="Arial" pitchFamily="34" charset="0"/>
              </a:rPr>
              <a:t>esők (S),</a:t>
            </a:r>
            <a:endParaRPr lang="hu-HU" sz="2200" dirty="0">
              <a:latin typeface="Arial" pitchFamily="34" charset="0"/>
              <a:cs typeface="Arial" pitchFamily="34" charset="0"/>
            </a:endParaRPr>
          </a:p>
          <a:p>
            <a:pPr>
              <a:lnSpc>
                <a:spcPct val="90000"/>
              </a:lnSpc>
            </a:pPr>
            <a:r>
              <a:rPr lang="hu-HU" sz="2200" dirty="0" smtClean="0">
                <a:latin typeface="Arial" pitchFamily="34" charset="0"/>
                <a:cs typeface="Arial" pitchFamily="34" charset="0"/>
              </a:rPr>
              <a:t>üvegházhatás (N2O, CO2),</a:t>
            </a:r>
            <a:endParaRPr lang="hu-HU" sz="2200" dirty="0">
              <a:latin typeface="Arial" pitchFamily="34" charset="0"/>
              <a:cs typeface="Arial" pitchFamily="34" charset="0"/>
            </a:endParaRPr>
          </a:p>
          <a:p>
            <a:pPr>
              <a:lnSpc>
                <a:spcPct val="90000"/>
              </a:lnSpc>
            </a:pPr>
            <a:r>
              <a:rPr lang="hu-HU" sz="2200" dirty="0">
                <a:latin typeface="Arial" pitchFamily="34" charset="0"/>
                <a:cs typeface="Arial" pitchFamily="34" charset="0"/>
              </a:rPr>
              <a:t>földközeli és magas-légköri </a:t>
            </a:r>
            <a:r>
              <a:rPr lang="hu-HU" sz="2200" dirty="0" smtClean="0">
                <a:latin typeface="Arial" pitchFamily="34" charset="0"/>
                <a:cs typeface="Arial" pitchFamily="34" charset="0"/>
              </a:rPr>
              <a:t>ózonproblémák (C, F, </a:t>
            </a:r>
            <a:r>
              <a:rPr lang="hu-HU" sz="2200" dirty="0" err="1" smtClean="0">
                <a:latin typeface="Arial" pitchFamily="34" charset="0"/>
                <a:cs typeface="Arial" pitchFamily="34" charset="0"/>
              </a:rPr>
              <a:t>Br</a:t>
            </a:r>
            <a:r>
              <a:rPr lang="hu-HU" sz="2200" dirty="0" smtClean="0">
                <a:latin typeface="Arial" pitchFamily="34" charset="0"/>
                <a:cs typeface="Arial" pitchFamily="34" charset="0"/>
              </a:rPr>
              <a:t>, Cl tart.),</a:t>
            </a:r>
            <a:endParaRPr lang="hu-HU" sz="2200" dirty="0">
              <a:latin typeface="Arial" pitchFamily="34" charset="0"/>
              <a:cs typeface="Arial" pitchFamily="34" charset="0"/>
            </a:endParaRPr>
          </a:p>
          <a:p>
            <a:pPr>
              <a:lnSpc>
                <a:spcPct val="90000"/>
              </a:lnSpc>
            </a:pPr>
            <a:r>
              <a:rPr lang="hu-HU" sz="2200" dirty="0">
                <a:latin typeface="Arial" pitchFamily="34" charset="0"/>
                <a:cs typeface="Arial" pitchFamily="34" charset="0"/>
              </a:rPr>
              <a:t>ólommérgezés,</a:t>
            </a:r>
          </a:p>
          <a:p>
            <a:pPr>
              <a:lnSpc>
                <a:spcPct val="90000"/>
              </a:lnSpc>
            </a:pPr>
            <a:r>
              <a:rPr lang="hu-HU" sz="2200" dirty="0">
                <a:latin typeface="Arial" pitchFamily="34" charset="0"/>
                <a:cs typeface="Arial" pitchFamily="34" charset="0"/>
              </a:rPr>
              <a:t>rákkeltő anyagok (benzol, koromrészecskék stb.) kibocsátásának,</a:t>
            </a:r>
          </a:p>
          <a:p>
            <a:pPr>
              <a:lnSpc>
                <a:spcPct val="90000"/>
              </a:lnSpc>
            </a:pPr>
            <a:r>
              <a:rPr lang="hu-HU" sz="2200" dirty="0">
                <a:latin typeface="Arial" pitchFamily="34" charset="0"/>
                <a:cs typeface="Arial" pitchFamily="34" charset="0"/>
              </a:rPr>
              <a:t>egyéb szénhidrogén-emisszió (pl. olefinek),</a:t>
            </a:r>
          </a:p>
          <a:p>
            <a:pPr>
              <a:lnSpc>
                <a:spcPct val="90000"/>
              </a:lnSpc>
            </a:pPr>
            <a:r>
              <a:rPr lang="hu-HU" sz="2200" dirty="0">
                <a:latin typeface="Arial" pitchFamily="34" charset="0"/>
                <a:cs typeface="Arial" pitchFamily="34" charset="0"/>
              </a:rPr>
              <a:t>motorok- és gépjárművek korróziójának,</a:t>
            </a:r>
          </a:p>
          <a:p>
            <a:pPr>
              <a:lnSpc>
                <a:spcPct val="90000"/>
              </a:lnSpc>
            </a:pPr>
            <a:r>
              <a:rPr lang="hu-HU" sz="2200" dirty="0">
                <a:latin typeface="Arial" pitchFamily="34" charset="0"/>
                <a:cs typeface="Arial" pitchFamily="34" charset="0"/>
              </a:rPr>
              <a:t>hajtóanyagok motorolaj minőségét rontó hatásainak (pl. bázikus tartalékok közömbösítése),</a:t>
            </a:r>
          </a:p>
          <a:p>
            <a:pPr>
              <a:lnSpc>
                <a:spcPct val="90000"/>
              </a:lnSpc>
            </a:pPr>
            <a:r>
              <a:rPr lang="hu-HU" sz="2200" dirty="0" err="1">
                <a:latin typeface="Arial" pitchFamily="34" charset="0"/>
                <a:cs typeface="Arial" pitchFamily="34" charset="0"/>
              </a:rPr>
              <a:t>utóátalakító</a:t>
            </a:r>
            <a:r>
              <a:rPr lang="hu-HU" sz="2200" dirty="0">
                <a:latin typeface="Arial" pitchFamily="34" charset="0"/>
                <a:cs typeface="Arial" pitchFamily="34" charset="0"/>
              </a:rPr>
              <a:t> katalizátorok mérgezésének,</a:t>
            </a:r>
          </a:p>
          <a:p>
            <a:pPr>
              <a:lnSpc>
                <a:spcPct val="90000"/>
              </a:lnSpc>
            </a:pPr>
            <a:r>
              <a:rPr lang="hu-HU" sz="2200" dirty="0">
                <a:latin typeface="Arial" pitchFamily="34" charset="0"/>
                <a:cs typeface="Arial" pitchFamily="34" charset="0"/>
              </a:rPr>
              <a:t>fajlagos hajtóanyag-fogyasztás </a:t>
            </a:r>
            <a:r>
              <a:rPr lang="hu-HU" sz="2200" b="1" dirty="0" smtClean="0">
                <a:latin typeface="Arial" pitchFamily="34" charset="0"/>
                <a:cs typeface="Arial" pitchFamily="34" charset="0"/>
              </a:rPr>
              <a:t>csökkentése</a:t>
            </a:r>
            <a:r>
              <a:rPr lang="hu-HU" sz="2200" dirty="0" smtClean="0">
                <a:latin typeface="Arial" pitchFamily="34" charset="0"/>
                <a:cs typeface="Arial" pitchFamily="34" charset="0"/>
              </a:rPr>
              <a:t> </a:t>
            </a:r>
            <a:r>
              <a:rPr lang="hu-HU" sz="2200" dirty="0">
                <a:latin typeface="Arial" pitchFamily="34" charset="0"/>
                <a:cs typeface="Arial" pitchFamily="34" charset="0"/>
              </a:rPr>
              <a:t>(kisebb a szén-dioxid és egyéb emisszió). </a:t>
            </a:r>
            <a:endParaRPr lang="hu-HU" sz="2200" dirty="0" smtClean="0">
              <a:latin typeface="Arial" pitchFamily="34" charset="0"/>
              <a:cs typeface="Arial" pitchFamily="34" charset="0"/>
            </a:endParaRPr>
          </a:p>
          <a:p>
            <a:pPr>
              <a:lnSpc>
                <a:spcPct val="90000"/>
              </a:lnSpc>
            </a:pPr>
            <a:r>
              <a:rPr lang="hu-HU" sz="2200" b="1" dirty="0" smtClean="0">
                <a:latin typeface="Arial" pitchFamily="34" charset="0"/>
                <a:cs typeface="Arial" pitchFamily="34" charset="0"/>
              </a:rPr>
              <a:t>Ez </a:t>
            </a:r>
            <a:r>
              <a:rPr lang="hu-HU" sz="2200" b="1" dirty="0">
                <a:latin typeface="Arial" pitchFamily="34" charset="0"/>
                <a:cs typeface="Arial" pitchFamily="34" charset="0"/>
              </a:rPr>
              <a:t>természetesen motorkonstrukciós és kenőanyag fejlesztéseket is feltételez.</a:t>
            </a:r>
            <a:r>
              <a:rPr lang="hu-HU" sz="2200" dirty="0">
                <a:latin typeface="Arial" pitchFamily="34" charset="0"/>
                <a:cs typeface="Arial" pitchFamily="34" charset="0"/>
              </a:rPr>
              <a:t> Az eredmény bonyolult kölcsönhatások </a:t>
            </a:r>
            <a:r>
              <a:rPr lang="hu-HU" sz="2200" dirty="0" smtClean="0">
                <a:latin typeface="Arial" pitchFamily="34" charset="0"/>
                <a:cs typeface="Arial" pitchFamily="34" charset="0"/>
              </a:rPr>
              <a:t>eredője </a:t>
            </a:r>
            <a:endParaRPr lang="hu-HU" sz="2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Kőolajtermék specifikáció-változás az EU-ban – környezet- és egészségvédelmi indítékú szigorítások (S, aromások, PAH)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428596" y="1357303"/>
          <a:ext cx="8286810" cy="5555744"/>
        </p:xfrm>
        <a:graphic>
          <a:graphicData uri="http://schemas.openxmlformats.org/drawingml/2006/table">
            <a:tbl>
              <a:tblPr/>
              <a:tblGrid>
                <a:gridCol w="2734647"/>
                <a:gridCol w="3086836"/>
                <a:gridCol w="2465327"/>
              </a:tblGrid>
              <a:tr h="285278">
                <a:tc>
                  <a:txBody>
                    <a:bodyPr/>
                    <a:lstStyle/>
                    <a:p>
                      <a:pPr algn="l">
                        <a:lnSpc>
                          <a:spcPct val="115000"/>
                        </a:lnSpc>
                        <a:spcAft>
                          <a:spcPts val="0"/>
                        </a:spcAft>
                      </a:pPr>
                      <a:r>
                        <a:rPr lang="en-US" sz="1100" b="1" dirty="0">
                          <a:latin typeface="Arial"/>
                          <a:ea typeface="Times New Roman"/>
                          <a:cs typeface="Times New Roman"/>
                        </a:rPr>
                        <a:t>Year (Product(s)</a:t>
                      </a:r>
                      <a:endParaRPr lang="hu-HU" sz="1200" dirty="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latin typeface="Arial"/>
                          <a:ea typeface="Times New Roman"/>
                          <a:cs typeface="Times New Roman"/>
                        </a:rPr>
                        <a:t>Legislation</a:t>
                      </a:r>
                      <a:endParaRPr lang="hu-HU" sz="120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smtClean="0">
                          <a:latin typeface="Arial"/>
                          <a:ea typeface="Times New Roman"/>
                          <a:cs typeface="Times New Roman"/>
                        </a:rPr>
                        <a:t>Change(s)</a:t>
                      </a:r>
                      <a:endParaRPr lang="hu-HU" sz="1200">
                        <a:latin typeface="Times New Roman"/>
                        <a:ea typeface="Times New Roman"/>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367">
                <a:tc>
                  <a:txBody>
                    <a:bodyPr/>
                    <a:lstStyle/>
                    <a:p>
                      <a:pPr>
                        <a:lnSpc>
                          <a:spcPct val="115000"/>
                        </a:lnSpc>
                        <a:spcAft>
                          <a:spcPts val="0"/>
                        </a:spcAft>
                      </a:pPr>
                      <a:r>
                        <a:rPr lang="en-US" sz="1100" b="1" dirty="0">
                          <a:latin typeface="Arial"/>
                          <a:ea typeface="Times New Roman"/>
                          <a:cs typeface="Times New Roman"/>
                        </a:rPr>
                        <a:t>2000 Gasoline/Diesel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b="1" dirty="0">
                          <a:latin typeface="Arial"/>
                          <a:ea typeface="Times New Roman"/>
                          <a:cs typeface="Times New Roman"/>
                        </a:rPr>
                        <a:t>Directive 98/70/EC </a:t>
                      </a:r>
                      <a:r>
                        <a:rPr lang="en-US" sz="1100" dirty="0">
                          <a:latin typeface="Arial"/>
                          <a:ea typeface="Times New Roman"/>
                          <a:cs typeface="Times New Roman"/>
                        </a:rPr>
                        <a:t>on fuels quality: Auto Oil 1 phase 1</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1100" b="1" i="0" dirty="0" smtClean="0">
                          <a:latin typeface="Arial"/>
                          <a:ea typeface="Times New Roman"/>
                          <a:cs typeface="Times New Roman"/>
                        </a:rPr>
                        <a:t>150/350 </a:t>
                      </a:r>
                      <a:r>
                        <a:rPr lang="en-US" sz="1100" b="1" i="0" dirty="0" err="1" smtClean="0">
                          <a:latin typeface="Arial"/>
                          <a:ea typeface="Times New Roman"/>
                          <a:cs typeface="Times New Roman"/>
                        </a:rPr>
                        <a:t>ppm</a:t>
                      </a:r>
                      <a:r>
                        <a:rPr lang="en-US" sz="1100" b="1" i="0" dirty="0" smtClean="0">
                          <a:latin typeface="Arial"/>
                          <a:ea typeface="Times New Roman"/>
                          <a:cs typeface="Times New Roman"/>
                        </a:rPr>
                        <a:t> S </a:t>
                      </a:r>
                      <a:r>
                        <a:rPr lang="en-US" sz="1100" b="1" dirty="0" smtClean="0">
                          <a:latin typeface="Arial"/>
                          <a:ea typeface="Times New Roman"/>
                          <a:cs typeface="Times New Roman"/>
                        </a:rPr>
                        <a:t>in gasoline/</a:t>
                      </a:r>
                      <a:r>
                        <a:rPr lang="en-US" sz="1100" b="1" dirty="0" err="1" smtClean="0">
                          <a:latin typeface="Arial"/>
                          <a:ea typeface="Times New Roman"/>
                          <a:cs typeface="Times New Roman"/>
                        </a:rPr>
                        <a:t>diesel+other</a:t>
                      </a:r>
                      <a:r>
                        <a:rPr lang="en-US" sz="1100" b="1" dirty="0" smtClean="0">
                          <a:latin typeface="Arial"/>
                          <a:ea typeface="Times New Roman"/>
                          <a:cs typeface="Times New Roman"/>
                        </a:rPr>
                        <a:t> specs</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24910">
                <a:tc>
                  <a:txBody>
                    <a:bodyPr/>
                    <a:lstStyle/>
                    <a:p>
                      <a:pPr>
                        <a:lnSpc>
                          <a:spcPct val="115000"/>
                        </a:lnSpc>
                        <a:spcAft>
                          <a:spcPts val="0"/>
                        </a:spcAft>
                      </a:pPr>
                      <a:r>
                        <a:rPr lang="en-US" sz="1100">
                          <a:latin typeface="Arial"/>
                          <a:ea typeface="Times New Roman"/>
                          <a:cs typeface="Times New Roman"/>
                        </a:rPr>
                        <a:t>2000 IGO/Heating oil</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a:latin typeface="Arial"/>
                          <a:ea typeface="Times New Roman"/>
                          <a:cs typeface="Times New Roman"/>
                        </a:rPr>
                        <a:t>Directive 1999/32/EC on sulphur in liquid fuels</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0" dirty="0" smtClean="0">
                          <a:latin typeface="Arial"/>
                          <a:ea typeface="Times New Roman"/>
                          <a:cs typeface="Times New Roman"/>
                        </a:rPr>
                        <a:t>Heating oil 0.2 %</a:t>
                      </a:r>
                      <a:r>
                        <a:rPr lang="en-US" sz="1100" dirty="0" smtClean="0">
                          <a:latin typeface="Arial"/>
                          <a:ea typeface="Times New Roman"/>
                          <a:cs typeface="Times New Roman"/>
                        </a:rPr>
                        <a:t> S</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dirty="0">
                          <a:latin typeface="Arial"/>
                          <a:ea typeface="Times New Roman"/>
                          <a:cs typeface="Times New Roman"/>
                        </a:rPr>
                        <a:t>2003 HFO</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a:latin typeface="Arial"/>
                          <a:ea typeface="Times New Roman"/>
                          <a:cs typeface="Times New Roman"/>
                        </a:rPr>
                        <a:t>Directive 1999/32/EC on sulphur in liquid fuels</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Inland HFO 1%</a:t>
                      </a:r>
                      <a:r>
                        <a:rPr lang="hu-HU" sz="1100" b="1" dirty="0" smtClean="0">
                          <a:latin typeface="Arial"/>
                          <a:ea typeface="Times New Roman"/>
                          <a:cs typeface="Times New Roman"/>
                        </a:rPr>
                        <a:t>m</a:t>
                      </a:r>
                      <a:r>
                        <a:rPr lang="en-US" sz="1100" b="1" dirty="0" smtClean="0">
                          <a:latin typeface="Arial"/>
                          <a:ea typeface="Times New Roman"/>
                          <a:cs typeface="Times New Roman"/>
                        </a:rPr>
                        <a:t> 1S</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778030">
                <a:tc>
                  <a:txBody>
                    <a:bodyPr/>
                    <a:lstStyle/>
                    <a:p>
                      <a:pPr>
                        <a:lnSpc>
                          <a:spcPct val="115000"/>
                        </a:lnSpc>
                        <a:spcAft>
                          <a:spcPts val="0"/>
                        </a:spcAft>
                      </a:pPr>
                      <a:r>
                        <a:rPr lang="en-US" sz="1100" b="1" dirty="0">
                          <a:latin typeface="Arial"/>
                          <a:ea typeface="Times New Roman"/>
                          <a:cs typeface="Times New Roman"/>
                        </a:rPr>
                        <a:t>2005 </a:t>
                      </a:r>
                      <a:r>
                        <a:rPr lang="en-US" sz="1100" b="1" dirty="0" smtClean="0">
                          <a:latin typeface="Arial"/>
                          <a:ea typeface="Times New Roman"/>
                          <a:cs typeface="Times New Roman"/>
                        </a:rPr>
                        <a:t>Gasoline/Diesel</a:t>
                      </a:r>
                      <a:endParaRPr lang="hu-HU" sz="1100" b="1" dirty="0" smtClean="0">
                        <a:latin typeface="Arial"/>
                        <a:ea typeface="Times New Roman"/>
                        <a:cs typeface="Times New Roman"/>
                      </a:endParaRPr>
                    </a:p>
                    <a:p>
                      <a:pPr>
                        <a:lnSpc>
                          <a:spcPct val="115000"/>
                        </a:lnSpc>
                        <a:spcAft>
                          <a:spcPts val="0"/>
                        </a:spcAft>
                      </a:pPr>
                      <a:endParaRPr lang="hu-HU" sz="1200" dirty="0" smtClean="0">
                        <a:latin typeface="Times New Roman"/>
                        <a:ea typeface="Times New Roman"/>
                        <a:cs typeface="Times New Roman"/>
                      </a:endParaRPr>
                    </a:p>
                    <a:p>
                      <a:pPr>
                        <a:lnSpc>
                          <a:spcPct val="115000"/>
                        </a:lnSpc>
                        <a:spcAft>
                          <a:spcPts val="0"/>
                        </a:spcAft>
                      </a:pPr>
                      <a:endParaRPr lang="hu-HU" sz="1200" dirty="0" smtClean="0">
                        <a:latin typeface="Times New Roman"/>
                        <a:ea typeface="Times New Roman"/>
                        <a:cs typeface="Times New Roman"/>
                      </a:endParaRPr>
                    </a:p>
                    <a:p>
                      <a:pPr>
                        <a:lnSpc>
                          <a:spcPct val="115000"/>
                        </a:lnSpc>
                        <a:spcAft>
                          <a:spcPts val="0"/>
                        </a:spcAft>
                      </a:pPr>
                      <a:r>
                        <a:rPr lang="hu-HU" sz="1100" dirty="0" smtClean="0">
                          <a:latin typeface="Arial" pitchFamily="34" charset="0"/>
                          <a:ea typeface="Times New Roman"/>
                          <a:cs typeface="Arial" pitchFamily="34" charset="0"/>
                        </a:rPr>
                        <a:t>2005 </a:t>
                      </a:r>
                      <a:r>
                        <a:rPr lang="hu-HU" sz="1100" dirty="0" err="1" smtClean="0">
                          <a:latin typeface="Arial" pitchFamily="34" charset="0"/>
                          <a:ea typeface="Times New Roman"/>
                          <a:cs typeface="Arial" pitchFamily="34" charset="0"/>
                        </a:rPr>
                        <a:t>Marine</a:t>
                      </a:r>
                      <a:r>
                        <a:rPr lang="hu-HU" sz="1100" dirty="0" smtClean="0">
                          <a:latin typeface="Arial" pitchFamily="34" charset="0"/>
                          <a:ea typeface="Times New Roman"/>
                          <a:cs typeface="Arial" pitchFamily="34" charset="0"/>
                        </a:rPr>
                        <a:t> </a:t>
                      </a:r>
                      <a:r>
                        <a:rPr lang="hu-HU" sz="1100" dirty="0" err="1" smtClean="0">
                          <a:latin typeface="Arial" pitchFamily="34" charset="0"/>
                          <a:ea typeface="Times New Roman"/>
                          <a:cs typeface="Arial" pitchFamily="34" charset="0"/>
                        </a:rPr>
                        <a:t>fuels</a:t>
                      </a:r>
                      <a:endParaRPr lang="hu-HU" sz="1100" dirty="0">
                        <a:latin typeface="Arial" pitchFamily="34" charset="0"/>
                        <a:ea typeface="Times New Roma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en-US" sz="1100" dirty="0" smtClean="0">
                          <a:latin typeface="Arial"/>
                          <a:ea typeface="Times New Roman"/>
                          <a:cs typeface="Times New Roman"/>
                        </a:rPr>
                        <a:t>Directive </a:t>
                      </a:r>
                      <a:r>
                        <a:rPr lang="en-US" sz="1100" dirty="0">
                          <a:latin typeface="Arial"/>
                          <a:ea typeface="Times New Roman"/>
                          <a:cs typeface="Times New Roman"/>
                        </a:rPr>
                        <a:t>98/70/EC on fuels quality: Auto Oil 1 phase </a:t>
                      </a:r>
                      <a:r>
                        <a:rPr lang="en-US" sz="1100" dirty="0" smtClean="0">
                          <a:latin typeface="Arial"/>
                          <a:ea typeface="Times New Roman"/>
                          <a:cs typeface="Times New Roman"/>
                        </a:rPr>
                        <a:t>2</a:t>
                      </a:r>
                      <a:endParaRPr lang="hu-HU" sz="1100"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hu-HU" sz="1100" dirty="0" err="1" smtClean="0">
                          <a:latin typeface="Arial" pitchFamily="34" charset="0"/>
                          <a:ea typeface="Times New Roman"/>
                          <a:cs typeface="Arial" pitchFamily="34" charset="0"/>
                        </a:rPr>
                        <a:t>Directive</a:t>
                      </a:r>
                      <a:r>
                        <a:rPr lang="hu-HU" sz="1100" dirty="0" smtClean="0">
                          <a:latin typeface="Arial" pitchFamily="34" charset="0"/>
                          <a:ea typeface="Times New Roman"/>
                          <a:cs typeface="Arial" pitchFamily="34" charset="0"/>
                        </a:rPr>
                        <a:t> 2005/33/EC </a:t>
                      </a:r>
                      <a:r>
                        <a:rPr lang="hu-HU" sz="1100" dirty="0" err="1" smtClean="0">
                          <a:latin typeface="Arial" pitchFamily="34" charset="0"/>
                          <a:ea typeface="Times New Roman"/>
                          <a:cs typeface="Arial" pitchFamily="34" charset="0"/>
                        </a:rPr>
                        <a:t>amending</a:t>
                      </a:r>
                      <a:r>
                        <a:rPr lang="hu-HU" sz="1100" dirty="0" smtClean="0">
                          <a:latin typeface="Arial" pitchFamily="34" charset="0"/>
                          <a:ea typeface="Times New Roman"/>
                          <a:cs typeface="Arial" pitchFamily="34" charset="0"/>
                        </a:rPr>
                        <a:t> </a:t>
                      </a:r>
                      <a:r>
                        <a:rPr lang="hu-HU" sz="1100" dirty="0" err="1" smtClean="0">
                          <a:latin typeface="Arial" pitchFamily="34" charset="0"/>
                          <a:ea typeface="Times New Roman"/>
                          <a:cs typeface="Arial" pitchFamily="34" charset="0"/>
                        </a:rPr>
                        <a:t>directive</a:t>
                      </a:r>
                      <a:r>
                        <a:rPr lang="hu-HU" sz="1100" dirty="0" smtClean="0">
                          <a:latin typeface="Arial" pitchFamily="34" charset="0"/>
                          <a:ea typeface="Times New Roman"/>
                          <a:cs typeface="Arial" pitchFamily="34" charset="0"/>
                        </a:rPr>
                        <a:t> 1999/32</a:t>
                      </a:r>
                      <a:endParaRPr lang="hu-HU" sz="1100" dirty="0">
                        <a:latin typeface="Arial" pitchFamily="34" charset="0"/>
                        <a:ea typeface="Times New Roman"/>
                        <a:cs typeface="Arial" pitchFamily="34" charset="0"/>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smtClean="0">
                          <a:latin typeface="Arial"/>
                          <a:ea typeface="Times New Roman"/>
                          <a:cs typeface="Times New Roman"/>
                        </a:rPr>
                        <a:t>50 </a:t>
                      </a:r>
                      <a:r>
                        <a:rPr lang="en-US" sz="1100" dirty="0" err="1" smtClean="0">
                          <a:latin typeface="Arial"/>
                          <a:ea typeface="Times New Roman"/>
                          <a:cs typeface="Times New Roman"/>
                        </a:rPr>
                        <a:t>ppm</a:t>
                      </a:r>
                      <a:r>
                        <a:rPr lang="en-US" sz="1100" dirty="0" smtClean="0">
                          <a:latin typeface="Arial"/>
                          <a:ea typeface="Times New Roman"/>
                          <a:cs typeface="Times New Roman"/>
                        </a:rPr>
                        <a:t> S in gasoline/diesel + </a:t>
                      </a:r>
                      <a:r>
                        <a:rPr lang="en-US" sz="1100" b="1" dirty="0" smtClean="0">
                          <a:latin typeface="Arial"/>
                          <a:ea typeface="Times New Roman"/>
                          <a:cs typeface="Times New Roman"/>
                        </a:rPr>
                        <a:t>35%</a:t>
                      </a:r>
                      <a:r>
                        <a:rPr lang="hu-HU" sz="1100" b="1" dirty="0" smtClean="0">
                          <a:latin typeface="Arial"/>
                          <a:ea typeface="Times New Roman"/>
                          <a:cs typeface="Times New Roman"/>
                        </a:rPr>
                        <a:t> </a:t>
                      </a:r>
                      <a:r>
                        <a:rPr lang="hu-HU" sz="1100" b="1" dirty="0" err="1" smtClean="0">
                          <a:latin typeface="Arial"/>
                          <a:ea typeface="Times New Roman"/>
                          <a:cs typeface="Times New Roman"/>
                        </a:rPr>
                        <a:t>aromatics</a:t>
                      </a:r>
                      <a:endParaRPr lang="hu-HU" sz="1100" b="1" dirty="0" smtClean="0">
                        <a:latin typeface="Arial"/>
                        <a:ea typeface="Times New Roman"/>
                        <a:cs typeface="Times New Roman"/>
                      </a:endParaRPr>
                    </a:p>
                    <a:p>
                      <a:pPr>
                        <a:lnSpc>
                          <a:spcPct val="115000"/>
                        </a:lnSpc>
                        <a:spcAft>
                          <a:spcPts val="0"/>
                        </a:spcAft>
                      </a:pPr>
                      <a:endParaRPr lang="hu-HU" sz="1100" dirty="0" smtClean="0">
                        <a:latin typeface="Arial"/>
                        <a:ea typeface="Times New Roman"/>
                        <a:cs typeface="Times New Roman"/>
                      </a:endParaRPr>
                    </a:p>
                    <a:p>
                      <a:pPr>
                        <a:lnSpc>
                          <a:spcPct val="115000"/>
                        </a:lnSpc>
                        <a:spcAft>
                          <a:spcPts val="0"/>
                        </a:spcAft>
                      </a:pPr>
                      <a:r>
                        <a:rPr lang="hu-HU" sz="1100" b="1" dirty="0" err="1" smtClean="0">
                          <a:latin typeface="Arial"/>
                          <a:ea typeface="Times New Roman"/>
                          <a:cs typeface="Times New Roman"/>
                        </a:rPr>
                        <a:t>Marine</a:t>
                      </a:r>
                      <a:r>
                        <a:rPr lang="hu-HU" sz="1100" b="1" dirty="0" smtClean="0">
                          <a:latin typeface="Arial"/>
                          <a:ea typeface="Times New Roman"/>
                          <a:cs typeface="Times New Roman"/>
                        </a:rPr>
                        <a:t> </a:t>
                      </a:r>
                      <a:r>
                        <a:rPr lang="hu-HU" sz="1100" b="1" dirty="0" err="1" smtClean="0">
                          <a:latin typeface="Arial"/>
                          <a:ea typeface="Times New Roman"/>
                          <a:cs typeface="Times New Roman"/>
                        </a:rPr>
                        <a:t>fuels</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in</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inland</a:t>
                      </a:r>
                      <a:r>
                        <a:rPr lang="hu-HU" sz="1100" b="1" baseline="0" dirty="0" smtClean="0">
                          <a:latin typeface="Arial"/>
                          <a:ea typeface="Times New Roman"/>
                          <a:cs typeface="Times New Roman"/>
                        </a:rPr>
                        <a:t>  0.1%m  S, </a:t>
                      </a:r>
                      <a:r>
                        <a:rPr lang="hu-HU" sz="1100" b="1" baseline="0" dirty="0" err="1" smtClean="0">
                          <a:latin typeface="Arial"/>
                          <a:ea typeface="Times New Roman"/>
                          <a:cs typeface="Times New Roman"/>
                        </a:rPr>
                        <a:t>separate</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limits</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for</a:t>
                      </a:r>
                      <a:r>
                        <a:rPr lang="hu-HU" sz="1100" b="1" baseline="0" dirty="0" smtClean="0">
                          <a:latin typeface="Arial"/>
                          <a:ea typeface="Times New Roman"/>
                          <a:cs typeface="Times New Roman"/>
                        </a:rPr>
                        <a:t> </a:t>
                      </a:r>
                      <a:r>
                        <a:rPr lang="hu-HU" sz="1100" b="1" baseline="0" dirty="0" err="1" smtClean="0">
                          <a:latin typeface="Arial"/>
                          <a:ea typeface="Times New Roman"/>
                          <a:cs typeface="Times New Roman"/>
                        </a:rPr>
                        <a:t>SECAs</a:t>
                      </a:r>
                      <a:r>
                        <a:rPr lang="hu-HU" sz="1100" b="1" baseline="0" dirty="0" smtClean="0">
                          <a:latin typeface="Arial"/>
                          <a:ea typeface="Times New Roman"/>
                          <a:cs typeface="Times New Roman"/>
                        </a:rPr>
                        <a:t>, etc.</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dirty="0">
                          <a:latin typeface="Arial"/>
                          <a:ea typeface="Times New Roman"/>
                          <a:cs typeface="Times New Roman"/>
                        </a:rPr>
                        <a:t>2008 IGO/Heating oil</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a:latin typeface="Arial"/>
                          <a:ea typeface="Times New Roman"/>
                          <a:cs typeface="Times New Roman"/>
                        </a:rPr>
                        <a:t>Directive 1999/32/EC on </a:t>
                      </a:r>
                      <a:r>
                        <a:rPr lang="en-US" sz="1100" dirty="0" err="1">
                          <a:latin typeface="Arial"/>
                          <a:ea typeface="Times New Roman"/>
                          <a:cs typeface="Times New Roman"/>
                        </a:rPr>
                        <a:t>sulphur</a:t>
                      </a:r>
                      <a:r>
                        <a:rPr lang="en-US" sz="1100" dirty="0">
                          <a:latin typeface="Arial"/>
                          <a:ea typeface="Times New Roman"/>
                          <a:cs typeface="Times New Roman"/>
                        </a:rPr>
                        <a:t> in liquid fuels</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Heating oil 0.1%</a:t>
                      </a:r>
                      <a:r>
                        <a:rPr lang="hu-HU" sz="1100" b="1" dirty="0" smtClean="0">
                          <a:latin typeface="Arial"/>
                          <a:ea typeface="Times New Roman"/>
                          <a:cs typeface="Times New Roman"/>
                        </a:rPr>
                        <a:t>m</a:t>
                      </a:r>
                      <a:r>
                        <a:rPr lang="en-US" sz="1100" b="1" dirty="0" smtClean="0">
                          <a:latin typeface="Arial"/>
                          <a:ea typeface="Times New Roman"/>
                          <a:cs typeface="Times New Roman"/>
                        </a:rPr>
                        <a:t> S</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24910">
                <a:tc>
                  <a:txBody>
                    <a:bodyPr/>
                    <a:lstStyle/>
                    <a:p>
                      <a:pPr>
                        <a:lnSpc>
                          <a:spcPct val="115000"/>
                        </a:lnSpc>
                        <a:spcAft>
                          <a:spcPts val="0"/>
                        </a:spcAft>
                      </a:pPr>
                      <a:r>
                        <a:rPr lang="en-US" sz="1100" b="1" dirty="0">
                          <a:latin typeface="Arial"/>
                          <a:ea typeface="Times New Roman"/>
                          <a:cs typeface="Times New Roman"/>
                        </a:rPr>
                        <a:t>2009 Gasoline/Diesel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dirty="0">
                          <a:latin typeface="Arial"/>
                          <a:ea typeface="Times New Roman"/>
                          <a:cs typeface="Times New Roman"/>
                        </a:rPr>
                        <a:t>Directive 98/70/EC on fuels quality: Auto Oil 2</a:t>
                      </a:r>
                      <a:endParaRPr lang="hu-HU" sz="1200"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US" sz="1100" b="1" dirty="0" smtClean="0">
                          <a:latin typeface="Arial"/>
                          <a:ea typeface="Times New Roman"/>
                          <a:cs typeface="Times New Roman"/>
                        </a:rPr>
                        <a:t>10 </a:t>
                      </a:r>
                      <a:r>
                        <a:rPr lang="en-US" sz="1100" b="1" dirty="0" err="1" smtClean="0">
                          <a:latin typeface="Arial"/>
                          <a:ea typeface="Times New Roman"/>
                          <a:cs typeface="Times New Roman"/>
                        </a:rPr>
                        <a:t>ppm</a:t>
                      </a:r>
                      <a:r>
                        <a:rPr lang="en-US" sz="1100" b="1" dirty="0" smtClean="0">
                          <a:latin typeface="Arial"/>
                          <a:ea typeface="Times New Roman"/>
                          <a:cs typeface="Times New Roman"/>
                        </a:rPr>
                        <a:t> S in gasoline/diesel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50340">
                <a:tc>
                  <a:txBody>
                    <a:bodyPr/>
                    <a:lstStyle/>
                    <a:p>
                      <a:pPr>
                        <a:lnSpc>
                          <a:spcPct val="115000"/>
                        </a:lnSpc>
                        <a:spcAft>
                          <a:spcPts val="0"/>
                        </a:spcAft>
                      </a:pPr>
                      <a:r>
                        <a:rPr lang="en-US" sz="1100" b="1" dirty="0">
                          <a:latin typeface="Arial"/>
                          <a:ea typeface="Times New Roman"/>
                          <a:cs typeface="Times New Roman"/>
                        </a:rPr>
                        <a:t>2009 Gasoline/Diesel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Arial"/>
                          <a:ea typeface="Times New Roman"/>
                          <a:cs typeface="Times New Roman"/>
                        </a:rPr>
                        <a:t>Fuels Quality Directive proposal: Non-road diesel specification and diesel PAH limit</a:t>
                      </a:r>
                      <a:endParaRPr lang="hu-HU" sz="120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100" b="1" dirty="0" smtClean="0">
                          <a:latin typeface="Arial"/>
                          <a:ea typeface="Times New Roman"/>
                          <a:cs typeface="Times New Roman"/>
                        </a:rPr>
                        <a:t>11</a:t>
                      </a:r>
                      <a:r>
                        <a:rPr lang="en-US" sz="1100" b="1" dirty="0" smtClean="0">
                          <a:latin typeface="Arial"/>
                          <a:ea typeface="Times New Roman"/>
                          <a:cs typeface="Times New Roman"/>
                        </a:rPr>
                        <a:t>% m/m PAH in road diesel</a:t>
                      </a:r>
                      <a:r>
                        <a:rPr lang="hu-HU" sz="1100" b="1" dirty="0" smtClean="0">
                          <a:latin typeface="Arial"/>
                          <a:ea typeface="Times New Roman"/>
                          <a:cs typeface="Times New Roman"/>
                        </a:rPr>
                        <a:t>,</a:t>
                      </a:r>
                      <a:r>
                        <a:rPr lang="en-US" sz="1100" b="1" dirty="0" smtClean="0">
                          <a:latin typeface="Arial"/>
                          <a:ea typeface="Times New Roman"/>
                          <a:cs typeface="Times New Roman"/>
                        </a:rPr>
                        <a:t> 10 </a:t>
                      </a:r>
                      <a:r>
                        <a:rPr lang="en-US" sz="1100" b="1" dirty="0" err="1" smtClean="0">
                          <a:latin typeface="Arial"/>
                          <a:ea typeface="Times New Roman"/>
                          <a:cs typeface="Times New Roman"/>
                        </a:rPr>
                        <a:t>ppm</a:t>
                      </a:r>
                      <a:r>
                        <a:rPr lang="en-US" sz="1100" b="1" dirty="0" smtClean="0">
                          <a:latin typeface="Arial"/>
                          <a:ea typeface="Times New Roman"/>
                          <a:cs typeface="Times New Roman"/>
                        </a:rPr>
                        <a:t> S in non-road diesel</a:t>
                      </a:r>
                      <a:endParaRPr lang="hu-HU" sz="1200" b="1" dirty="0">
                        <a:latin typeface="Times New Roman"/>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Szövegdoboz 6"/>
          <p:cNvSpPr txBox="1"/>
          <p:nvPr/>
        </p:nvSpPr>
        <p:spPr>
          <a:xfrm>
            <a:off x="428597" y="6429397"/>
            <a:ext cx="2928959" cy="461665"/>
          </a:xfrm>
          <a:prstGeom prst="rect">
            <a:avLst/>
          </a:prstGeom>
          <a:noFill/>
        </p:spPr>
        <p:txBody>
          <a:bodyPr wrap="square" rtlCol="0">
            <a:spAutoFit/>
          </a:bodyPr>
          <a:lstStyle/>
          <a:p>
            <a:endParaRPr lang="hu-HU" sz="1200" dirty="0" smtClean="0">
              <a:latin typeface="Arial" pitchFamily="34" charset="0"/>
              <a:cs typeface="Arial" pitchFamily="34" charset="0"/>
            </a:endParaRPr>
          </a:p>
          <a:p>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EUROPIA, 2008</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116632"/>
            <a:ext cx="7772400" cy="1470025"/>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Alternatív motorhajtóanyagok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a:xfrm>
            <a:off x="1371600" y="1124744"/>
            <a:ext cx="6400800" cy="1752600"/>
          </a:xfrm>
        </p:spPr>
        <p:txBody>
          <a:bodyPr>
            <a:normAutofit/>
          </a:bodyPr>
          <a:lstStyle/>
          <a:p>
            <a:pPr algn="r"/>
            <a:r>
              <a:rPr lang="hu-HU"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Liquid</a:t>
            </a:r>
            <a:r>
              <a:rPr lang="hu-HU" sz="24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hu-HU" sz="24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biofuels</a:t>
            </a:r>
            <a:endParaRPr lang="hu-HU"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églalap 3"/>
          <p:cNvSpPr/>
          <p:nvPr/>
        </p:nvSpPr>
        <p:spPr>
          <a:xfrm>
            <a:off x="1043608" y="2305616"/>
            <a:ext cx="7056784" cy="1938992"/>
          </a:xfrm>
          <a:prstGeom prst="rect">
            <a:avLst/>
          </a:prstGeom>
          <a:solidFill>
            <a:srgbClr val="FFC000"/>
          </a:solidFill>
        </p:spPr>
        <p:txBody>
          <a:bodyPr wrap="square">
            <a:spAutoFit/>
          </a:bodyPr>
          <a:lstStyle/>
          <a:p>
            <a:pPr lvl="1"/>
            <a:r>
              <a:rPr lang="hu-HU" sz="2000" b="1" dirty="0" err="1" smtClean="0">
                <a:latin typeface="Arial" pitchFamily="34" charset="0"/>
                <a:cs typeface="Arial" pitchFamily="34" charset="0"/>
              </a:rPr>
              <a:t>Biofuels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liquid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air,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already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nearly</a:t>
            </a:r>
            <a:r>
              <a:rPr lang="hu-HU" sz="2000" dirty="0" smtClean="0">
                <a:latin typeface="Arial" pitchFamily="34" charset="0"/>
                <a:cs typeface="Arial" pitchFamily="34" charset="0"/>
              </a:rPr>
              <a:t> 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a:t>
            </a:r>
            <a:r>
              <a:rPr lang="hu-HU" sz="2000" dirty="0" smtClean="0">
                <a:latin typeface="Arial" pitchFamily="34" charset="0"/>
                <a:cs typeface="Arial" pitchFamily="34" charset="0"/>
              </a:rPr>
              <a:t> market; </a:t>
            </a:r>
            <a:r>
              <a:rPr lang="hu-HU" sz="2000" i="1" dirty="0" err="1" smtClean="0">
                <a:latin typeface="Arial" pitchFamily="34" charset="0"/>
                <a:cs typeface="Arial" pitchFamily="34" charset="0"/>
              </a:rPr>
              <a:t>their</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sustainability</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shall</a:t>
            </a:r>
            <a:r>
              <a:rPr lang="hu-HU" sz="2000" i="1" dirty="0" smtClean="0">
                <a:latin typeface="Arial" pitchFamily="34" charset="0"/>
                <a:cs typeface="Arial" pitchFamily="34" charset="0"/>
              </a:rPr>
              <a:t> be </a:t>
            </a:r>
            <a:r>
              <a:rPr lang="hu-HU" sz="2000" i="1" dirty="0" err="1" smtClean="0">
                <a:latin typeface="Arial" pitchFamily="34" charset="0"/>
                <a:cs typeface="Arial" pitchFamily="34" charset="0"/>
              </a:rPr>
              <a:t>ensured</a:t>
            </a:r>
            <a:r>
              <a:rPr lang="hu-HU" sz="2000" i="1" dirty="0" smtClean="0">
                <a:latin typeface="Arial" pitchFamily="34" charset="0"/>
                <a:cs typeface="Arial" pitchFamily="34" charset="0"/>
              </a:rPr>
              <a:t> (10% of </a:t>
            </a:r>
            <a:r>
              <a:rPr lang="hu-HU" sz="2000" i="1" dirty="0" err="1" smtClean="0">
                <a:latin typeface="Arial" pitchFamily="34" charset="0"/>
                <a:cs typeface="Arial" pitchFamily="34" charset="0"/>
              </a:rPr>
              <a:t>renewables</a:t>
            </a:r>
            <a:r>
              <a:rPr lang="hu-HU" sz="2000" i="1" dirty="0" smtClean="0">
                <a:latin typeface="Arial" pitchFamily="34" charset="0"/>
                <a:cs typeface="Arial" pitchFamily="34" charset="0"/>
              </a:rPr>
              <a:t> is </a:t>
            </a:r>
            <a:r>
              <a:rPr lang="hu-HU" sz="2000" i="1" dirty="0" err="1" smtClean="0">
                <a:latin typeface="Arial" pitchFamily="34" charset="0"/>
                <a:cs typeface="Arial" pitchFamily="34" charset="0"/>
              </a:rPr>
              <a:t>expected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 </a:t>
            </a:r>
            <a:r>
              <a:rPr lang="hu-HU" sz="2000" i="1" dirty="0" err="1" smtClean="0">
                <a:latin typeface="Arial" pitchFamily="34" charset="0"/>
                <a:cs typeface="Arial" pitchFamily="34" charset="0"/>
              </a:rPr>
              <a:t>according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2009/28/EC </a:t>
            </a:r>
            <a:r>
              <a:rPr lang="hu-HU" sz="2000" i="1" dirty="0" err="1" smtClean="0">
                <a:latin typeface="Arial" pitchFamily="34" charset="0"/>
                <a:cs typeface="Arial" pitchFamily="34" charset="0"/>
              </a:rPr>
              <a:t>directive</a:t>
            </a:r>
            <a:r>
              <a:rPr lang="hu-HU" sz="2000" i="1" dirty="0" smtClean="0">
                <a:latin typeface="Arial" pitchFamily="34" charset="0"/>
                <a:cs typeface="Arial" pitchFamily="34" charset="0"/>
              </a:rPr>
              <a:t>)</a:t>
            </a:r>
            <a:r>
              <a:rPr lang="hu-HU" sz="2000" dirty="0" smtClean="0">
                <a:latin typeface="Arial" pitchFamily="34" charset="0"/>
                <a:cs typeface="Arial" pitchFamily="34" charset="0"/>
              </a:rPr>
              <a:t>]</a:t>
            </a:r>
          </a:p>
          <a:p>
            <a:pPr lvl="1"/>
            <a:endParaRPr lang="hu-HU" sz="2000" i="1" dirty="0" smtClean="0">
              <a:latin typeface="Arial" pitchFamily="34" charset="0"/>
              <a:cs typeface="Arial" pitchFamily="34" charset="0"/>
            </a:endParaRPr>
          </a:p>
          <a:p>
            <a:pPr lvl="1"/>
            <a:r>
              <a:rPr lang="hu-HU" sz="2000" i="1" dirty="0" err="1" smtClean="0">
                <a:latin typeface="Arial" pitchFamily="34" charset="0"/>
                <a:cs typeface="Arial" pitchFamily="34" charset="0"/>
              </a:rPr>
              <a:t>Biofuels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to</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gasoline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ethanol</a:t>
            </a:r>
            <a:r>
              <a:rPr lang="hu-HU" sz="2000" i="1" dirty="0" smtClean="0">
                <a:latin typeface="Arial" pitchFamily="34" charset="0"/>
                <a:cs typeface="Arial" pitchFamily="34" charset="0"/>
              </a:rPr>
              <a:t>, ETBE, TAEE, </a:t>
            </a:r>
            <a:r>
              <a:rPr lang="hu-HU" sz="2000" i="1" dirty="0" err="1" smtClean="0">
                <a:latin typeface="Arial" pitchFamily="34" charset="0"/>
                <a:cs typeface="Arial" pitchFamily="34" charset="0"/>
              </a:rPr>
              <a:t>etc</a:t>
            </a:r>
            <a:r>
              <a:rPr lang="hu-HU" sz="2000" i="1" dirty="0" smtClean="0">
                <a:latin typeface="Arial" pitchFamily="34" charset="0"/>
                <a:cs typeface="Arial" pitchFamily="34" charset="0"/>
              </a:rPr>
              <a:t> </a:t>
            </a:r>
            <a:endParaRPr lang="hu-HU" sz="2000" dirty="0" smtClean="0">
              <a:latin typeface="Arial" pitchFamily="34" charset="0"/>
              <a:cs typeface="Arial" pitchFamily="34" charset="0"/>
            </a:endParaRPr>
          </a:p>
        </p:txBody>
      </p:sp>
      <p:sp>
        <p:nvSpPr>
          <p:cNvPr id="5" name="Téglalap 4"/>
          <p:cNvSpPr/>
          <p:nvPr/>
        </p:nvSpPr>
        <p:spPr>
          <a:xfrm>
            <a:off x="971600" y="5384249"/>
            <a:ext cx="7272808" cy="276999"/>
          </a:xfrm>
          <a:prstGeom prst="rect">
            <a:avLst/>
          </a:prstGeom>
        </p:spPr>
        <p:txBody>
          <a:bodyPr wrap="square">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http://eur-lex.europa.eu/LexUriServ/LexUriServ.do?uri=COM:2013:0017:FIN:EN:PDF</a:t>
            </a:r>
            <a:r>
              <a:rPr lang="hu-HU" sz="1200" dirty="0" smtClean="0">
                <a:latin typeface="Arial" pitchFamily="34" charset="0"/>
                <a:cs typeface="Arial" pitchFamily="34" charset="0"/>
              </a:rPr>
              <a:t> 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Global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demand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economy</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1201154" name="Picture 2"/>
          <p:cNvPicPr>
            <a:picLocks noChangeAspect="1" noChangeArrowheads="1"/>
          </p:cNvPicPr>
          <p:nvPr/>
        </p:nvPicPr>
        <p:blipFill>
          <a:blip r:embed="rId2" cstate="print"/>
          <a:srcRect/>
          <a:stretch>
            <a:fillRect/>
          </a:stretch>
        </p:blipFill>
        <p:spPr bwMode="auto">
          <a:xfrm>
            <a:off x="179512" y="620688"/>
            <a:ext cx="8829675" cy="4924425"/>
          </a:xfrm>
          <a:prstGeom prst="rect">
            <a:avLst/>
          </a:prstGeom>
          <a:noFill/>
          <a:ln w="9525">
            <a:noFill/>
            <a:miter lim="800000"/>
            <a:headEnd/>
            <a:tailEnd/>
          </a:ln>
        </p:spPr>
      </p:pic>
      <p:sp>
        <p:nvSpPr>
          <p:cNvPr id="4" name="Szövegdoboz 3"/>
          <p:cNvSpPr txBox="1"/>
          <p:nvPr/>
        </p:nvSpPr>
        <p:spPr>
          <a:xfrm>
            <a:off x="539552" y="6309320"/>
            <a:ext cx="5472608" cy="276999"/>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hlinkClick r:id="rId3"/>
              </a:rPr>
              <a:t>www.bp.com</a:t>
            </a:r>
            <a:r>
              <a:rPr lang="hu-HU" sz="1200" dirty="0" smtClean="0">
                <a:latin typeface="Arial" pitchFamily="34" charset="0"/>
                <a:cs typeface="Arial" pitchFamily="34" charset="0"/>
              </a:rPr>
              <a:t>, 3.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endParaRPr lang="hu-HU" sz="1200" dirty="0">
              <a:latin typeface="Arial" pitchFamily="34" charset="0"/>
              <a:cs typeface="Arial" pitchFamily="34" charset="0"/>
            </a:endParaRPr>
          </a:p>
        </p:txBody>
      </p:sp>
      <p:sp>
        <p:nvSpPr>
          <p:cNvPr id="5" name="Téglalap 4"/>
          <p:cNvSpPr/>
          <p:nvPr/>
        </p:nvSpPr>
        <p:spPr>
          <a:xfrm>
            <a:off x="3995936" y="5541039"/>
            <a:ext cx="4896544" cy="1477328"/>
          </a:xfrm>
          <a:prstGeom prst="rect">
            <a:avLst/>
          </a:prstGeom>
          <a:solidFill>
            <a:srgbClr val="FFFF00"/>
          </a:solidFill>
        </p:spPr>
        <p:txBody>
          <a:bodyPr wrap="square">
            <a:spAutoFit/>
          </a:bodyPr>
          <a:lstStyle/>
          <a:p>
            <a:r>
              <a:rPr lang="hu-HU" dirty="0" smtClean="0"/>
              <a:t>- EU: </a:t>
            </a:r>
            <a:r>
              <a:rPr lang="hu-HU" dirty="0" err="1" smtClean="0"/>
              <a:t>legally</a:t>
            </a:r>
            <a:r>
              <a:rPr lang="hu-HU" dirty="0" smtClean="0"/>
              <a:t> </a:t>
            </a:r>
            <a:r>
              <a:rPr lang="hu-HU" dirty="0" err="1" smtClean="0"/>
              <a:t>binding</a:t>
            </a:r>
            <a:r>
              <a:rPr lang="hu-HU" dirty="0" smtClean="0"/>
              <a:t> CO2 </a:t>
            </a:r>
            <a:r>
              <a:rPr lang="hu-HU" dirty="0" err="1" smtClean="0"/>
              <a:t>emissions</a:t>
            </a:r>
            <a:r>
              <a:rPr lang="hu-HU" dirty="0" smtClean="0"/>
              <a:t> </a:t>
            </a:r>
            <a:r>
              <a:rPr lang="hu-HU" dirty="0" err="1" smtClean="0"/>
              <a:t>limits</a:t>
            </a:r>
            <a:r>
              <a:rPr lang="hu-HU" dirty="0" smtClean="0"/>
              <a:t> (</a:t>
            </a:r>
            <a:r>
              <a:rPr lang="hu-HU" dirty="0" err="1" smtClean="0"/>
              <a:t>penalty</a:t>
            </a:r>
            <a:r>
              <a:rPr lang="hu-HU" dirty="0" smtClean="0"/>
              <a:t>)</a:t>
            </a:r>
          </a:p>
          <a:p>
            <a:r>
              <a:rPr lang="hu-HU" dirty="0" smtClean="0"/>
              <a:t>- USA 2016: 6.6 l/100 km (W. Bush)</a:t>
            </a:r>
          </a:p>
          <a:p>
            <a:r>
              <a:rPr lang="hu-HU" dirty="0" smtClean="0"/>
              <a:t>   USA 2025: 4.3 l/100 km (B. </a:t>
            </a:r>
            <a:r>
              <a:rPr lang="hu-HU" dirty="0" err="1" smtClean="0"/>
              <a:t>Obama</a:t>
            </a:r>
            <a:r>
              <a:rPr lang="hu-HU" dirty="0" smtClean="0"/>
              <a:t>)</a:t>
            </a:r>
          </a:p>
          <a:p>
            <a:r>
              <a:rPr lang="hu-HU" dirty="0" smtClean="0"/>
              <a:t>	‘</a:t>
            </a:r>
            <a:r>
              <a:rPr lang="hu-HU" dirty="0" err="1" smtClean="0"/>
              <a:t>Average</a:t>
            </a:r>
            <a:r>
              <a:rPr lang="hu-HU" dirty="0" smtClean="0"/>
              <a:t> </a:t>
            </a:r>
            <a:r>
              <a:rPr lang="hu-HU" dirty="0" err="1" smtClean="0"/>
              <a:t>fleet</a:t>
            </a:r>
            <a:r>
              <a:rPr lang="hu-HU" dirty="0" smtClean="0"/>
              <a:t> </a:t>
            </a:r>
            <a:r>
              <a:rPr lang="hu-HU" dirty="0" err="1" smtClean="0"/>
              <a:t>consumption</a:t>
            </a:r>
            <a:r>
              <a:rPr lang="hu-HU" dirty="0" smtClean="0"/>
              <a:t>’</a:t>
            </a:r>
          </a:p>
          <a:p>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CO2 </a:t>
            </a:r>
            <a:r>
              <a:rPr lang="hu-HU" sz="2800" b="1" dirty="0" err="1" smtClean="0">
                <a:effectLst>
                  <a:outerShdw blurRad="38100" dist="38100" dir="2700000" algn="tl">
                    <a:srgbClr val="000000">
                      <a:alpha val="43137"/>
                    </a:srgbClr>
                  </a:outerShdw>
                </a:effectLst>
                <a:latin typeface="Arial" pitchFamily="34" charset="0"/>
                <a:cs typeface="Arial" pitchFamily="34" charset="0"/>
              </a:rPr>
              <a:t>emissions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limits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for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vans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dirty="0" err="1" smtClean="0">
                <a:latin typeface="Arial" pitchFamily="34" charset="0"/>
                <a:cs typeface="Arial" pitchFamily="34" charset="0"/>
              </a:rPr>
              <a:t>Amendment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reg</a:t>
            </a:r>
            <a:r>
              <a:rPr lang="hu-HU" sz="2400" dirty="0" smtClean="0">
                <a:latin typeface="Arial" pitchFamily="34" charset="0"/>
                <a:cs typeface="Arial" pitchFamily="34" charset="0"/>
              </a:rPr>
              <a:t> 443/2009 </a:t>
            </a:r>
            <a:r>
              <a:rPr lang="hu-HU" sz="2400" dirty="0" err="1" smtClean="0">
                <a:latin typeface="Arial" pitchFamily="34" charset="0"/>
                <a:cs typeface="Arial" pitchFamily="34" charset="0"/>
              </a:rPr>
              <a:t>as</a:t>
            </a:r>
            <a:r>
              <a:rPr lang="hu-HU" sz="2400" dirty="0" smtClean="0">
                <a:latin typeface="Arial" pitchFamily="34" charset="0"/>
                <a:cs typeface="Arial" pitchFamily="34" charset="0"/>
              </a:rPr>
              <a:t> of 31 </a:t>
            </a:r>
            <a:r>
              <a:rPr lang="hu-HU" sz="2400" dirty="0" err="1" smtClean="0">
                <a:latin typeface="Arial" pitchFamily="34" charset="0"/>
                <a:cs typeface="Arial" pitchFamily="34" charset="0"/>
              </a:rPr>
              <a:t>March</a:t>
            </a:r>
            <a:r>
              <a:rPr lang="hu-HU" sz="2400" dirty="0" smtClean="0">
                <a:latin typeface="Arial" pitchFamily="34" charset="0"/>
                <a:cs typeface="Arial" pitchFamily="34" charset="0"/>
              </a:rPr>
              <a:t> 2011</a:t>
            </a:r>
          </a:p>
          <a:p>
            <a:r>
              <a:rPr lang="hu-HU" sz="2400" b="1" dirty="0" err="1" smtClean="0">
                <a:solidFill>
                  <a:schemeClr val="tx2"/>
                </a:solidFill>
                <a:latin typeface="Arial" pitchFamily="34" charset="0"/>
                <a:cs typeface="Arial" pitchFamily="34" charset="0"/>
              </a:rPr>
              <a:t>Legally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binding</a:t>
            </a:r>
            <a:r>
              <a:rPr lang="hu-HU" sz="2400" b="1" dirty="0" smtClean="0">
                <a:solidFill>
                  <a:schemeClr val="tx2"/>
                </a:solidFill>
                <a:latin typeface="Arial" pitchFamily="34" charset="0"/>
                <a:cs typeface="Arial" pitchFamily="34" charset="0"/>
              </a:rPr>
              <a:t> 175 g CO2/km of </a:t>
            </a:r>
            <a:r>
              <a:rPr lang="hu-HU" sz="2400" b="1" dirty="0" err="1" smtClean="0">
                <a:solidFill>
                  <a:schemeClr val="tx2"/>
                </a:solidFill>
                <a:latin typeface="Arial" pitchFamily="34" charset="0"/>
                <a:cs typeface="Arial" pitchFamily="34" charset="0"/>
              </a:rPr>
              <a:t>light</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vans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up</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3.5 </a:t>
            </a:r>
            <a:r>
              <a:rPr lang="hu-HU" sz="2400" b="1" dirty="0" err="1" smtClean="0">
                <a:solidFill>
                  <a:schemeClr val="tx2"/>
                </a:solidFill>
                <a:latin typeface="Arial" pitchFamily="34" charset="0"/>
                <a:cs typeface="Arial" pitchFamily="34" charset="0"/>
              </a:rPr>
              <a:t>tons</a:t>
            </a:r>
            <a:r>
              <a:rPr lang="hu-HU" sz="2400" dirty="0" smtClean="0">
                <a:latin typeface="Arial" pitchFamily="34" charset="0"/>
                <a:cs typeface="Arial" pitchFamily="34" charset="0"/>
              </a:rPr>
              <a:t> (2014: 70% of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fleet</a:t>
            </a:r>
            <a:r>
              <a:rPr lang="hu-HU" sz="2400" dirty="0" smtClean="0">
                <a:latin typeface="Arial" pitchFamily="34" charset="0"/>
                <a:cs typeface="Arial" pitchFamily="34" charset="0"/>
              </a:rPr>
              <a:t>, 2015: 75%, 2016: 80%, 2017 : 100%)</a:t>
            </a:r>
          </a:p>
          <a:p>
            <a:r>
              <a:rPr lang="hu-HU" sz="2400" b="1" dirty="0" err="1" smtClean="0">
                <a:solidFill>
                  <a:schemeClr val="tx2"/>
                </a:solidFill>
                <a:latin typeface="Arial" pitchFamily="34" charset="0"/>
                <a:cs typeface="Arial" pitchFamily="34" charset="0"/>
              </a:rPr>
              <a:t>Penalty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from</a:t>
            </a:r>
            <a:r>
              <a:rPr lang="hu-HU" sz="2400" b="1" dirty="0" smtClean="0">
                <a:solidFill>
                  <a:schemeClr val="tx2"/>
                </a:solidFill>
                <a:latin typeface="Arial" pitchFamily="34" charset="0"/>
                <a:cs typeface="Arial" pitchFamily="34" charset="0"/>
              </a:rPr>
              <a:t> 2014 </a:t>
            </a:r>
            <a:r>
              <a:rPr lang="hu-HU" sz="2400" b="1" dirty="0" err="1" smtClean="0">
                <a:solidFill>
                  <a:schemeClr val="tx2"/>
                </a:solidFill>
                <a:latin typeface="Arial" pitchFamily="34" charset="0"/>
                <a:cs typeface="Arial" pitchFamily="34" charset="0"/>
              </a:rPr>
              <a:t>for</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non-compliance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of Euro 95 per </a:t>
            </a:r>
            <a:r>
              <a:rPr lang="hu-HU" sz="2400" dirty="0" err="1" smtClean="0">
                <a:latin typeface="Arial" pitchFamily="34" charset="0"/>
                <a:cs typeface="Arial" pitchFamily="34" charset="0"/>
              </a:rPr>
              <a:t>car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exceeding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target</a:t>
            </a:r>
            <a:endParaRPr lang="hu-HU" sz="2400" dirty="0" smtClean="0">
              <a:latin typeface="Arial" pitchFamily="34" charset="0"/>
              <a:cs typeface="Arial" pitchFamily="34" charset="0"/>
            </a:endParaRPr>
          </a:p>
          <a:p>
            <a:r>
              <a:rPr lang="hu-HU" sz="2400" b="1" dirty="0" err="1" smtClean="0">
                <a:solidFill>
                  <a:schemeClr val="tx2"/>
                </a:solidFill>
                <a:latin typeface="Arial" pitchFamily="34" charset="0"/>
                <a:cs typeface="Arial" pitchFamily="34" charset="0"/>
              </a:rPr>
              <a:t>By</a:t>
            </a:r>
            <a:r>
              <a:rPr lang="hu-HU" sz="2400" b="1" dirty="0" smtClean="0">
                <a:solidFill>
                  <a:schemeClr val="tx2"/>
                </a:solidFill>
                <a:latin typeface="Arial" pitchFamily="34" charset="0"/>
                <a:cs typeface="Arial" pitchFamily="34" charset="0"/>
              </a:rPr>
              <a:t> 2014, </a:t>
            </a:r>
            <a:r>
              <a:rPr lang="hu-HU" sz="2400" b="1" dirty="0" err="1" smtClean="0">
                <a:solidFill>
                  <a:schemeClr val="tx2"/>
                </a:solidFill>
                <a:latin typeface="Arial" pitchFamily="34" charset="0"/>
                <a:cs typeface="Arial" pitchFamily="34" charset="0"/>
              </a:rPr>
              <a:t>Commission</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may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propose</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extend</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minibuses</a:t>
            </a:r>
            <a:r>
              <a:rPr lang="hu-HU" sz="2400" b="1" dirty="0" smtClean="0">
                <a:solidFill>
                  <a:schemeClr val="tx2"/>
                </a:solidFill>
                <a:latin typeface="Arial" pitchFamily="34" charset="0"/>
                <a:cs typeface="Arial" pitchFamily="34" charset="0"/>
              </a:rPr>
              <a:t> and </a:t>
            </a:r>
            <a:r>
              <a:rPr lang="hu-HU" sz="2400" b="1" dirty="0" err="1" smtClean="0">
                <a:solidFill>
                  <a:schemeClr val="tx2"/>
                </a:solidFill>
                <a:latin typeface="Arial" pitchFamily="34" charset="0"/>
                <a:cs typeface="Arial" pitchFamily="34" charset="0"/>
              </a:rPr>
              <a:t>vans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up</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12 </a:t>
            </a:r>
            <a:r>
              <a:rPr lang="hu-HU" sz="2400" b="1" dirty="0" err="1" smtClean="0">
                <a:solidFill>
                  <a:schemeClr val="tx2"/>
                </a:solidFill>
                <a:latin typeface="Arial" pitchFamily="34" charset="0"/>
                <a:cs typeface="Arial" pitchFamily="34" charset="0"/>
              </a:rPr>
              <a:t>tons</a:t>
            </a:r>
            <a:r>
              <a:rPr lang="hu-HU" sz="2400" b="1" dirty="0" smtClean="0">
                <a:solidFill>
                  <a:schemeClr val="tx2"/>
                </a:solidFill>
                <a:latin typeface="Arial" pitchFamily="34" charset="0"/>
                <a:cs typeface="Arial" pitchFamily="34" charset="0"/>
              </a:rPr>
              <a:t> </a:t>
            </a:r>
          </a:p>
          <a:p>
            <a:pPr>
              <a:buNone/>
            </a:pPr>
            <a:endParaRPr lang="hu-HU" sz="2400" dirty="0" smtClean="0">
              <a:latin typeface="Arial" pitchFamily="34" charset="0"/>
              <a:cs typeface="Arial" pitchFamily="34" charset="0"/>
            </a:endParaRPr>
          </a:p>
          <a:p>
            <a:pPr>
              <a:buNone/>
            </a:pPr>
            <a:r>
              <a:rPr lang="hu-HU" sz="1600" dirty="0" err="1" smtClean="0">
                <a:latin typeface="Arial" pitchFamily="34" charset="0"/>
                <a:cs typeface="Arial" pitchFamily="34" charset="0"/>
              </a:rPr>
              <a:t>Source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Council</a:t>
            </a:r>
            <a:r>
              <a:rPr lang="hu-HU" sz="1600" dirty="0" smtClean="0">
                <a:latin typeface="Arial" pitchFamily="34" charset="0"/>
                <a:cs typeface="Arial" pitchFamily="34" charset="0"/>
              </a:rPr>
              <a:t> of </a:t>
            </a:r>
            <a:r>
              <a:rPr lang="hu-HU" sz="1600" dirty="0" err="1" smtClean="0">
                <a:latin typeface="Arial" pitchFamily="34" charset="0"/>
                <a:cs typeface="Arial" pitchFamily="34" charset="0"/>
              </a:rPr>
              <a:t>the</a:t>
            </a:r>
            <a:r>
              <a:rPr lang="hu-HU" sz="1600" dirty="0" smtClean="0">
                <a:latin typeface="Arial" pitchFamily="34" charset="0"/>
                <a:cs typeface="Arial" pitchFamily="34" charset="0"/>
              </a:rPr>
              <a:t> European Union, </a:t>
            </a:r>
            <a:r>
              <a:rPr lang="hu-HU" sz="1600" dirty="0" err="1" smtClean="0">
                <a:latin typeface="Arial" pitchFamily="34" charset="0"/>
                <a:cs typeface="Arial" pitchFamily="34" charset="0"/>
              </a:rPr>
              <a:t>Brussels</a:t>
            </a:r>
            <a:r>
              <a:rPr lang="hu-HU" sz="1600" dirty="0" smtClean="0">
                <a:latin typeface="Arial" pitchFamily="34" charset="0"/>
                <a:cs typeface="Arial" pitchFamily="34" charset="0"/>
              </a:rPr>
              <a:t>, 31 </a:t>
            </a:r>
            <a:r>
              <a:rPr lang="hu-HU" sz="1600" dirty="0" err="1" smtClean="0">
                <a:latin typeface="Arial" pitchFamily="34" charset="0"/>
                <a:cs typeface="Arial" pitchFamily="34" charset="0"/>
              </a:rPr>
              <a:t>March</a:t>
            </a:r>
            <a:r>
              <a:rPr lang="hu-HU" sz="1600" dirty="0" smtClean="0">
                <a:latin typeface="Arial" pitchFamily="34" charset="0"/>
                <a:cs typeface="Arial" pitchFamily="34" charset="0"/>
              </a:rPr>
              <a:t> 2011, 8406/11, PRESSE 86</a:t>
            </a: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Élőláb helye 3"/>
          <p:cNvSpPr>
            <a:spLocks noGrp="1"/>
          </p:cNvSpPr>
          <p:nvPr>
            <p:ph type="ftr" sz="quarter" idx="10"/>
          </p:nvPr>
        </p:nvSpPr>
        <p:spPr>
          <a:xfrm>
            <a:off x="357158" y="6357958"/>
            <a:ext cx="6429420" cy="500042"/>
          </a:xfrm>
        </p:spPr>
        <p:txBody>
          <a:bodyPr/>
          <a:lstStyle/>
          <a:p>
            <a:pPr algn="l"/>
            <a:r>
              <a:rPr lang="hu-HU" i="1" dirty="0" err="1" smtClean="0"/>
              <a:t>Hancsók</a:t>
            </a:r>
            <a:r>
              <a:rPr lang="hu-HU" i="1" dirty="0" smtClean="0"/>
              <a:t> J.: </a:t>
            </a:r>
            <a:r>
              <a:rPr lang="hu-HU" dirty="0" smtClean="0"/>
              <a:t>I</a:t>
            </a:r>
            <a:r>
              <a:rPr lang="hu-HU" dirty="0"/>
              <a:t>. Ökológia, Regionalitás, Vidékfejlesztés Nemzetközi Nyári Egyetem és </a:t>
            </a:r>
            <a:r>
              <a:rPr lang="hu-HU" dirty="0" err="1"/>
              <a:t>Workshop</a:t>
            </a:r>
            <a:r>
              <a:rPr lang="hu-HU" dirty="0"/>
              <a:t>, Százhalombatta, 2008.08.11-14.</a:t>
            </a:r>
          </a:p>
        </p:txBody>
      </p:sp>
      <p:sp>
        <p:nvSpPr>
          <p:cNvPr id="73" name="Dia számának helye 4"/>
          <p:cNvSpPr>
            <a:spLocks noGrp="1"/>
          </p:cNvSpPr>
          <p:nvPr>
            <p:ph type="sldNum" sz="quarter" idx="11"/>
          </p:nvPr>
        </p:nvSpPr>
        <p:spPr/>
        <p:txBody>
          <a:bodyPr/>
          <a:lstStyle/>
          <a:p>
            <a:fld id="{64AEF7D4-0AF3-4922-AE59-8472391E7995}" type="slidenum">
              <a:rPr lang="hu-HU"/>
              <a:pPr/>
              <a:t>16</a:t>
            </a:fld>
            <a:endParaRPr lang="hu-HU"/>
          </a:p>
        </p:txBody>
      </p:sp>
      <p:sp>
        <p:nvSpPr>
          <p:cNvPr id="49154"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Otto-motoros személygépjárművek károsanyag-kibocsátásának határértékei (EU)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9908" name="Group 756"/>
          <p:cNvGraphicFramePr>
            <a:graphicFrameLocks noGrp="1"/>
          </p:cNvGraphicFramePr>
          <p:nvPr>
            <p:ph idx="1"/>
          </p:nvPr>
        </p:nvGraphicFramePr>
        <p:xfrm>
          <a:off x="285720" y="928670"/>
          <a:ext cx="8447090" cy="4214842"/>
        </p:xfrm>
        <a:graphic>
          <a:graphicData uri="http://schemas.openxmlformats.org/drawingml/2006/table">
            <a:tbl>
              <a:tblPr/>
              <a:tblGrid>
                <a:gridCol w="1844675"/>
                <a:gridCol w="1062039"/>
                <a:gridCol w="736600"/>
                <a:gridCol w="860425"/>
                <a:gridCol w="742951"/>
                <a:gridCol w="1355725"/>
                <a:gridCol w="1844675"/>
              </a:tblGrid>
              <a:tr h="365760">
                <a:tc rowSpan="2">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Fokozat</a:t>
                      </a:r>
                      <a:endParaRPr kumimoji="0" lang="hu-HU" sz="1800" b="0"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Év</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Kibocsátás, g/km </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705810">
                <a:tc vMerge="1">
                  <a:txBody>
                    <a:bodyPr/>
                    <a:lstStyle/>
                    <a:p>
                      <a:endParaRPr lang="hu-HU"/>
                    </a:p>
                  </a:txBody>
                  <a:tcPr/>
                </a:tc>
                <a:tc vMerge="1">
                  <a:txBody>
                    <a:bodyPr/>
                    <a:lstStyle/>
                    <a:p>
                      <a:endParaRPr lang="hu-HU"/>
                    </a:p>
                  </a:txBody>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CO</a:t>
                      </a:r>
                      <a:endParaRPr kumimoji="0" lang="hu-HU"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HC + NO</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x</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részecske</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579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1</a:t>
                      </a:r>
                      <a:endParaRPr kumimoji="0" lang="hu-HU" sz="1800" b="0"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2,72</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0,97</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Times New Roman" pitchFamily="18" charset="0"/>
                          <a:cs typeface="Times New Roman" pitchFamily="18" charset="0"/>
                        </a:rPr>
                        <a:t>EURO 2</a:t>
                      </a:r>
                      <a:endParaRPr kumimoji="0" lang="hu-HU" sz="1800" b="0"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1996</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2,2 </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3</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0,20</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0,15</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4</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0,10</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0,08</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4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5</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0,075</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0,005</a:t>
                      </a:r>
                      <a:r>
                        <a:rPr kumimoji="0" lang="hu-HU" sz="1800" b="1" i="0" u="none" strike="noStrike" cap="none" normalizeH="0" baseline="30000" smtClean="0">
                          <a:ln>
                            <a:noFill/>
                          </a:ln>
                          <a:solidFill>
                            <a:schemeClr val="tx1"/>
                          </a:solidFill>
                          <a:effectLst/>
                          <a:latin typeface="Times New Roman" pitchFamily="18" charset="0"/>
                          <a:cs typeface="Times New Roman" pitchFamily="18" charset="0"/>
                        </a:rPr>
                        <a:t>4</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2942">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chemeClr val="tx1"/>
                          </a:solidFill>
                          <a:effectLst/>
                          <a:latin typeface="Times New Roman" pitchFamily="18" charset="0"/>
                          <a:cs typeface="Times New Roman" pitchFamily="18" charset="0"/>
                        </a:rPr>
                        <a:t>EURO 6</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2014</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0,075</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0,06</a:t>
                      </a:r>
                      <a:endParaRPr kumimoji="0" lang="hu-HU" sz="18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tx1"/>
                          </a:solidFill>
                          <a:effectLst/>
                          <a:latin typeface="Times New Roman" pitchFamily="18" charset="0"/>
                          <a:cs typeface="Times New Roman" pitchFamily="18" charset="0"/>
                        </a:rPr>
                        <a:t>0,005</a:t>
                      </a:r>
                      <a:r>
                        <a:rPr kumimoji="0" lang="hu-HU" sz="1800" b="1" i="0" u="none" strike="noStrike" cap="none" normalizeH="0" baseline="30000" dirty="0" smtClean="0">
                          <a:ln>
                            <a:noFill/>
                          </a:ln>
                          <a:solidFill>
                            <a:schemeClr val="tx1"/>
                          </a:solidFill>
                          <a:effectLst/>
                          <a:latin typeface="Times New Roman" pitchFamily="18" charset="0"/>
                          <a:cs typeface="Times New Roman" pitchFamily="18" charset="0"/>
                        </a:rPr>
                        <a:t>4</a:t>
                      </a:r>
                      <a:endParaRPr kumimoji="0" lang="hu-HU" sz="1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886" name="Rectangle 734"/>
          <p:cNvSpPr>
            <a:spLocks noChangeArrowheads="1"/>
          </p:cNvSpPr>
          <p:nvPr/>
        </p:nvSpPr>
        <p:spPr bwMode="auto">
          <a:xfrm>
            <a:off x="111125" y="5143512"/>
            <a:ext cx="9032875" cy="1169551"/>
          </a:xfrm>
          <a:prstGeom prst="rect">
            <a:avLst/>
          </a:prstGeom>
          <a:noFill/>
          <a:ln w="9525">
            <a:noFill/>
            <a:miter lim="800000"/>
            <a:headEnd/>
            <a:tailEnd/>
          </a:ln>
          <a:effectLst/>
        </p:spPr>
        <p:txBody>
          <a:bodyPr anchor="ctr">
            <a:spAutoFit/>
          </a:bodyPr>
          <a:lstStyle/>
          <a:p>
            <a:pPr marL="271463" indent="-271463"/>
            <a:r>
              <a:rPr lang="hu-HU" sz="1400" baseline="30000" dirty="0">
                <a:latin typeface="Times New Roman" pitchFamily="18" charset="0"/>
              </a:rPr>
              <a:t>1	</a:t>
            </a:r>
            <a:r>
              <a:rPr lang="hu-HU" sz="1400" dirty="0">
                <a:latin typeface="Times New Roman" pitchFamily="18" charset="0"/>
              </a:rPr>
              <a:t>Futásteljesítmény: legalább 80.000 km vagy 5 év, </a:t>
            </a:r>
          </a:p>
          <a:p>
            <a:pPr marL="271463" indent="-271463"/>
            <a:r>
              <a:rPr lang="hu-HU" sz="1400" baseline="30000" dirty="0">
                <a:latin typeface="Times New Roman" pitchFamily="18" charset="0"/>
              </a:rPr>
              <a:t>2	</a:t>
            </a:r>
            <a:r>
              <a:rPr lang="hu-HU" sz="1400" dirty="0">
                <a:latin typeface="Times New Roman" pitchFamily="18" charset="0"/>
              </a:rPr>
              <a:t>Futásteljesítmény: legalább 100.000 km vagy 5 év</a:t>
            </a:r>
          </a:p>
          <a:p>
            <a:pPr marL="271463" indent="-271463"/>
            <a:r>
              <a:rPr lang="hu-HU" sz="1400" baseline="30000" dirty="0">
                <a:latin typeface="Times New Roman" pitchFamily="18" charset="0"/>
              </a:rPr>
              <a:t>3	</a:t>
            </a:r>
            <a:r>
              <a:rPr lang="hu-HU" sz="1400" dirty="0">
                <a:latin typeface="Times New Roman" pitchFamily="18" charset="0"/>
              </a:rPr>
              <a:t>Előírás-tervezet; futásteljesítmény: legalább 160000 km </a:t>
            </a:r>
          </a:p>
          <a:p>
            <a:pPr marL="271463" indent="-271463"/>
            <a:r>
              <a:rPr lang="hu-HU" sz="1400" baseline="30000" dirty="0">
                <a:latin typeface="Times New Roman" pitchFamily="18" charset="0"/>
              </a:rPr>
              <a:t>4	</a:t>
            </a:r>
            <a:r>
              <a:rPr lang="hu-HU" sz="1400" dirty="0">
                <a:latin typeface="Times New Roman" pitchFamily="18" charset="0"/>
              </a:rPr>
              <a:t>A részecske-kibocsátási határérték csak olyan járművekre vonatkozik, amelyek közvetlen befecskendezéses motorai részben vagy teljesen szegény keverékkel üzemelnek </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…és az autógyártók kívánságlistája</a:t>
            </a:r>
            <a:endParaRPr lang="hu-HU" sz="2800" dirty="0">
              <a:latin typeface="Arial" pitchFamily="34" charset="0"/>
              <a:cs typeface="Arial" pitchFamily="34" charset="0"/>
            </a:endParaRPr>
          </a:p>
        </p:txBody>
      </p:sp>
      <p:sp>
        <p:nvSpPr>
          <p:cNvPr id="4" name="Tartalom helye 3"/>
          <p:cNvSpPr>
            <a:spLocks noGrp="1"/>
          </p:cNvSpPr>
          <p:nvPr>
            <p:ph sz="half" idx="2"/>
          </p:nvPr>
        </p:nvSpPr>
        <p:spPr/>
        <p:txBody>
          <a:bodyPr>
            <a:normAutofit fontScale="92500" lnSpcReduction="20000"/>
          </a:bodyPr>
          <a:lstStyle/>
          <a:p>
            <a:r>
              <a:rPr lang="hu-HU" sz="2000" dirty="0" smtClean="0">
                <a:latin typeface="Arial" pitchFamily="34" charset="0"/>
                <a:cs typeface="Arial" pitchFamily="34" charset="0"/>
              </a:rPr>
              <a:t>Ötödik kiadás 2013. </a:t>
            </a:r>
            <a:r>
              <a:rPr lang="hu-HU" sz="2000" dirty="0" err="1" smtClean="0">
                <a:latin typeface="Arial" pitchFamily="34" charset="0"/>
                <a:cs typeface="Arial" pitchFamily="34" charset="0"/>
              </a:rPr>
              <a:t>szept</a:t>
            </a:r>
            <a:r>
              <a:rPr lang="hu-HU" sz="2000" dirty="0" smtClean="0">
                <a:latin typeface="Arial" pitchFamily="34" charset="0"/>
                <a:cs typeface="Arial" pitchFamily="34" charset="0"/>
              </a:rPr>
              <a:t> (első: 1998) – EU, USA-beli és japán autóipari szövetségek közös kívánságlistája</a:t>
            </a:r>
          </a:p>
          <a:p>
            <a:r>
              <a:rPr lang="hu-HU" sz="2000" dirty="0" smtClean="0">
                <a:latin typeface="Arial" pitchFamily="34" charset="0"/>
                <a:cs typeface="Arial" pitchFamily="34" charset="0"/>
              </a:rPr>
              <a:t>Néhány változás (az előző kiadáshoz képest):</a:t>
            </a:r>
          </a:p>
          <a:p>
            <a:pPr lvl="1"/>
            <a:r>
              <a:rPr lang="hu-HU" sz="1600" dirty="0" smtClean="0">
                <a:latin typeface="Arial" pitchFamily="34" charset="0"/>
                <a:cs typeface="Arial" pitchFamily="34" charset="0"/>
              </a:rPr>
              <a:t>Motorbenzin: min. RON 95, új nyomelem teszt, felülvizsgált illékonysági besorolás</a:t>
            </a:r>
          </a:p>
          <a:p>
            <a:pPr lvl="1"/>
            <a:r>
              <a:rPr lang="hu-HU" sz="1600" dirty="0" smtClean="0">
                <a:latin typeface="Arial" pitchFamily="34" charset="0"/>
                <a:cs typeface="Arial" pitchFamily="34" charset="0"/>
              </a:rPr>
              <a:t>Dízel gázolaj: HVO és </a:t>
            </a:r>
            <a:r>
              <a:rPr lang="hu-HU" sz="1600" dirty="0" err="1" smtClean="0">
                <a:latin typeface="Arial" pitchFamily="34" charset="0"/>
                <a:cs typeface="Arial" pitchFamily="34" charset="0"/>
              </a:rPr>
              <a:t>BtL</a:t>
            </a:r>
            <a:r>
              <a:rPr lang="hu-HU" sz="1600" dirty="0" smtClean="0">
                <a:latin typeface="Arial" pitchFamily="34" charset="0"/>
                <a:cs typeface="Arial" pitchFamily="34" charset="0"/>
              </a:rPr>
              <a:t> bekeverés lehetővé tétele, </a:t>
            </a:r>
            <a:r>
              <a:rPr lang="hu-HU" sz="1600" dirty="0" err="1" smtClean="0">
                <a:latin typeface="Arial" pitchFamily="34" charset="0"/>
                <a:cs typeface="Arial" pitchFamily="34" charset="0"/>
              </a:rPr>
              <a:t>max</a:t>
            </a:r>
            <a:r>
              <a:rPr lang="hu-HU" sz="1600" dirty="0" smtClean="0">
                <a:latin typeface="Arial" pitchFamily="34" charset="0"/>
                <a:cs typeface="Arial" pitchFamily="34" charset="0"/>
              </a:rPr>
              <a:t>. 5%vol biodízel bekeverhetősége, új oxidációs stabilitási határok, alternatív oxidációs stabilitási teszt  </a:t>
            </a:r>
          </a:p>
          <a:p>
            <a:r>
              <a:rPr lang="hu-HU" sz="2000" dirty="0" smtClean="0">
                <a:latin typeface="Arial" pitchFamily="34" charset="0"/>
                <a:cs typeface="Arial" pitchFamily="34" charset="0"/>
              </a:rPr>
              <a:t>Forrás:</a:t>
            </a:r>
          </a:p>
          <a:p>
            <a:pPr>
              <a:buNone/>
            </a:pPr>
            <a:r>
              <a:rPr lang="hu-HU" sz="2000" dirty="0" smtClean="0">
                <a:latin typeface="Arial" pitchFamily="34" charset="0"/>
                <a:cs typeface="Arial" pitchFamily="34" charset="0"/>
              </a:rPr>
              <a:t>	</a:t>
            </a:r>
            <a:r>
              <a:rPr lang="hu-HU" sz="2000" dirty="0" smtClean="0">
                <a:latin typeface="Arial" pitchFamily="34" charset="0"/>
                <a:cs typeface="Arial" pitchFamily="34" charset="0"/>
                <a:hlinkClick r:id="rId2"/>
              </a:rPr>
              <a:t>http://www.acea.be/uploads/publications/Worldwide_Fuel_Charter_5ed_2013.pdf</a:t>
            </a:r>
            <a:r>
              <a:rPr lang="hu-HU" sz="2000" dirty="0" smtClean="0">
                <a:latin typeface="Arial" pitchFamily="34" charset="0"/>
                <a:cs typeface="Arial" pitchFamily="34" charset="0"/>
              </a:rPr>
              <a:t> (megtekintve 7 </a:t>
            </a:r>
            <a:r>
              <a:rPr lang="hu-HU" sz="2000" dirty="0" err="1" smtClean="0">
                <a:latin typeface="Arial" pitchFamily="34" charset="0"/>
                <a:cs typeface="Arial" pitchFamily="34" charset="0"/>
              </a:rPr>
              <a:t>Febr</a:t>
            </a:r>
            <a:r>
              <a:rPr lang="hu-HU" sz="2000" dirty="0" smtClean="0">
                <a:latin typeface="Arial" pitchFamily="34" charset="0"/>
                <a:cs typeface="Arial" pitchFamily="34" charset="0"/>
              </a:rPr>
              <a:t>, 2014)</a:t>
            </a: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904675" y="1600200"/>
            <a:ext cx="314364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járműfejlesztés súlypontjai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000" dirty="0" smtClean="0">
                <a:latin typeface="Arial" pitchFamily="34" charset="0"/>
                <a:cs typeface="Arial" pitchFamily="34" charset="0"/>
              </a:rPr>
              <a:t>A káros veszteségek csökkentése</a:t>
            </a:r>
          </a:p>
          <a:p>
            <a:pPr lvl="1"/>
            <a:r>
              <a:rPr lang="hu-HU" sz="1600" dirty="0" smtClean="0">
                <a:latin typeface="Arial" pitchFamily="34" charset="0"/>
                <a:cs typeface="Arial" pitchFamily="34" charset="0"/>
              </a:rPr>
              <a:t>Aerodinamikai ellenállás</a:t>
            </a:r>
          </a:p>
          <a:p>
            <a:pPr lvl="1"/>
            <a:r>
              <a:rPr lang="hu-HU" sz="1600" dirty="0" smtClean="0">
                <a:latin typeface="Arial" pitchFamily="34" charset="0"/>
                <a:cs typeface="Arial" pitchFamily="34" charset="0"/>
              </a:rPr>
              <a:t>Gumiabroncs gördülő ellenállás</a:t>
            </a:r>
          </a:p>
          <a:p>
            <a:pPr lvl="1"/>
            <a:r>
              <a:rPr lang="hu-HU" sz="1600" dirty="0" smtClean="0">
                <a:latin typeface="Arial" pitchFamily="34" charset="0"/>
                <a:cs typeface="Arial" pitchFamily="34" charset="0"/>
              </a:rPr>
              <a:t>Hajtáslánc veszteségeinek csökkentése (sebességváltó, hibrid hajtás </a:t>
            </a:r>
            <a:r>
              <a:rPr lang="hu-HU" sz="1600" dirty="0" err="1" smtClean="0">
                <a:latin typeface="Arial" pitchFamily="34" charset="0"/>
                <a:cs typeface="Arial" pitchFamily="34" charset="0"/>
              </a:rPr>
              <a:t>fejl</a:t>
            </a:r>
            <a:r>
              <a:rPr lang="hu-HU" sz="1600" dirty="0" smtClean="0">
                <a:latin typeface="Arial" pitchFamily="34" charset="0"/>
                <a:cs typeface="Arial" pitchFamily="34" charset="0"/>
              </a:rPr>
              <a:t>., szerk. anyagok </a:t>
            </a:r>
            <a:r>
              <a:rPr lang="hu-HU" sz="1600" dirty="0" err="1" smtClean="0">
                <a:latin typeface="Arial" pitchFamily="34" charset="0"/>
                <a:cs typeface="Arial" pitchFamily="34" charset="0"/>
              </a:rPr>
              <a:t>fejl</a:t>
            </a:r>
            <a:r>
              <a:rPr lang="hu-HU" sz="1600" dirty="0" smtClean="0">
                <a:latin typeface="Arial" pitchFamily="34" charset="0"/>
                <a:cs typeface="Arial" pitchFamily="34" charset="0"/>
              </a:rPr>
              <a:t>., felületi bevonatok és </a:t>
            </a:r>
            <a:r>
              <a:rPr lang="hu-HU" sz="1600" dirty="0" err="1" smtClean="0">
                <a:latin typeface="Arial" pitchFamily="34" charset="0"/>
                <a:cs typeface="Arial" pitchFamily="34" charset="0"/>
              </a:rPr>
              <a:t>felületkial</a:t>
            </a:r>
            <a:r>
              <a:rPr lang="hu-HU" sz="1600" dirty="0" smtClean="0">
                <a:latin typeface="Arial" pitchFamily="34" charset="0"/>
                <a:cs typeface="Arial" pitchFamily="34" charset="0"/>
              </a:rPr>
              <a:t>. technológiák </a:t>
            </a:r>
            <a:r>
              <a:rPr lang="hu-HU" sz="1600" dirty="0" err="1" smtClean="0">
                <a:latin typeface="Arial" pitchFamily="34" charset="0"/>
                <a:cs typeface="Arial" pitchFamily="34" charset="0"/>
              </a:rPr>
              <a:t>fejl</a:t>
            </a:r>
            <a:r>
              <a:rPr lang="hu-HU" sz="1600" dirty="0" smtClean="0">
                <a:latin typeface="Arial" pitchFamily="34" charset="0"/>
                <a:cs typeface="Arial" pitchFamily="34" charset="0"/>
              </a:rPr>
              <a:t>., kenőanyagok </a:t>
            </a:r>
            <a:r>
              <a:rPr lang="hu-HU" sz="1600" dirty="0" err="1" smtClean="0">
                <a:latin typeface="Arial" pitchFamily="34" charset="0"/>
                <a:cs typeface="Arial" pitchFamily="34" charset="0"/>
              </a:rPr>
              <a:t>fejl</a:t>
            </a:r>
            <a:r>
              <a:rPr lang="hu-HU" sz="1600" dirty="0" smtClean="0">
                <a:latin typeface="Arial" pitchFamily="34" charset="0"/>
                <a:cs typeface="Arial" pitchFamily="34" charset="0"/>
              </a:rPr>
              <a:t>.)</a:t>
            </a:r>
          </a:p>
          <a:p>
            <a:r>
              <a:rPr lang="hu-HU" sz="2000" dirty="0" smtClean="0">
                <a:latin typeface="Arial" pitchFamily="34" charset="0"/>
                <a:cs typeface="Arial" pitchFamily="34" charset="0"/>
              </a:rPr>
              <a:t>Egyéb veszteségek csökkentése (klíma- és </a:t>
            </a:r>
            <a:r>
              <a:rPr lang="hu-HU" sz="2000" dirty="0" err="1" smtClean="0">
                <a:latin typeface="Arial" pitchFamily="34" charset="0"/>
                <a:cs typeface="Arial" pitchFamily="34" charset="0"/>
              </a:rPr>
              <a:t>hűtőber</a:t>
            </a:r>
            <a:r>
              <a:rPr lang="hu-HU" sz="2000" dirty="0" smtClean="0">
                <a:latin typeface="Arial" pitchFamily="34" charset="0"/>
                <a:cs typeface="Arial" pitchFamily="34" charset="0"/>
              </a:rPr>
              <a:t>., generátorok, üresjárati idő: start-stop üzemmód)</a:t>
            </a:r>
          </a:p>
          <a:p>
            <a:r>
              <a:rPr lang="hu-HU" sz="2000" dirty="0" smtClean="0">
                <a:latin typeface="Arial" pitchFamily="34" charset="0"/>
                <a:cs typeface="Arial" pitchFamily="34" charset="0"/>
              </a:rPr>
              <a:t>Káros anyag kibocsátás csökkentése </a:t>
            </a:r>
          </a:p>
          <a:p>
            <a:r>
              <a:rPr lang="hu-HU" sz="2000" dirty="0" smtClean="0">
                <a:latin typeface="Arial" pitchFamily="34" charset="0"/>
                <a:cs typeface="Arial" pitchFamily="34" charset="0"/>
              </a:rPr>
              <a:t>Járműtömeg csökkentése</a:t>
            </a:r>
          </a:p>
          <a:p>
            <a:r>
              <a:rPr lang="hu-HU" sz="2000" dirty="0" smtClean="0">
                <a:latin typeface="Arial" pitchFamily="34" charset="0"/>
                <a:cs typeface="Arial" pitchFamily="34" charset="0"/>
              </a:rPr>
              <a:t>Alternatív motorhajtóanyagok fejlesztése</a:t>
            </a:r>
          </a:p>
          <a:p>
            <a:r>
              <a:rPr lang="hu-HU" sz="2000" dirty="0" smtClean="0">
                <a:latin typeface="Arial" pitchFamily="34" charset="0"/>
                <a:cs typeface="Arial" pitchFamily="34" charset="0"/>
              </a:rPr>
              <a:t>Vezetési biztonság növelése</a:t>
            </a:r>
            <a:endParaRPr lang="hu-HU" sz="2000" dirty="0">
              <a:latin typeface="Arial" pitchFamily="34" charset="0"/>
              <a:cs typeface="Arial" pitchFamily="34" charset="0"/>
            </a:endParaRPr>
          </a:p>
        </p:txBody>
      </p:sp>
      <p:sp>
        <p:nvSpPr>
          <p:cNvPr id="4" name="Téglalap 3"/>
          <p:cNvSpPr/>
          <p:nvPr/>
        </p:nvSpPr>
        <p:spPr>
          <a:xfrm>
            <a:off x="611560" y="6063679"/>
            <a:ext cx="7488832" cy="461665"/>
          </a:xfrm>
          <a:prstGeom prst="rect">
            <a:avLst/>
          </a:prstGeom>
        </p:spPr>
        <p:txBody>
          <a:bodyPr wrap="square">
            <a:spAutoFit/>
          </a:bodyPr>
          <a:lstStyle/>
          <a:p>
            <a:r>
              <a:rPr lang="hu-HU" sz="1200" dirty="0" smtClean="0">
                <a:latin typeface="Arial" pitchFamily="34" charset="0"/>
                <a:cs typeface="Arial" pitchFamily="34" charset="0"/>
              </a:rPr>
              <a:t>Forrás: Kisdeák Lajos: A szén-dioxid kibocsátás csökkentését szolgáló jármű- és motorfejlesztési irányok. MOL Group </a:t>
            </a:r>
            <a:r>
              <a:rPr lang="hu-HU" sz="1200" dirty="0" err="1" smtClean="0">
                <a:latin typeface="Arial" pitchFamily="34" charset="0"/>
                <a:cs typeface="Arial" pitchFamily="34" charset="0"/>
              </a:rPr>
              <a:t>Scientific</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Magazine</a:t>
            </a:r>
            <a:r>
              <a:rPr lang="hu-HU" sz="1200" dirty="0" smtClean="0">
                <a:latin typeface="Arial" pitchFamily="34" charset="0"/>
                <a:cs typeface="Arial" pitchFamily="34" charset="0"/>
              </a:rPr>
              <a:t>, 1/2013 (angolul) </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Motorfejlesztés a hatásfok növelésére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124744"/>
            <a:ext cx="8229600" cy="5256584"/>
          </a:xfrm>
        </p:spPr>
        <p:txBody>
          <a:bodyPr>
            <a:normAutofit fontScale="92500" lnSpcReduction="20000"/>
          </a:bodyPr>
          <a:lstStyle/>
          <a:p>
            <a:r>
              <a:rPr lang="hu-HU" sz="2400" dirty="0" smtClean="0">
                <a:latin typeface="Arial" pitchFamily="34" charset="0"/>
                <a:cs typeface="Arial" pitchFamily="34" charset="0"/>
              </a:rPr>
              <a:t>Az égésfolyamat fejlesztése </a:t>
            </a:r>
          </a:p>
          <a:p>
            <a:pPr lvl="1"/>
            <a:r>
              <a:rPr lang="hu-HU" sz="2000" dirty="0" smtClean="0">
                <a:latin typeface="Arial" pitchFamily="34" charset="0"/>
                <a:cs typeface="Arial" pitchFamily="34" charset="0"/>
              </a:rPr>
              <a:t>Céljai: égési hatásfok javítás, áramlástechnikai veszteségek csökkentése az Otto motoroknál, </a:t>
            </a:r>
            <a:r>
              <a:rPr lang="hu-HU" sz="2000" dirty="0" err="1" smtClean="0">
                <a:latin typeface="Arial" pitchFamily="34" charset="0"/>
                <a:cs typeface="Arial" pitchFamily="34" charset="0"/>
              </a:rPr>
              <a:t>károsanyag</a:t>
            </a:r>
            <a:r>
              <a:rPr lang="hu-HU" sz="2000" dirty="0" smtClean="0">
                <a:latin typeface="Arial" pitchFamily="34" charset="0"/>
                <a:cs typeface="Arial" pitchFamily="34" charset="0"/>
              </a:rPr>
              <a:t> kibocsátás csökkentése</a:t>
            </a:r>
          </a:p>
          <a:p>
            <a:pPr lvl="1"/>
            <a:r>
              <a:rPr lang="hu-HU" sz="2000" dirty="0" smtClean="0">
                <a:latin typeface="Arial" pitchFamily="34" charset="0"/>
                <a:cs typeface="Arial" pitchFamily="34" charset="0"/>
              </a:rPr>
              <a:t>Megoldások: dízelmotor </a:t>
            </a:r>
            <a:r>
              <a:rPr lang="hu-HU" sz="2000" dirty="0" err="1" smtClean="0">
                <a:latin typeface="Arial" pitchFamily="34" charset="0"/>
                <a:cs typeface="Arial" pitchFamily="34" charset="0"/>
              </a:rPr>
              <a:t>üzemanyagellátó</a:t>
            </a:r>
            <a:r>
              <a:rPr lang="hu-HU" sz="2000" dirty="0" smtClean="0">
                <a:latin typeface="Arial" pitchFamily="34" charset="0"/>
                <a:cs typeface="Arial" pitchFamily="34" charset="0"/>
              </a:rPr>
              <a:t> rendszer fejlesztése, közvetlen benzinbefecskendezés, CAI (</a:t>
            </a:r>
            <a:r>
              <a:rPr lang="hu-HU" sz="2000" dirty="0" err="1" smtClean="0">
                <a:latin typeface="Arial" pitchFamily="34" charset="0"/>
                <a:cs typeface="Arial" pitchFamily="34" charset="0"/>
              </a:rPr>
              <a:t>Controlled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Auto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Ignition</a:t>
            </a:r>
            <a:r>
              <a:rPr lang="hu-HU" sz="2000" dirty="0" smtClean="0">
                <a:latin typeface="Arial" pitchFamily="34" charset="0"/>
                <a:cs typeface="Arial" pitchFamily="34" charset="0"/>
              </a:rPr>
              <a:t>) és HCCI (</a:t>
            </a:r>
            <a:r>
              <a:rPr lang="hu-HU" sz="2000" dirty="0" err="1" smtClean="0">
                <a:latin typeface="Arial" pitchFamily="34" charset="0"/>
                <a:cs typeface="Arial" pitchFamily="34" charset="0"/>
              </a:rPr>
              <a:t>Homogenous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Charge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Compression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Ignition</a:t>
            </a:r>
            <a:r>
              <a:rPr lang="hu-HU" sz="2000" dirty="0" smtClean="0">
                <a:latin typeface="Arial" pitchFamily="34" charset="0"/>
                <a:cs typeface="Arial" pitchFamily="34" charset="0"/>
              </a:rPr>
              <a:t>) motorok</a:t>
            </a:r>
          </a:p>
          <a:p>
            <a:r>
              <a:rPr lang="hu-HU" sz="2400" dirty="0" smtClean="0">
                <a:latin typeface="Arial" pitchFamily="34" charset="0"/>
                <a:cs typeface="Arial" pitchFamily="34" charset="0"/>
              </a:rPr>
              <a:t>Motorkonstrukció fejlesztése</a:t>
            </a:r>
          </a:p>
          <a:p>
            <a:pPr lvl="1"/>
            <a:r>
              <a:rPr lang="hu-HU" sz="2000" dirty="0" err="1" smtClean="0">
                <a:latin typeface="Arial" pitchFamily="34" charset="0"/>
                <a:cs typeface="Arial" pitchFamily="34" charset="0"/>
              </a:rPr>
              <a:t>Variable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Compression</a:t>
            </a:r>
            <a:r>
              <a:rPr lang="hu-HU" sz="2000" dirty="0" smtClean="0">
                <a:latin typeface="Arial" pitchFamily="34" charset="0"/>
                <a:cs typeface="Arial" pitchFamily="34" charset="0"/>
              </a:rPr>
              <a:t> Ratio</a:t>
            </a:r>
          </a:p>
          <a:p>
            <a:pPr lvl="1"/>
            <a:r>
              <a:rPr lang="hu-HU" sz="2000" dirty="0" smtClean="0">
                <a:latin typeface="Arial" pitchFamily="34" charset="0"/>
                <a:cs typeface="Arial" pitchFamily="34" charset="0"/>
              </a:rPr>
              <a:t>Rugalmas szelepvezérlés</a:t>
            </a:r>
          </a:p>
          <a:p>
            <a:pPr lvl="1"/>
            <a:r>
              <a:rPr lang="hu-HU" sz="2000" dirty="0" smtClean="0">
                <a:latin typeface="Arial" pitchFamily="34" charset="0"/>
                <a:cs typeface="Arial" pitchFamily="34" charset="0"/>
              </a:rPr>
              <a:t>Változtatható turbófeltöltő geometria</a:t>
            </a:r>
          </a:p>
          <a:p>
            <a:r>
              <a:rPr lang="hu-HU" sz="2400" dirty="0" smtClean="0">
                <a:latin typeface="Arial" pitchFamily="34" charset="0"/>
                <a:cs typeface="Arial" pitchFamily="34" charset="0"/>
              </a:rPr>
              <a:t>Súrlódási veszteség csökkentése a motorépítési elvek módosításával</a:t>
            </a:r>
          </a:p>
          <a:p>
            <a:pPr lvl="1"/>
            <a:r>
              <a:rPr lang="hu-HU" sz="2000" dirty="0" err="1" smtClean="0">
                <a:latin typeface="Arial" pitchFamily="34" charset="0"/>
                <a:cs typeface="Arial" pitchFamily="34" charset="0"/>
              </a:rPr>
              <a:t>Downsizing</a:t>
            </a:r>
            <a:r>
              <a:rPr lang="hu-HU" sz="2000" dirty="0" smtClean="0">
                <a:latin typeface="Arial" pitchFamily="34" charset="0"/>
                <a:cs typeface="Arial" pitchFamily="34" charset="0"/>
              </a:rPr>
              <a:t> (méret- és tömegcsökkentés)</a:t>
            </a:r>
          </a:p>
          <a:p>
            <a:pPr lvl="1"/>
            <a:r>
              <a:rPr lang="hu-HU" sz="2000" dirty="0" err="1" smtClean="0">
                <a:latin typeface="Arial" pitchFamily="34" charset="0"/>
                <a:cs typeface="Arial" pitchFamily="34" charset="0"/>
              </a:rPr>
              <a:t>Downspeeding</a:t>
            </a:r>
            <a:r>
              <a:rPr lang="hu-HU" sz="2000" dirty="0" smtClean="0">
                <a:latin typeface="Arial" pitchFamily="34" charset="0"/>
                <a:cs typeface="Arial" pitchFamily="34" charset="0"/>
              </a:rPr>
              <a:t> (fordulatszám-csökkentés + feltöltés)</a:t>
            </a:r>
          </a:p>
          <a:p>
            <a:pPr lvl="1"/>
            <a:r>
              <a:rPr lang="hu-HU" sz="2000" dirty="0" smtClean="0">
                <a:latin typeface="Arial" pitchFamily="34" charset="0"/>
                <a:cs typeface="Arial" pitchFamily="34" charset="0"/>
              </a:rPr>
              <a:t>Új motorépítési elvek (pl. </a:t>
            </a:r>
            <a:r>
              <a:rPr lang="hu-HU" sz="2000" dirty="0" err="1" smtClean="0">
                <a:latin typeface="Arial" pitchFamily="34" charset="0"/>
                <a:cs typeface="Arial" pitchFamily="34" charset="0"/>
              </a:rPr>
              <a:t>Wankel</a:t>
            </a:r>
            <a:r>
              <a:rPr lang="hu-HU" sz="2000" dirty="0" smtClean="0">
                <a:latin typeface="Arial" pitchFamily="34" charset="0"/>
                <a:cs typeface="Arial" pitchFamily="34" charset="0"/>
              </a:rPr>
              <a:t> motor, MCE-5 </a:t>
            </a:r>
            <a:r>
              <a:rPr lang="hu-HU" sz="2000" dirty="0" err="1" smtClean="0">
                <a:latin typeface="Arial" pitchFamily="34" charset="0"/>
                <a:cs typeface="Arial" pitchFamily="34" charset="0"/>
              </a:rPr>
              <a:t>VCRi</a:t>
            </a:r>
            <a:r>
              <a:rPr lang="hu-HU" sz="2000" dirty="0" smtClean="0">
                <a:latin typeface="Arial" pitchFamily="34" charset="0"/>
                <a:cs typeface="Arial" pitchFamily="34" charset="0"/>
              </a:rPr>
              <a:t> motor)</a:t>
            </a:r>
          </a:p>
          <a:p>
            <a:r>
              <a:rPr lang="hu-HU" sz="2400" dirty="0" smtClean="0">
                <a:latin typeface="Arial" pitchFamily="34" charset="0"/>
                <a:cs typeface="Arial" pitchFamily="34" charset="0"/>
              </a:rPr>
              <a:t>Hőmérséklet management (a gyors felmelegedéshez)</a:t>
            </a:r>
          </a:p>
          <a:p>
            <a:r>
              <a:rPr lang="hu-HU" sz="2400" dirty="0" smtClean="0">
                <a:latin typeface="Arial" pitchFamily="34" charset="0"/>
                <a:cs typeface="Arial" pitchFamily="34" charset="0"/>
              </a:rPr>
              <a:t>Új szerkezeti anyagok</a:t>
            </a:r>
          </a:p>
          <a:p>
            <a:pPr lvl="1"/>
            <a:endParaRPr lang="hu-HU" sz="2000" dirty="0">
              <a:latin typeface="Arial" pitchFamily="34" charset="0"/>
              <a:cs typeface="Arial" pitchFamily="34" charset="0"/>
            </a:endParaRPr>
          </a:p>
        </p:txBody>
      </p:sp>
      <p:sp>
        <p:nvSpPr>
          <p:cNvPr id="4" name="Szövegdoboz 3"/>
          <p:cNvSpPr txBox="1"/>
          <p:nvPr/>
        </p:nvSpPr>
        <p:spPr>
          <a:xfrm>
            <a:off x="395536" y="6381328"/>
            <a:ext cx="7992888" cy="461665"/>
          </a:xfrm>
          <a:prstGeom prst="rect">
            <a:avLst/>
          </a:prstGeom>
          <a:noFill/>
        </p:spPr>
        <p:txBody>
          <a:bodyPr wrap="square" rtlCol="0">
            <a:spAutoFit/>
          </a:bodyPr>
          <a:lstStyle/>
          <a:p>
            <a:r>
              <a:rPr lang="hu-HU" sz="1200" dirty="0" smtClean="0">
                <a:latin typeface="Arial" pitchFamily="34" charset="0"/>
                <a:cs typeface="Arial" pitchFamily="34" charset="0"/>
              </a:rPr>
              <a:t>Forrás: Kisdeák Lajos: A szén-dioxid kibocsátás csökkentését szolgáló jármű- és motorfejlesztési irányok. MOL Group </a:t>
            </a:r>
            <a:r>
              <a:rPr lang="hu-HU" sz="1200" dirty="0" err="1" smtClean="0">
                <a:latin typeface="Arial" pitchFamily="34" charset="0"/>
                <a:cs typeface="Arial" pitchFamily="34" charset="0"/>
              </a:rPr>
              <a:t>Scientific</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Magazine</a:t>
            </a:r>
            <a:r>
              <a:rPr lang="hu-HU" sz="1200" dirty="0" smtClean="0">
                <a:latin typeface="Arial" pitchFamily="34" charset="0"/>
                <a:cs typeface="Arial" pitchFamily="34" charset="0"/>
              </a:rPr>
              <a:t>, 1/2013 (angolul) </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I. Konvencionális (kőolajalapú)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a:t>
            </a:r>
            <a:r>
              <a:rPr lang="hu-HU" sz="3600" b="1" dirty="0" smtClean="0">
                <a:effectLst>
                  <a:outerShdw blurRad="38100" dist="38100" dir="2700000" algn="tl">
                    <a:srgbClr val="000000">
                      <a:alpha val="43137"/>
                    </a:srgbClr>
                  </a:outerShdw>
                </a:effectLst>
                <a:latin typeface="Arial" pitchFamily="34" charset="0"/>
                <a:cs typeface="Arial" pitchFamily="34" charset="0"/>
              </a:rPr>
              <a:t>motorbenzin</a:t>
            </a:r>
            <a:r>
              <a:rPr lang="hu-HU" sz="2800" b="1" dirty="0" smtClean="0">
                <a:effectLst>
                  <a:outerShdw blurRad="38100" dist="38100" dir="2700000" algn="tl">
                    <a:srgbClr val="000000">
                      <a:alpha val="43137"/>
                    </a:srgbClr>
                  </a:outerShdw>
                </a:effectLst>
                <a:latin typeface="Arial" pitchFamily="34" charset="0"/>
                <a:cs typeface="Arial" pitchFamily="34" charset="0"/>
              </a:rPr>
              <a:t>, dízel-gázolaj, kerozin, bunker olaj)</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a:xfrm>
            <a:off x="1371600" y="3886200"/>
            <a:ext cx="6400800" cy="2567136"/>
          </a:xfrm>
          <a:solidFill>
            <a:srgbClr val="FFFF00"/>
          </a:solidFill>
        </p:spPr>
        <p:txBody>
          <a:bodyPr>
            <a:normAutofit fontScale="70000" lnSpcReduction="20000"/>
          </a:bodyPr>
          <a:lstStyle/>
          <a:p>
            <a:r>
              <a:rPr lang="hu-HU" b="1" dirty="0" smtClean="0">
                <a:effectLst>
                  <a:outerShdw blurRad="38100" dist="38100" dir="2700000" algn="tl">
                    <a:srgbClr val="000000">
                      <a:alpha val="43137"/>
                    </a:srgbClr>
                  </a:outerShdw>
                </a:effectLst>
                <a:latin typeface="Arial" pitchFamily="34" charset="0"/>
                <a:cs typeface="Arial" pitchFamily="34" charset="0"/>
              </a:rPr>
              <a:t>I.4. Közlekedési hajtóanyagok gyártása, minősége </a:t>
            </a:r>
          </a:p>
          <a:p>
            <a:pPr marL="571500" indent="-571500">
              <a:buAutoNum type="romanUcPeriod"/>
            </a:pPr>
            <a:r>
              <a:rPr lang="hu-HU" b="1" dirty="0" smtClean="0">
                <a:effectLst>
                  <a:outerShdw blurRad="38100" dist="38100" dir="2700000" algn="tl">
                    <a:srgbClr val="000000">
                      <a:alpha val="43137"/>
                    </a:srgbClr>
                  </a:outerShdw>
                </a:effectLst>
                <a:latin typeface="Arial" pitchFamily="34" charset="0"/>
                <a:cs typeface="Arial" pitchFamily="34" charset="0"/>
              </a:rPr>
              <a:t>Motorbenzinek                             (jelentőségük, Otto-motor, elvárások a motorbenzinekkel szemben, minőségi mutatók, előállításuk, hazai fejlemények, </a:t>
            </a:r>
          </a:p>
          <a:p>
            <a:pPr marL="571500" indent="-571500"/>
            <a:r>
              <a:rPr lang="hu-HU" b="1" dirty="0" smtClean="0">
                <a:effectLst>
                  <a:outerShdw blurRad="38100" dist="38100" dir="2700000" algn="tl">
                    <a:srgbClr val="000000">
                      <a:alpha val="43137"/>
                    </a:srgbClr>
                  </a:outerShdw>
                </a:effectLst>
                <a:latin typeface="Arial" pitchFamily="34" charset="0"/>
                <a:cs typeface="Arial" pitchFamily="34" charset="0"/>
              </a:rPr>
              <a:t>repülőbenzin,</a:t>
            </a:r>
          </a:p>
          <a:p>
            <a:pPr marL="571500" indent="-571500"/>
            <a:r>
              <a:rPr lang="hu-HU" b="1" dirty="0" smtClean="0">
                <a:effectLst>
                  <a:outerShdw blurRad="38100" dist="38100" dir="2700000" algn="tl">
                    <a:srgbClr val="000000">
                      <a:alpha val="43137"/>
                    </a:srgbClr>
                  </a:outerShdw>
                </a:effectLst>
                <a:latin typeface="Arial" pitchFamily="34" charset="0"/>
                <a:cs typeface="Arial" pitchFamily="34" charset="0"/>
              </a:rPr>
              <a:t>kipufogógáz kezelés)</a:t>
            </a:r>
          </a:p>
          <a:p>
            <a:pPr marL="571500" indent="-571500">
              <a:buAutoNum type="romanUcPeriod"/>
            </a:pPr>
            <a:endParaRPr lang="hu-H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06981"/>
            <a:ext cx="6472254" cy="506395"/>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162A7B19-E679-4630-AAAA-80A70527D792}" type="slidenum">
              <a:rPr lang="hu-HU"/>
              <a:pPr/>
              <a:t>20</a:t>
            </a:fld>
            <a:endParaRPr lang="hu-HU"/>
          </a:p>
        </p:txBody>
      </p:sp>
      <p:sp>
        <p:nvSpPr>
          <p:cNvPr id="16386"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motorbenzinek: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motorbenzinekkel szemben támasztott követelmények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6389" name="Rectangle 5"/>
          <p:cNvSpPr>
            <a:spLocks noGrp="1" noChangeArrowheads="1"/>
          </p:cNvSpPr>
          <p:nvPr>
            <p:ph type="body" idx="1"/>
          </p:nvPr>
        </p:nvSpPr>
        <p:spPr>
          <a:xfrm>
            <a:off x="457200" y="1600201"/>
            <a:ext cx="8229600" cy="4853135"/>
          </a:xfrm>
        </p:spPr>
        <p:txBody>
          <a:bodyPr>
            <a:normAutofit/>
          </a:bodyPr>
          <a:lstStyle/>
          <a:p>
            <a:pPr>
              <a:lnSpc>
                <a:spcPct val="80000"/>
              </a:lnSpc>
            </a:pPr>
            <a:r>
              <a:rPr lang="hu-HU" sz="1600" dirty="0" smtClean="0">
                <a:solidFill>
                  <a:srgbClr val="00B050"/>
                </a:solidFill>
                <a:latin typeface="Arial" pitchFamily="34" charset="0"/>
                <a:cs typeface="Arial" pitchFamily="34" charset="0"/>
              </a:rPr>
              <a:t>nagy </a:t>
            </a:r>
            <a:r>
              <a:rPr lang="hu-HU" sz="1600" dirty="0">
                <a:solidFill>
                  <a:srgbClr val="00B050"/>
                </a:solidFill>
                <a:latin typeface="Arial" pitchFamily="34" charset="0"/>
                <a:cs typeface="Arial" pitchFamily="34" charset="0"/>
              </a:rPr>
              <a:t>kísérleti- és motoroktánszám,</a:t>
            </a:r>
          </a:p>
          <a:p>
            <a:pPr>
              <a:lnSpc>
                <a:spcPct val="80000"/>
              </a:lnSpc>
            </a:pPr>
            <a:r>
              <a:rPr lang="hu-HU" sz="1600" dirty="0">
                <a:solidFill>
                  <a:srgbClr val="00B050"/>
                </a:solidFill>
                <a:latin typeface="Arial" pitchFamily="34" charset="0"/>
                <a:cs typeface="Arial" pitchFamily="34" charset="0"/>
              </a:rPr>
              <a:t>egyenletes oktánszámeloszlás,</a:t>
            </a:r>
          </a:p>
          <a:p>
            <a:pPr>
              <a:lnSpc>
                <a:spcPct val="80000"/>
              </a:lnSpc>
            </a:pPr>
            <a:r>
              <a:rPr lang="hu-HU" sz="1600" dirty="0">
                <a:solidFill>
                  <a:srgbClr val="00B050"/>
                </a:solidFill>
                <a:latin typeface="Arial" pitchFamily="34" charset="0"/>
                <a:cs typeface="Arial" pitchFamily="34" charset="0"/>
              </a:rPr>
              <a:t>ólmozatlanság,</a:t>
            </a:r>
          </a:p>
          <a:p>
            <a:pPr>
              <a:lnSpc>
                <a:spcPct val="80000"/>
              </a:lnSpc>
            </a:pPr>
            <a:r>
              <a:rPr lang="hu-HU" sz="1600" dirty="0">
                <a:solidFill>
                  <a:srgbClr val="00B050"/>
                </a:solidFill>
                <a:latin typeface="Arial" pitchFamily="34" charset="0"/>
                <a:cs typeface="Arial" pitchFamily="34" charset="0"/>
              </a:rPr>
              <a:t>minimális kéntartalom (≤50, ≤ 10 mg/kg),</a:t>
            </a:r>
          </a:p>
          <a:p>
            <a:pPr>
              <a:lnSpc>
                <a:spcPct val="80000"/>
              </a:lnSpc>
            </a:pPr>
            <a:r>
              <a:rPr lang="hu-HU" sz="1600" dirty="0">
                <a:solidFill>
                  <a:srgbClr val="00B050"/>
                </a:solidFill>
                <a:latin typeface="Arial" pitchFamily="34" charset="0"/>
                <a:cs typeface="Arial" pitchFamily="34" charset="0"/>
              </a:rPr>
              <a:t>csökkentett aromástartalom (≤ 35,0 V/V%),</a:t>
            </a:r>
          </a:p>
          <a:p>
            <a:pPr>
              <a:lnSpc>
                <a:spcPct val="80000"/>
              </a:lnSpc>
            </a:pPr>
            <a:r>
              <a:rPr lang="hu-HU" sz="1600" dirty="0">
                <a:solidFill>
                  <a:srgbClr val="00B050"/>
                </a:solidFill>
                <a:latin typeface="Arial" pitchFamily="34" charset="0"/>
                <a:cs typeface="Arial" pitchFamily="34" charset="0"/>
              </a:rPr>
              <a:t>kis benzoltartalom (≤ 1,0 V/V%), </a:t>
            </a:r>
          </a:p>
          <a:p>
            <a:pPr>
              <a:lnSpc>
                <a:spcPct val="80000"/>
              </a:lnSpc>
            </a:pPr>
            <a:r>
              <a:rPr lang="hu-HU" sz="1600" dirty="0">
                <a:solidFill>
                  <a:srgbClr val="00B050"/>
                </a:solidFill>
                <a:latin typeface="Arial" pitchFamily="34" charset="0"/>
                <a:cs typeface="Arial" pitchFamily="34" charset="0"/>
              </a:rPr>
              <a:t>csökkentett olefintartalom (≤ 18,0 V/V%),</a:t>
            </a:r>
          </a:p>
          <a:p>
            <a:pPr>
              <a:lnSpc>
                <a:spcPct val="80000"/>
              </a:lnSpc>
            </a:pPr>
            <a:r>
              <a:rPr lang="hu-HU" sz="1600" dirty="0">
                <a:solidFill>
                  <a:srgbClr val="006600"/>
                </a:solidFill>
                <a:latin typeface="Arial" pitchFamily="34" charset="0"/>
                <a:cs typeface="Arial" pitchFamily="34" charset="0"/>
              </a:rPr>
              <a:t>nagy </a:t>
            </a:r>
            <a:r>
              <a:rPr lang="hu-HU" sz="1600" dirty="0" err="1">
                <a:solidFill>
                  <a:srgbClr val="006600"/>
                </a:solidFill>
                <a:latin typeface="Arial" pitchFamily="34" charset="0"/>
                <a:cs typeface="Arial" pitchFamily="34" charset="0"/>
              </a:rPr>
              <a:t>izoparaffin-tartalom</a:t>
            </a:r>
            <a:r>
              <a:rPr lang="hu-HU" sz="1600" dirty="0">
                <a:solidFill>
                  <a:srgbClr val="006600"/>
                </a:solidFill>
                <a:latin typeface="Arial" pitchFamily="34" charset="0"/>
                <a:cs typeface="Arial" pitchFamily="34" charset="0"/>
              </a:rPr>
              <a:t>,</a:t>
            </a:r>
          </a:p>
          <a:p>
            <a:pPr>
              <a:lnSpc>
                <a:spcPct val="80000"/>
              </a:lnSpc>
            </a:pPr>
            <a:r>
              <a:rPr lang="hu-HU" sz="1600" dirty="0">
                <a:latin typeface="Arial" pitchFamily="34" charset="0"/>
                <a:cs typeface="Arial" pitchFamily="34" charset="0"/>
              </a:rPr>
              <a:t>megfelelő forráspontgörbe,</a:t>
            </a:r>
          </a:p>
          <a:p>
            <a:pPr>
              <a:lnSpc>
                <a:spcPct val="80000"/>
              </a:lnSpc>
            </a:pPr>
            <a:r>
              <a:rPr lang="hu-HU" sz="1600" dirty="0">
                <a:solidFill>
                  <a:srgbClr val="00B050"/>
                </a:solidFill>
                <a:latin typeface="Arial" pitchFamily="34" charset="0"/>
                <a:cs typeface="Arial" pitchFamily="34" charset="0"/>
              </a:rPr>
              <a:t>megfelelő gőznyomás (</a:t>
            </a:r>
            <a:r>
              <a:rPr lang="hu-HU" sz="1600" dirty="0">
                <a:solidFill>
                  <a:srgbClr val="00B050"/>
                </a:solidFill>
                <a:latin typeface="Arial" pitchFamily="34" charset="0"/>
                <a:cs typeface="Arial" pitchFamily="34" charset="0"/>
                <a:sym typeface="Symbol" pitchFamily="18" charset="2"/>
              </a:rPr>
              <a:t></a:t>
            </a:r>
            <a:r>
              <a:rPr lang="hu-HU" sz="1600" dirty="0">
                <a:solidFill>
                  <a:srgbClr val="00B050"/>
                </a:solidFill>
                <a:latin typeface="Arial" pitchFamily="34" charset="0"/>
                <a:cs typeface="Arial" pitchFamily="34" charset="0"/>
              </a:rPr>
              <a:t>60 </a:t>
            </a:r>
            <a:r>
              <a:rPr lang="hu-HU" sz="1600" dirty="0" smtClean="0">
                <a:solidFill>
                  <a:srgbClr val="00B050"/>
                </a:solidFill>
                <a:latin typeface="Arial" pitchFamily="34" charset="0"/>
                <a:cs typeface="Arial" pitchFamily="34" charset="0"/>
              </a:rPr>
              <a:t>kPa; évszakos és területi),</a:t>
            </a:r>
            <a:endParaRPr lang="hu-HU" sz="1600" dirty="0">
              <a:solidFill>
                <a:srgbClr val="00B050"/>
              </a:solidFill>
              <a:latin typeface="Arial" pitchFamily="34" charset="0"/>
              <a:cs typeface="Arial" pitchFamily="34" charset="0"/>
            </a:endParaRPr>
          </a:p>
          <a:p>
            <a:pPr>
              <a:lnSpc>
                <a:spcPct val="80000"/>
              </a:lnSpc>
            </a:pPr>
            <a:r>
              <a:rPr lang="hu-HU" sz="1600" dirty="0">
                <a:latin typeface="Arial" pitchFamily="34" charset="0"/>
                <a:cs typeface="Arial" pitchFamily="34" charset="0"/>
              </a:rPr>
              <a:t>halogénmenteség,</a:t>
            </a:r>
          </a:p>
          <a:p>
            <a:pPr>
              <a:lnSpc>
                <a:spcPct val="80000"/>
              </a:lnSpc>
            </a:pPr>
            <a:r>
              <a:rPr lang="hu-HU" sz="1600" dirty="0">
                <a:solidFill>
                  <a:srgbClr val="00B050"/>
                </a:solidFill>
                <a:latin typeface="Arial" pitchFamily="34" charset="0"/>
                <a:cs typeface="Arial" pitchFamily="34" charset="0"/>
              </a:rPr>
              <a:t>megfelelő oxigéntartalom,</a:t>
            </a:r>
          </a:p>
          <a:p>
            <a:pPr>
              <a:lnSpc>
                <a:spcPct val="80000"/>
              </a:lnSpc>
            </a:pPr>
            <a:r>
              <a:rPr lang="hu-HU" sz="1600" dirty="0" err="1">
                <a:latin typeface="Arial" pitchFamily="34" charset="0"/>
                <a:cs typeface="Arial" pitchFamily="34" charset="0"/>
              </a:rPr>
              <a:t>biokomponensek</a:t>
            </a:r>
            <a:r>
              <a:rPr lang="hu-HU" sz="1600" dirty="0">
                <a:latin typeface="Arial" pitchFamily="34" charset="0"/>
                <a:cs typeface="Arial" pitchFamily="34" charset="0"/>
              </a:rPr>
              <a:t> gazdaságos felhasználása,</a:t>
            </a:r>
          </a:p>
          <a:p>
            <a:pPr>
              <a:lnSpc>
                <a:spcPct val="80000"/>
              </a:lnSpc>
            </a:pPr>
            <a:r>
              <a:rPr lang="hu-HU" sz="1600" dirty="0">
                <a:latin typeface="Arial" pitchFamily="34" charset="0"/>
                <a:cs typeface="Arial" pitchFamily="34" charset="0"/>
              </a:rPr>
              <a:t>megfelelő szintű </a:t>
            </a:r>
            <a:r>
              <a:rPr lang="hu-HU" sz="1600" dirty="0" err="1">
                <a:latin typeface="Arial" pitchFamily="34" charset="0"/>
                <a:cs typeface="Arial" pitchFamily="34" charset="0"/>
              </a:rPr>
              <a:t>adalékoltság</a:t>
            </a:r>
            <a:r>
              <a:rPr lang="hu-HU" sz="1600" dirty="0">
                <a:latin typeface="Arial" pitchFamily="34" charset="0"/>
                <a:cs typeface="Arial" pitchFamily="34" charset="0"/>
              </a:rPr>
              <a:t>,</a:t>
            </a:r>
          </a:p>
          <a:p>
            <a:pPr>
              <a:lnSpc>
                <a:spcPct val="80000"/>
              </a:lnSpc>
            </a:pPr>
            <a:r>
              <a:rPr lang="hu-HU" sz="1600" dirty="0">
                <a:latin typeface="Arial" pitchFamily="34" charset="0"/>
                <a:cs typeface="Arial" pitchFamily="34" charset="0"/>
              </a:rPr>
              <a:t>összeférhetőség motorolajokkal,</a:t>
            </a:r>
          </a:p>
          <a:p>
            <a:pPr>
              <a:lnSpc>
                <a:spcPct val="80000"/>
              </a:lnSpc>
            </a:pPr>
            <a:r>
              <a:rPr lang="hu-HU" sz="1600" dirty="0">
                <a:latin typeface="Arial" pitchFamily="34" charset="0"/>
                <a:cs typeface="Arial" pitchFamily="34" charset="0"/>
              </a:rPr>
              <a:t>elfogadható bekerülési költség,</a:t>
            </a:r>
          </a:p>
          <a:p>
            <a:pPr>
              <a:lnSpc>
                <a:spcPct val="80000"/>
              </a:lnSpc>
            </a:pPr>
            <a:r>
              <a:rPr lang="hu-HU" sz="1600" dirty="0">
                <a:latin typeface="Arial" pitchFamily="34" charset="0"/>
                <a:cs typeface="Arial" pitchFamily="34" charset="0"/>
              </a:rPr>
              <a:t>könnyű és veszélytelen kezelhetőség,</a:t>
            </a:r>
          </a:p>
          <a:p>
            <a:pPr>
              <a:lnSpc>
                <a:spcPct val="80000"/>
              </a:lnSpc>
            </a:pPr>
            <a:r>
              <a:rPr lang="hu-HU" sz="1600" dirty="0">
                <a:latin typeface="Arial" pitchFamily="34" charset="0"/>
                <a:cs typeface="Arial" pitchFamily="34" charset="0"/>
              </a:rPr>
              <a:t>felhasználáskor viszonylag környezetbarát égéstermékek keletkezése.</a:t>
            </a:r>
            <a:endParaRPr lang="en-GB"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Élőláb helye 3"/>
          <p:cNvSpPr>
            <a:spLocks noGrp="1"/>
          </p:cNvSpPr>
          <p:nvPr>
            <p:ph type="ftr" sz="quarter" idx="10"/>
          </p:nvPr>
        </p:nvSpPr>
        <p:spPr>
          <a:xfrm>
            <a:off x="247640" y="6428184"/>
            <a:ext cx="5753120" cy="457200"/>
          </a:xfrm>
        </p:spPr>
        <p:txBody>
          <a:bodyPr/>
          <a:lstStyle/>
          <a:p>
            <a:pPr algn="l"/>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3250"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 specifikus minőségi előírásai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9566" name="Group 2222"/>
          <p:cNvGraphicFramePr>
            <a:graphicFrameLocks noGrp="1"/>
          </p:cNvGraphicFramePr>
          <p:nvPr>
            <p:ph type="tbl" idx="1"/>
          </p:nvPr>
        </p:nvGraphicFramePr>
        <p:xfrm>
          <a:off x="181003" y="642918"/>
          <a:ext cx="8820153" cy="4109108"/>
        </p:xfrm>
        <a:graphic>
          <a:graphicData uri="http://schemas.openxmlformats.org/drawingml/2006/table">
            <a:tbl>
              <a:tblPr/>
              <a:tblGrid>
                <a:gridCol w="1609725"/>
                <a:gridCol w="819151"/>
                <a:gridCol w="914400"/>
                <a:gridCol w="817563"/>
                <a:gridCol w="817563"/>
                <a:gridCol w="938213"/>
                <a:gridCol w="938212"/>
                <a:gridCol w="1058863"/>
                <a:gridCol w="906463"/>
              </a:tblGrid>
              <a:tr h="9286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rPr>
                        <a:t>Jellemzők</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EN 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EN 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(2009)</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(2011)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USA RFG</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err="1" smtClean="0">
                          <a:ln>
                            <a:noFill/>
                          </a:ln>
                          <a:solidFill>
                            <a:schemeClr val="tx1"/>
                          </a:solidFill>
                          <a:effectLst/>
                          <a:latin typeface="Times New Roman" pitchFamily="18" charset="0"/>
                          <a:cs typeface="Times New Roman" pitchFamily="18" charset="0"/>
                        </a:rPr>
                        <a:t>Phase</a:t>
                      </a: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(2006)</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USA CARB</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Phase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(2006)</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Japán</a:t>
                      </a: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WWFC 4. kategória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rPr>
                        <a:t>(2006)</a:t>
                      </a: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000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Kéntartalom, mg/kg,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50/10</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50/10</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300/80/15*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60/30/15*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Aromástartalom,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Olefintartalom,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428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Benzoltartalom,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hu-HU" sz="1200" b="1" i="0" u="none" strike="noStrike" cap="none" normalizeH="0" baseline="0" dirty="0" err="1"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4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Oxigéntartalom, m/</a:t>
                      </a:r>
                      <a:r>
                        <a:rPr kumimoji="0" lang="hu-HU" sz="1200" b="1" i="0" u="none" strike="noStrike" cap="none" normalizeH="0" baseline="0" dirty="0" err="1" smtClean="0">
                          <a:ln>
                            <a:noFill/>
                          </a:ln>
                          <a:solidFill>
                            <a:schemeClr val="tx1"/>
                          </a:solidFill>
                          <a:effectLst/>
                          <a:latin typeface="Times New Roman" pitchFamily="18" charset="0"/>
                          <a:cs typeface="Times New Roman" pitchFamily="18" charset="0"/>
                        </a:rPr>
                        <a:t>m%</a:t>
                      </a: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 legfeljebb</a:t>
                      </a:r>
                      <a:endParaRPr kumimoji="0" lang="hu-HU" sz="12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1,5-3,5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Ólomtartalom, g/dm</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0,013</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0,013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nem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kimutatható</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nem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kimutatható</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59475" name="Text Box 2131"/>
          <p:cNvSpPr txBox="1">
            <a:spLocks noChangeArrowheads="1"/>
          </p:cNvSpPr>
          <p:nvPr/>
        </p:nvSpPr>
        <p:spPr bwMode="auto">
          <a:xfrm>
            <a:off x="231806" y="5581689"/>
            <a:ext cx="8840788" cy="1015663"/>
          </a:xfrm>
          <a:prstGeom prst="rect">
            <a:avLst/>
          </a:prstGeom>
          <a:noFill/>
          <a:ln w="9525">
            <a:noFill/>
            <a:miter lim="800000"/>
            <a:headEnd/>
            <a:tailEnd/>
          </a:ln>
          <a:effectLst/>
        </p:spPr>
        <p:txBody>
          <a:bodyPr>
            <a:spAutoFit/>
          </a:bodyPr>
          <a:lstStyle/>
          <a:p>
            <a:r>
              <a:rPr lang="hu-HU" sz="1200" baseline="30000" dirty="0">
                <a:latin typeface="Times New Roman" pitchFamily="18" charset="0"/>
              </a:rPr>
              <a:t>1</a:t>
            </a:r>
            <a:r>
              <a:rPr lang="hu-HU" sz="1200" dirty="0">
                <a:latin typeface="Times New Roman" pitchFamily="18" charset="0"/>
              </a:rPr>
              <a:t> </a:t>
            </a:r>
            <a:r>
              <a:rPr lang="hu-HU" sz="1200" dirty="0">
                <a:latin typeface="Arial" pitchFamily="34" charset="0"/>
                <a:cs typeface="Arial" pitchFamily="34" charset="0"/>
              </a:rPr>
              <a:t>regionálisan biztosítani kell a legfeljebb 10 </a:t>
            </a:r>
            <a:r>
              <a:rPr lang="hu-HU" sz="1200" dirty="0" err="1">
                <a:latin typeface="Arial" pitchFamily="34" charset="0"/>
                <a:cs typeface="Arial" pitchFamily="34" charset="0"/>
              </a:rPr>
              <a:t>mgS</a:t>
            </a:r>
            <a:r>
              <a:rPr lang="hu-HU" sz="1200" dirty="0">
                <a:latin typeface="Arial" pitchFamily="34" charset="0"/>
                <a:cs typeface="Arial" pitchFamily="34" charset="0"/>
              </a:rPr>
              <a:t>/kg kéntartalmú motorbenzint </a:t>
            </a:r>
            <a:r>
              <a:rPr lang="hu-HU" sz="1200" dirty="0" smtClean="0">
                <a:latin typeface="Arial" pitchFamily="34" charset="0"/>
                <a:cs typeface="Arial" pitchFamily="34" charset="0"/>
              </a:rPr>
              <a:t>is </a:t>
            </a:r>
          </a:p>
          <a:p>
            <a:r>
              <a:rPr lang="hu-HU" sz="1200" dirty="0" smtClean="0">
                <a:latin typeface="Arial" pitchFamily="34" charset="0"/>
                <a:cs typeface="Arial" pitchFamily="34" charset="0"/>
              </a:rPr>
              <a:t>RFG – </a:t>
            </a:r>
            <a:r>
              <a:rPr lang="hu-HU" sz="1200" dirty="0" err="1" smtClean="0">
                <a:latin typeface="Arial" pitchFamily="34" charset="0"/>
                <a:cs typeface="Arial" pitchFamily="34" charset="0"/>
              </a:rPr>
              <a:t>reformulated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gasoline</a:t>
            </a:r>
            <a:endParaRPr lang="hu-HU" sz="1200" dirty="0" smtClean="0">
              <a:latin typeface="Arial" pitchFamily="34" charset="0"/>
              <a:cs typeface="Arial" pitchFamily="34" charset="0"/>
            </a:endParaRPr>
          </a:p>
          <a:p>
            <a:r>
              <a:rPr lang="hu-HU" sz="1200" dirty="0" smtClean="0">
                <a:latin typeface="Arial" pitchFamily="34" charset="0"/>
                <a:cs typeface="Arial" pitchFamily="34" charset="0"/>
              </a:rPr>
              <a:t>CARB – </a:t>
            </a:r>
            <a:r>
              <a:rPr lang="hu-HU" sz="1200" dirty="0" err="1" smtClean="0">
                <a:latin typeface="Arial" pitchFamily="34" charset="0"/>
                <a:cs typeface="Arial" pitchFamily="34" charset="0"/>
              </a:rPr>
              <a:t>California</a:t>
            </a:r>
            <a:r>
              <a:rPr lang="hu-HU" sz="1200" dirty="0" smtClean="0">
                <a:latin typeface="Arial" pitchFamily="34" charset="0"/>
                <a:cs typeface="Arial" pitchFamily="34" charset="0"/>
              </a:rPr>
              <a:t> Air Research </a:t>
            </a:r>
            <a:r>
              <a:rPr lang="hu-HU" sz="1200" dirty="0" err="1" smtClean="0">
                <a:latin typeface="Arial" pitchFamily="34" charset="0"/>
                <a:cs typeface="Arial" pitchFamily="34" charset="0"/>
              </a:rPr>
              <a:t>Board</a:t>
            </a:r>
            <a:endParaRPr lang="hu-HU" sz="1200" dirty="0" smtClean="0">
              <a:latin typeface="Arial" pitchFamily="34" charset="0"/>
              <a:cs typeface="Arial" pitchFamily="34" charset="0"/>
            </a:endParaRPr>
          </a:p>
          <a:p>
            <a:r>
              <a:rPr lang="hu-HU" sz="1200" dirty="0" smtClean="0">
                <a:latin typeface="Arial" pitchFamily="34" charset="0"/>
                <a:cs typeface="Arial" pitchFamily="34" charset="0"/>
              </a:rPr>
              <a:t>WWFC – </a:t>
            </a:r>
            <a:r>
              <a:rPr lang="hu-HU" sz="1200" dirty="0" err="1" smtClean="0">
                <a:latin typeface="Arial" pitchFamily="34" charset="0"/>
                <a:cs typeface="Arial" pitchFamily="34" charset="0"/>
              </a:rPr>
              <a:t>Worldwide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Fuel</a:t>
            </a:r>
            <a:r>
              <a:rPr lang="hu-HU" sz="1200" dirty="0" smtClean="0">
                <a:latin typeface="Arial" pitchFamily="34" charset="0"/>
                <a:cs typeface="Arial" pitchFamily="34" charset="0"/>
              </a:rPr>
              <a:t> Charter (Világérvényű Motorhajtóanyag Karta)</a:t>
            </a:r>
          </a:p>
          <a:p>
            <a:endParaRPr lang="en-GB" sz="1200" dirty="0">
              <a:latin typeface="Arial" pitchFamily="34" charset="0"/>
              <a:cs typeface="Arial" pitchFamily="34" charset="0"/>
            </a:endParaRPr>
          </a:p>
        </p:txBody>
      </p:sp>
      <p:sp>
        <p:nvSpPr>
          <p:cNvPr id="7" name="Szövegdoboz 6"/>
          <p:cNvSpPr txBox="1"/>
          <p:nvPr/>
        </p:nvSpPr>
        <p:spPr>
          <a:xfrm>
            <a:off x="179512" y="4797152"/>
            <a:ext cx="8784976" cy="1169551"/>
          </a:xfrm>
          <a:prstGeom prst="rect">
            <a:avLst/>
          </a:prstGeom>
          <a:noFill/>
        </p:spPr>
        <p:txBody>
          <a:bodyPr wrap="square" rtlCol="0">
            <a:spAutoFit/>
          </a:bodyPr>
          <a:lstStyle/>
          <a:p>
            <a:r>
              <a:rPr lang="hu-HU" sz="1000" dirty="0" smtClean="0">
                <a:solidFill>
                  <a:srgbClr val="C00000"/>
                </a:solidFill>
                <a:latin typeface="Arial" pitchFamily="34" charset="0"/>
                <a:cs typeface="Arial" pitchFamily="34" charset="0"/>
              </a:rPr>
              <a:t>Nyári gőznyomás</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max</a:t>
            </a:r>
            <a:r>
              <a:rPr lang="hu-HU" sz="1000" dirty="0" smtClean="0">
                <a:latin typeface="Arial" pitchFamily="34" charset="0"/>
                <a:cs typeface="Arial" pitchFamily="34" charset="0"/>
              </a:rPr>
              <a:t>. kPa                                                                                  </a:t>
            </a:r>
            <a:r>
              <a:rPr lang="hu-HU" sz="1000" b="1" dirty="0" smtClean="0">
                <a:latin typeface="Arial" pitchFamily="34" charset="0"/>
                <a:cs typeface="Arial" pitchFamily="34" charset="0"/>
              </a:rPr>
              <a:t>60</a:t>
            </a:r>
          </a:p>
          <a:p>
            <a:r>
              <a:rPr lang="hu-HU" sz="1000" dirty="0" smtClean="0">
                <a:latin typeface="Arial" pitchFamily="34" charset="0"/>
                <a:cs typeface="Arial" pitchFamily="34" charset="0"/>
              </a:rPr>
              <a:t>100 C-ig elpárolog, min. v/</a:t>
            </a:r>
            <a:r>
              <a:rPr lang="hu-HU" sz="1000" dirty="0" err="1" smtClean="0">
                <a:latin typeface="Arial" pitchFamily="34" charset="0"/>
                <a:cs typeface="Arial" pitchFamily="34" charset="0"/>
              </a:rPr>
              <a:t>v%</a:t>
            </a:r>
            <a:r>
              <a:rPr lang="hu-HU" sz="1000" dirty="0" smtClean="0">
                <a:latin typeface="Arial" pitchFamily="34" charset="0"/>
                <a:cs typeface="Arial" pitchFamily="34" charset="0"/>
              </a:rPr>
              <a:t>                                                                                </a:t>
            </a:r>
            <a:r>
              <a:rPr lang="hu-HU" sz="1000" b="1" dirty="0" smtClean="0">
                <a:latin typeface="Arial" pitchFamily="34" charset="0"/>
                <a:cs typeface="Arial" pitchFamily="34" charset="0"/>
              </a:rPr>
              <a:t>46</a:t>
            </a:r>
          </a:p>
          <a:p>
            <a:r>
              <a:rPr lang="hu-HU" sz="1000" dirty="0" smtClean="0">
                <a:latin typeface="Arial" pitchFamily="34" charset="0"/>
                <a:cs typeface="Arial" pitchFamily="34" charset="0"/>
              </a:rPr>
              <a:t>150 C-ig elpárolog, min. v/</a:t>
            </a:r>
            <a:r>
              <a:rPr lang="hu-HU" sz="1000" dirty="0" err="1" smtClean="0">
                <a:latin typeface="Arial" pitchFamily="34" charset="0"/>
                <a:cs typeface="Arial" pitchFamily="34" charset="0"/>
              </a:rPr>
              <a:t>v%</a:t>
            </a:r>
            <a:r>
              <a:rPr lang="hu-HU" sz="1000" dirty="0" smtClean="0">
                <a:latin typeface="Arial" pitchFamily="34" charset="0"/>
                <a:cs typeface="Arial" pitchFamily="34" charset="0"/>
              </a:rPr>
              <a:t>                                                                                </a:t>
            </a:r>
            <a:r>
              <a:rPr lang="hu-HU" sz="1000" b="1" dirty="0" smtClean="0">
                <a:latin typeface="Arial" pitchFamily="34" charset="0"/>
                <a:cs typeface="Arial" pitchFamily="34" charset="0"/>
              </a:rPr>
              <a:t>75</a:t>
            </a:r>
          </a:p>
          <a:p>
            <a:r>
              <a:rPr lang="hu-HU" sz="1000" dirty="0" smtClean="0">
                <a:solidFill>
                  <a:srgbClr val="C00000"/>
                </a:solidFill>
                <a:latin typeface="Arial" pitchFamily="34" charset="0"/>
                <a:cs typeface="Arial" pitchFamily="34" charset="0"/>
              </a:rPr>
              <a:t>RON min.                                                                                                              </a:t>
            </a:r>
            <a:r>
              <a:rPr lang="hu-HU" sz="1000" b="1" dirty="0" smtClean="0">
                <a:solidFill>
                  <a:srgbClr val="C00000"/>
                </a:solidFill>
                <a:latin typeface="Arial" pitchFamily="34" charset="0"/>
                <a:cs typeface="Arial" pitchFamily="34" charset="0"/>
              </a:rPr>
              <a:t> </a:t>
            </a:r>
            <a:r>
              <a:rPr lang="hu-HU" sz="1000" b="1" dirty="0" smtClean="0">
                <a:latin typeface="Arial" pitchFamily="34" charset="0"/>
                <a:cs typeface="Arial" pitchFamily="34" charset="0"/>
              </a:rPr>
              <a:t>95</a:t>
            </a:r>
          </a:p>
          <a:p>
            <a:r>
              <a:rPr lang="hu-HU" sz="1000" dirty="0" smtClean="0">
                <a:solidFill>
                  <a:srgbClr val="C00000"/>
                </a:solidFill>
                <a:latin typeface="Arial" pitchFamily="34" charset="0"/>
                <a:cs typeface="Arial" pitchFamily="34" charset="0"/>
              </a:rPr>
              <a:t>MON min.</a:t>
            </a:r>
            <a:r>
              <a:rPr lang="hu-HU" sz="1000" dirty="0" smtClean="0">
                <a:latin typeface="Arial" pitchFamily="34" charset="0"/>
                <a:cs typeface="Arial" pitchFamily="34" charset="0"/>
              </a:rPr>
              <a:t>                                                                                                              </a:t>
            </a:r>
            <a:r>
              <a:rPr lang="hu-HU" sz="1000" b="1" dirty="0" smtClean="0">
                <a:latin typeface="Arial" pitchFamily="34" charset="0"/>
                <a:cs typeface="Arial" pitchFamily="34" charset="0"/>
              </a:rPr>
              <a:t> 85</a:t>
            </a:r>
          </a:p>
          <a:p>
            <a:endParaRPr lang="hu-HU" sz="1000" dirty="0" smtClean="0">
              <a:latin typeface="Arial" pitchFamily="34" charset="0"/>
              <a:cs typeface="Arial" pitchFamily="34" charset="0"/>
            </a:endParaRPr>
          </a:p>
          <a:p>
            <a:endParaRPr lang="hu-HU" sz="10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53752"/>
            <a:ext cx="8686800" cy="1143000"/>
          </a:xfrm>
        </p:spPr>
        <p:txBody>
          <a:bodyPr>
            <a:normAutofit fontScale="90000"/>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Reid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vapour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pressure</a:t>
            </a:r>
            <a:r>
              <a:rPr lang="hu-HU" sz="2800" b="1" dirty="0" smtClean="0">
                <a:effectLst>
                  <a:outerShdw blurRad="38100" dist="38100" dir="2700000" algn="tl">
                    <a:srgbClr val="000000">
                      <a:alpha val="43137"/>
                    </a:srgbClr>
                  </a:outerShdw>
                </a:effectLst>
                <a:latin typeface="Arial" pitchFamily="34" charset="0"/>
                <a:cs typeface="Arial" pitchFamily="34" charset="0"/>
              </a:rPr>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a:t>
            </a:r>
            <a:r>
              <a:rPr lang="hu-HU" sz="2800" b="1" dirty="0" err="1" smtClean="0">
                <a:effectLst>
                  <a:outerShdw blurRad="38100" dist="38100" dir="2700000" algn="tl">
                    <a:srgbClr val="000000">
                      <a:alpha val="43137"/>
                    </a:srgbClr>
                  </a:outerShdw>
                </a:effectLst>
                <a:latin typeface="Arial" pitchFamily="34" charset="0"/>
                <a:cs typeface="Arial" pitchFamily="34" charset="0"/>
              </a:rPr>
              <a:t>affects</a:t>
            </a:r>
            <a:r>
              <a:rPr lang="hu-HU" sz="2800" b="1" dirty="0" smtClean="0">
                <a:effectLst>
                  <a:outerShdw blurRad="38100" dist="38100" dir="2700000" algn="tl">
                    <a:srgbClr val="000000">
                      <a:alpha val="43137"/>
                    </a:srgbClr>
                  </a:outerShdw>
                </a:effectLst>
                <a:latin typeface="Arial" pitchFamily="34" charset="0"/>
                <a:cs typeface="Arial" pitchFamily="34" charset="0"/>
              </a:rPr>
              <a:t> starting, </a:t>
            </a:r>
            <a:r>
              <a:rPr lang="hu-HU" sz="2800" b="1" dirty="0" err="1" smtClean="0">
                <a:effectLst>
                  <a:outerShdw blurRad="38100" dist="38100" dir="2700000" algn="tl">
                    <a:srgbClr val="000000">
                      <a:alpha val="43137"/>
                    </a:srgbClr>
                  </a:outerShdw>
                </a:effectLst>
                <a:latin typeface="Arial" pitchFamily="34" charset="0"/>
                <a:cs typeface="Arial" pitchFamily="34" charset="0"/>
              </a:rPr>
              <a:t>warmup</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tendency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to</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vapour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lock</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with</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high</a:t>
            </a:r>
            <a:r>
              <a:rPr lang="hu-HU" sz="2800" b="1" dirty="0" smtClean="0">
                <a:effectLst>
                  <a:outerShdw blurRad="38100" dist="38100" dir="2700000" algn="tl">
                    <a:srgbClr val="000000">
                      <a:alpha val="43137"/>
                    </a:srgbClr>
                  </a:outerShdw>
                </a:effectLst>
                <a:latin typeface="Arial" pitchFamily="34" charset="0"/>
                <a:cs typeface="Arial" pitchFamily="34" charset="0"/>
              </a:rPr>
              <a:t> op. </a:t>
            </a:r>
            <a:r>
              <a:rPr lang="hu-HU" sz="2800" b="1" dirty="0" err="1" smtClean="0">
                <a:effectLst>
                  <a:outerShdw blurRad="38100" dist="38100" dir="2700000" algn="tl">
                    <a:srgbClr val="000000">
                      <a:alpha val="43137"/>
                    </a:srgbClr>
                  </a:outerShdw>
                </a:effectLst>
                <a:latin typeface="Arial" pitchFamily="34" charset="0"/>
                <a:cs typeface="Arial" pitchFamily="34" charset="0"/>
              </a:rPr>
              <a:t>temp</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high</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altitude</a:t>
            </a:r>
            <a:r>
              <a:rPr lang="hu-HU" sz="2800" b="1" dirty="0" smtClean="0">
                <a:effectLst>
                  <a:outerShdw blurRad="38100" dist="38100" dir="2700000" algn="tl">
                    <a:srgbClr val="000000">
                      <a:alpha val="43137"/>
                    </a:srgbClr>
                  </a:outerShdw>
                </a:effectLst>
                <a:latin typeface="Arial" pitchFamily="34" charset="0"/>
                <a:cs typeface="Arial" pitchFamily="34" charset="0"/>
              </a:rPr>
              <a:t>, and air </a:t>
            </a:r>
            <a:r>
              <a:rPr lang="hu-HU" sz="2800" b="1" dirty="0" err="1" smtClean="0">
                <a:effectLst>
                  <a:outerShdw blurRad="38100" dist="38100" dir="2700000" algn="tl">
                    <a:srgbClr val="000000">
                      <a:alpha val="43137"/>
                    </a:srgbClr>
                  </a:outerShdw>
                </a:effectLst>
                <a:latin typeface="Arial" pitchFamily="34" charset="0"/>
                <a:cs typeface="Arial" pitchFamily="34" charset="0"/>
              </a:rPr>
              <a:t>pollution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Téglalap 5"/>
          <p:cNvSpPr/>
          <p:nvPr/>
        </p:nvSpPr>
        <p:spPr>
          <a:xfrm>
            <a:off x="357158" y="1628800"/>
            <a:ext cx="8501122" cy="4247317"/>
          </a:xfrm>
          <a:prstGeom prst="rect">
            <a:avLst/>
          </a:prstGeom>
          <a:solidFill>
            <a:srgbClr val="FFFF00"/>
          </a:solidFill>
        </p:spPr>
        <p:txBody>
          <a:bodyPr wrap="square">
            <a:spAutoFit/>
          </a:bodyPr>
          <a:lstStyle/>
          <a:p>
            <a:r>
              <a:rPr lang="hu-HU" b="1" dirty="0" smtClean="0">
                <a:latin typeface="Arial" pitchFamily="34" charset="0"/>
                <a:cs typeface="Arial" pitchFamily="34" charset="0"/>
              </a:rPr>
              <a:t>EN 13016-1 </a:t>
            </a:r>
            <a:r>
              <a:rPr lang="en-US" b="1" dirty="0" smtClean="0">
                <a:latin typeface="Arial" pitchFamily="34" charset="0"/>
                <a:cs typeface="Arial" pitchFamily="34" charset="0"/>
              </a:rPr>
              <a:t>European Standard</a:t>
            </a:r>
            <a:r>
              <a:rPr lang="en-US" sz="1400" dirty="0" smtClean="0">
                <a:latin typeface="Arial" pitchFamily="34" charset="0"/>
                <a:cs typeface="Arial" pitchFamily="34" charset="0"/>
              </a:rPr>
              <a:t> specifies a method for the determination of the total pressure, exerted in </a:t>
            </a:r>
            <a:r>
              <a:rPr lang="en-US" sz="1400" dirty="0" err="1" smtClean="0">
                <a:latin typeface="Arial" pitchFamily="34" charset="0"/>
                <a:cs typeface="Arial" pitchFamily="34" charset="0"/>
              </a:rPr>
              <a:t>va</a:t>
            </a:r>
            <a:r>
              <a:rPr lang="hu-HU" sz="1400" dirty="0" smtClean="0">
                <a:latin typeface="Arial" pitchFamily="34" charset="0"/>
                <a:cs typeface="Arial" pitchFamily="34" charset="0"/>
              </a:rPr>
              <a:t>pour</a:t>
            </a:r>
            <a:r>
              <a:rPr lang="en-US" sz="1400" dirty="0" smtClean="0">
                <a:latin typeface="Arial" pitchFamily="34" charset="0"/>
                <a:cs typeface="Arial" pitchFamily="34" charset="0"/>
              </a:rPr>
              <a:t>, by volatile, low viscosity petroleum products, components, and </a:t>
            </a:r>
            <a:r>
              <a:rPr lang="en-US" sz="1400" dirty="0" err="1" smtClean="0">
                <a:latin typeface="Arial" pitchFamily="34" charset="0"/>
                <a:cs typeface="Arial" pitchFamily="34" charset="0"/>
              </a:rPr>
              <a:t>feedstocks</a:t>
            </a:r>
            <a:r>
              <a:rPr lang="en-US" sz="1400" dirty="0" smtClean="0">
                <a:latin typeface="Arial" pitchFamily="34" charset="0"/>
                <a:cs typeface="Arial" pitchFamily="34" charset="0"/>
              </a:rPr>
              <a:t> containing air. A</a:t>
            </a:r>
            <a:r>
              <a:rPr lang="hu-HU" sz="1400" dirty="0" smtClean="0">
                <a:latin typeface="Arial" pitchFamily="34" charset="0"/>
                <a:cs typeface="Arial" pitchFamily="34" charset="0"/>
              </a:rPr>
              <a:t> </a:t>
            </a:r>
            <a:r>
              <a:rPr lang="en-US" sz="1400" dirty="0" smtClean="0">
                <a:latin typeface="Arial" pitchFamily="34" charset="0"/>
                <a:cs typeface="Arial" pitchFamily="34" charset="0"/>
              </a:rPr>
              <a:t> dry </a:t>
            </a:r>
            <a:r>
              <a:rPr lang="en-US" sz="1400" dirty="0" err="1" smtClean="0">
                <a:latin typeface="Arial" pitchFamily="34" charset="0"/>
                <a:cs typeface="Arial" pitchFamily="34" charset="0"/>
              </a:rPr>
              <a:t>vapour</a:t>
            </a:r>
            <a:r>
              <a:rPr lang="en-US" sz="1400" dirty="0" smtClean="0">
                <a:latin typeface="Arial" pitchFamily="34" charset="0"/>
                <a:cs typeface="Arial" pitchFamily="34" charset="0"/>
              </a:rPr>
              <a:t> pressure equivalent (DVPE) can be calculated from the air containing </a:t>
            </a:r>
            <a:r>
              <a:rPr lang="en-US" sz="1400" dirty="0" err="1" smtClean="0">
                <a:latin typeface="Arial" pitchFamily="34" charset="0"/>
                <a:cs typeface="Arial" pitchFamily="34" charset="0"/>
              </a:rPr>
              <a:t>vapour</a:t>
            </a:r>
            <a:r>
              <a:rPr lang="en-US" sz="1400" dirty="0" smtClean="0">
                <a:latin typeface="Arial" pitchFamily="34" charset="0"/>
                <a:cs typeface="Arial" pitchFamily="34" charset="0"/>
              </a:rPr>
              <a:t> pressure (ASVP) measurement</a:t>
            </a:r>
            <a:r>
              <a:rPr lang="en-US" sz="1400" b="1" dirty="0" smtClean="0">
                <a:latin typeface="Arial" pitchFamily="34" charset="0"/>
                <a:cs typeface="Arial" pitchFamily="34" charset="0"/>
              </a:rPr>
              <a:t>.</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The conditions used in the test described in this standard are a </a:t>
            </a:r>
            <a:r>
              <a:rPr lang="en-US" sz="1400" b="1" dirty="0" err="1" smtClean="0">
                <a:latin typeface="Arial" pitchFamily="34" charset="0"/>
                <a:cs typeface="Arial" pitchFamily="34" charset="0"/>
              </a:rPr>
              <a:t>vapour</a:t>
            </a:r>
            <a:r>
              <a:rPr lang="en-US" sz="1400" b="1" dirty="0" smtClean="0">
                <a:latin typeface="Arial" pitchFamily="34" charset="0"/>
                <a:cs typeface="Arial" pitchFamily="34" charset="0"/>
              </a:rPr>
              <a:t>-to-liquid ratio of </a:t>
            </a:r>
            <a:r>
              <a:rPr lang="hu-HU" sz="1400" b="1" dirty="0" smtClean="0">
                <a:latin typeface="Arial" pitchFamily="34" charset="0"/>
                <a:cs typeface="Arial" pitchFamily="34" charset="0"/>
              </a:rPr>
              <a:t>~</a:t>
            </a:r>
            <a:r>
              <a:rPr lang="en-US" sz="1400" b="1" dirty="0" smtClean="0">
                <a:latin typeface="Arial" pitchFamily="34" charset="0"/>
                <a:cs typeface="Arial" pitchFamily="34" charset="0"/>
              </a:rPr>
              <a:t>4:1 </a:t>
            </a:r>
            <a:r>
              <a:rPr lang="hu-HU" sz="1400" b="1" dirty="0" smtClean="0">
                <a:latin typeface="Arial" pitchFamily="34" charset="0"/>
                <a:cs typeface="Arial" pitchFamily="34" charset="0"/>
              </a:rPr>
              <a:t>(</a:t>
            </a:r>
            <a:r>
              <a:rPr lang="hu-HU" sz="1400" b="1" dirty="0" err="1" smtClean="0">
                <a:latin typeface="Arial" pitchFamily="34" charset="0"/>
                <a:cs typeface="Arial" pitchFamily="34" charset="0"/>
              </a:rPr>
              <a:t>volume</a:t>
            </a:r>
            <a:r>
              <a:rPr lang="hu-HU" sz="1400" b="1" dirty="0" smtClean="0">
                <a:latin typeface="Arial" pitchFamily="34" charset="0"/>
                <a:cs typeface="Arial" pitchFamily="34" charset="0"/>
              </a:rPr>
              <a:t> ratio of </a:t>
            </a:r>
            <a:r>
              <a:rPr lang="hu-HU" sz="1400" b="1" dirty="0" err="1" smtClean="0">
                <a:latin typeface="Arial" pitchFamily="34" charset="0"/>
                <a:cs typeface="Arial" pitchFamily="34" charset="0"/>
              </a:rPr>
              <a:t>vapour</a:t>
            </a:r>
            <a:r>
              <a:rPr lang="hu-HU" sz="1400" b="1" dirty="0" smtClean="0">
                <a:latin typeface="Arial" pitchFamily="34" charset="0"/>
                <a:cs typeface="Arial" pitchFamily="34" charset="0"/>
              </a:rPr>
              <a:t> and </a:t>
            </a:r>
            <a:r>
              <a:rPr lang="hu-HU" sz="1400" b="1" dirty="0" err="1" smtClean="0">
                <a:latin typeface="Arial" pitchFamily="34" charset="0"/>
                <a:cs typeface="Arial" pitchFamily="34" charset="0"/>
              </a:rPr>
              <a:t>liquid</a:t>
            </a:r>
            <a:r>
              <a:rPr lang="hu-HU" sz="1400" b="1" dirty="0" smtClean="0">
                <a:latin typeface="Arial" pitchFamily="34" charset="0"/>
                <a:cs typeface="Arial" pitchFamily="34" charset="0"/>
              </a:rPr>
              <a:t> </a:t>
            </a:r>
            <a:r>
              <a:rPr lang="hu-HU" sz="1400" b="1" dirty="0" err="1" smtClean="0">
                <a:latin typeface="Arial" pitchFamily="34" charset="0"/>
                <a:cs typeface="Arial" pitchFamily="34" charset="0"/>
              </a:rPr>
              <a:t>chambers</a:t>
            </a:r>
            <a:r>
              <a:rPr lang="hu-HU" sz="1400" b="1" dirty="0" smtClean="0">
                <a:latin typeface="Arial" pitchFamily="34" charset="0"/>
                <a:cs typeface="Arial" pitchFamily="34" charset="0"/>
              </a:rPr>
              <a:t>) </a:t>
            </a:r>
            <a:r>
              <a:rPr lang="en-US" sz="1400" b="1" dirty="0" smtClean="0">
                <a:latin typeface="Arial" pitchFamily="34" charset="0"/>
                <a:cs typeface="Arial" pitchFamily="34" charset="0"/>
              </a:rPr>
              <a:t>and a test temperature of 37,8 °C</a:t>
            </a:r>
            <a:r>
              <a:rPr lang="hu-HU" sz="1400" b="1" dirty="0" smtClean="0">
                <a:latin typeface="Arial" pitchFamily="34" charset="0"/>
                <a:cs typeface="Arial" pitchFamily="34" charset="0"/>
              </a:rPr>
              <a:t> (100 </a:t>
            </a:r>
            <a:r>
              <a:rPr lang="en-US" sz="1400" b="1" dirty="0" smtClean="0">
                <a:latin typeface="Arial" pitchFamily="34" charset="0"/>
                <a:cs typeface="Arial" pitchFamily="34" charset="0"/>
              </a:rPr>
              <a:t>°</a:t>
            </a:r>
            <a:r>
              <a:rPr lang="hu-HU" sz="1400" b="1" dirty="0" smtClean="0">
                <a:latin typeface="Arial" pitchFamily="34" charset="0"/>
                <a:cs typeface="Arial" pitchFamily="34" charset="0"/>
              </a:rPr>
              <a:t>F)</a:t>
            </a:r>
            <a:r>
              <a:rPr lang="en-US" sz="1400" b="1" dirty="0" smtClean="0">
                <a:latin typeface="Arial" pitchFamily="34" charset="0"/>
                <a:cs typeface="Arial" pitchFamily="34" charset="0"/>
              </a:rPr>
              <a:t>.</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For referee testing the requirement to employ 1 l sample containers is mandatory. However, due to sample container size restrictions in taking automatic samples from </a:t>
            </a:r>
            <a:r>
              <a:rPr lang="en-US" sz="1400" dirty="0" err="1" smtClean="0">
                <a:latin typeface="Arial" pitchFamily="34" charset="0"/>
                <a:cs typeface="Arial" pitchFamily="34" charset="0"/>
              </a:rPr>
              <a:t>vapour</a:t>
            </a:r>
            <a:r>
              <a:rPr lang="en-US" sz="1400" dirty="0" smtClean="0">
                <a:latin typeface="Arial" pitchFamily="34" charset="0"/>
                <a:cs typeface="Arial" pitchFamily="34" charset="0"/>
              </a:rPr>
              <a:t>-locks either onboard a ship or from some land based storage tanks, the precision for 250 ml containers forms part of this standard and shall be used for referee purposes. </a:t>
            </a:r>
            <a:br>
              <a:rPr lang="en-US" sz="1400" dirty="0" smtClean="0">
                <a:latin typeface="Arial" pitchFamily="34" charset="0"/>
                <a:cs typeface="Arial" pitchFamily="34" charset="0"/>
              </a:rPr>
            </a:br>
            <a:r>
              <a:rPr lang="en-US" sz="1400" dirty="0" smtClean="0">
                <a:latin typeface="Arial" pitchFamily="34" charset="0"/>
                <a:cs typeface="Arial" pitchFamily="34" charset="0"/>
              </a:rPr>
              <a:t>NOTE 1 This standard states precision for both 1 l and 250 ml sample containers. </a:t>
            </a:r>
            <a:r>
              <a:rPr lang="en-US" sz="1400" i="1" dirty="0" smtClean="0">
                <a:latin typeface="Arial" pitchFamily="34" charset="0"/>
                <a:cs typeface="Arial" pitchFamily="34" charset="0"/>
              </a:rPr>
              <a:t>Annex A provides information on the precision values when using </a:t>
            </a:r>
            <a:r>
              <a:rPr lang="hu-HU" sz="1400" i="1" dirty="0" smtClean="0">
                <a:latin typeface="Arial" pitchFamily="34" charset="0"/>
                <a:cs typeface="Arial" pitchFamily="34" charset="0"/>
              </a:rPr>
              <a:t>2</a:t>
            </a:r>
            <a:r>
              <a:rPr lang="en-US" sz="1400" i="1" dirty="0" smtClean="0">
                <a:latin typeface="Arial" pitchFamily="34" charset="0"/>
                <a:cs typeface="Arial" pitchFamily="34" charset="0"/>
              </a:rPr>
              <a:t>50 ml at 37,8 °C or using 1 l samples at a test temperature of 50,0 °C.</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en-US" sz="1400" dirty="0" smtClean="0">
                <a:latin typeface="Arial" pitchFamily="34" charset="0"/>
                <a:cs typeface="Arial" pitchFamily="34" charset="0"/>
              </a:rPr>
              <a:t>The equipment is not wetted with water during the test, and the method described is therefore suitable for testing samples with or without oxygenates; no account is taken of dissolved </a:t>
            </a:r>
            <a:r>
              <a:rPr lang="hu-HU" sz="1400" dirty="0" smtClean="0">
                <a:latin typeface="Arial" pitchFamily="34" charset="0"/>
                <a:cs typeface="Arial" pitchFamily="34" charset="0"/>
              </a:rPr>
              <a:t> </a:t>
            </a:r>
            <a:r>
              <a:rPr lang="en-US" sz="1400" dirty="0" smtClean="0">
                <a:latin typeface="Arial" pitchFamily="34" charset="0"/>
                <a:cs typeface="Arial" pitchFamily="34" charset="0"/>
              </a:rPr>
              <a:t>water in the sample.</a:t>
            </a:r>
            <a:br>
              <a:rPr lang="en-US" sz="1400" dirty="0" smtClean="0">
                <a:latin typeface="Arial" pitchFamily="34" charset="0"/>
                <a:cs typeface="Arial" pitchFamily="34" charset="0"/>
              </a:rPr>
            </a:br>
            <a:r>
              <a:rPr lang="en-US" sz="1400" dirty="0" smtClean="0">
                <a:latin typeface="Arial" pitchFamily="34" charset="0"/>
                <a:cs typeface="Arial" pitchFamily="34" charset="0"/>
              </a:rPr>
              <a:t>This method described is suitable for testing air-saturated samples that exert an air-saturated </a:t>
            </a:r>
            <a:r>
              <a:rPr lang="en-US" sz="1400" dirty="0" err="1" smtClean="0">
                <a:latin typeface="Arial" pitchFamily="34" charset="0"/>
                <a:cs typeface="Arial" pitchFamily="34" charset="0"/>
              </a:rPr>
              <a:t>vapour</a:t>
            </a:r>
            <a:r>
              <a:rPr lang="en-US" sz="1400" dirty="0" smtClean="0">
                <a:latin typeface="Arial" pitchFamily="34" charset="0"/>
                <a:cs typeface="Arial" pitchFamily="34" charset="0"/>
              </a:rPr>
              <a:t> pressure of between 9,0 </a:t>
            </a:r>
            <a:r>
              <a:rPr lang="en-US" sz="1400" dirty="0" err="1" smtClean="0">
                <a:latin typeface="Arial" pitchFamily="34" charset="0"/>
                <a:cs typeface="Arial" pitchFamily="34" charset="0"/>
              </a:rPr>
              <a:t>kPa</a:t>
            </a:r>
            <a:r>
              <a:rPr lang="en-US" sz="1400" dirty="0" smtClean="0">
                <a:latin typeface="Arial" pitchFamily="34" charset="0"/>
                <a:cs typeface="Arial" pitchFamily="34" charset="0"/>
              </a:rPr>
              <a:t> and 150,0 </a:t>
            </a:r>
            <a:r>
              <a:rPr lang="en-US" sz="1400" dirty="0" err="1" smtClean="0">
                <a:latin typeface="Arial" pitchFamily="34" charset="0"/>
                <a:cs typeface="Arial" pitchFamily="34" charset="0"/>
              </a:rPr>
              <a:t>kPa</a:t>
            </a:r>
            <a:r>
              <a:rPr lang="en-US" sz="1400" dirty="0" smtClean="0">
                <a:latin typeface="Arial" pitchFamily="34" charset="0"/>
                <a:cs typeface="Arial" pitchFamily="34" charset="0"/>
              </a:rPr>
              <a:t> at 37,8 °C.</a:t>
            </a:r>
            <a:endParaRPr lang="hu-HU" sz="1400" dirty="0" smtClean="0">
              <a:latin typeface="Arial" pitchFamily="34" charset="0"/>
              <a:cs typeface="Arial" pitchFamily="34" charset="0"/>
            </a:endParaRPr>
          </a:p>
          <a:p>
            <a:pPr>
              <a:buNone/>
            </a:pPr>
            <a:r>
              <a:rPr lang="hu-HU" sz="1400" b="1" dirty="0" err="1" smtClean="0">
                <a:latin typeface="Arial" pitchFamily="34" charset="0"/>
                <a:cs typeface="Arial" pitchFamily="34" charset="0"/>
              </a:rPr>
              <a:t>Summer</a:t>
            </a:r>
            <a:r>
              <a:rPr lang="hu-HU" sz="1400" b="1" dirty="0" smtClean="0">
                <a:latin typeface="Arial" pitchFamily="34" charset="0"/>
                <a:cs typeface="Arial" pitchFamily="34" charset="0"/>
              </a:rPr>
              <a:t> EU: 45-60 kPa; </a:t>
            </a:r>
            <a:r>
              <a:rPr lang="hu-HU" sz="1400" b="1" dirty="0" err="1" smtClean="0">
                <a:latin typeface="Arial" pitchFamily="34" charset="0"/>
                <a:cs typeface="Arial" pitchFamily="34" charset="0"/>
              </a:rPr>
              <a:t>Summer</a:t>
            </a:r>
            <a:r>
              <a:rPr lang="hu-HU" sz="1400" b="1" dirty="0" smtClean="0">
                <a:latin typeface="Arial" pitchFamily="34" charset="0"/>
                <a:cs typeface="Arial" pitchFamily="34" charset="0"/>
              </a:rPr>
              <a:t> USA: 7.8-9 PSI; Winter EU: 60-90kPa; Winter USA &lt;14.7 PSI     (101 kPa ~ 1 </a:t>
            </a:r>
            <a:r>
              <a:rPr lang="hu-HU" sz="1400" b="1" dirty="0" err="1" smtClean="0">
                <a:latin typeface="Arial" pitchFamily="34" charset="0"/>
                <a:cs typeface="Arial" pitchFamily="34" charset="0"/>
              </a:rPr>
              <a:t>atm</a:t>
            </a:r>
            <a:r>
              <a:rPr lang="hu-HU" sz="1400" b="1" dirty="0" smtClean="0">
                <a:latin typeface="Arial" pitchFamily="34" charset="0"/>
                <a:cs typeface="Arial" pitchFamily="34" charset="0"/>
              </a:rPr>
              <a:t>; </a:t>
            </a:r>
            <a:r>
              <a:rPr lang="hu-HU" sz="1400" b="1" dirty="0" err="1" smtClean="0">
                <a:latin typeface="Arial" pitchFamily="34" charset="0"/>
                <a:cs typeface="Arial" pitchFamily="34" charset="0"/>
              </a:rPr>
              <a:t>1</a:t>
            </a:r>
            <a:r>
              <a:rPr lang="hu-HU" sz="1400" b="1" dirty="0" smtClean="0">
                <a:latin typeface="Arial" pitchFamily="34" charset="0"/>
                <a:cs typeface="Arial" pitchFamily="34" charset="0"/>
              </a:rPr>
              <a:t> PSI=6.894 kPa; PSI = </a:t>
            </a:r>
            <a:r>
              <a:rPr lang="hu-HU" sz="1400" b="1" dirty="0" err="1" smtClean="0">
                <a:latin typeface="Arial" pitchFamily="34" charset="0"/>
                <a:cs typeface="Arial" pitchFamily="34" charset="0"/>
              </a:rPr>
              <a:t>pounds</a:t>
            </a:r>
            <a:r>
              <a:rPr lang="hu-HU" sz="1400" b="1" dirty="0" smtClean="0">
                <a:latin typeface="Arial" pitchFamily="34" charset="0"/>
                <a:cs typeface="Arial" pitchFamily="34" charset="0"/>
              </a:rPr>
              <a:t> per </a:t>
            </a:r>
            <a:r>
              <a:rPr lang="hu-HU" sz="1400" b="1" dirty="0" err="1" smtClean="0">
                <a:latin typeface="Arial" pitchFamily="34" charset="0"/>
                <a:cs typeface="Arial" pitchFamily="34" charset="0"/>
              </a:rPr>
              <a:t>square</a:t>
            </a:r>
            <a:r>
              <a:rPr lang="hu-HU" sz="1400" b="1" dirty="0" smtClean="0">
                <a:latin typeface="Arial" pitchFamily="34" charset="0"/>
                <a:cs typeface="Arial" pitchFamily="34" charset="0"/>
              </a:rPr>
              <a:t> inch; 14.7 PSI ~ </a:t>
            </a:r>
            <a:r>
              <a:rPr lang="hu-HU" sz="1400" b="1" dirty="0" err="1" smtClean="0">
                <a:latin typeface="Arial" pitchFamily="34" charset="0"/>
                <a:cs typeface="Arial" pitchFamily="34" charset="0"/>
              </a:rPr>
              <a:t>normal</a:t>
            </a:r>
            <a:r>
              <a:rPr lang="hu-HU" sz="1400" b="1" dirty="0" smtClean="0">
                <a:latin typeface="Arial" pitchFamily="34" charset="0"/>
                <a:cs typeface="Arial" pitchFamily="34" charset="0"/>
              </a:rPr>
              <a:t> </a:t>
            </a:r>
            <a:r>
              <a:rPr lang="hu-HU" sz="1400" b="1" dirty="0" err="1" smtClean="0">
                <a:latin typeface="Arial" pitchFamily="34" charset="0"/>
                <a:cs typeface="Arial" pitchFamily="34" charset="0"/>
              </a:rPr>
              <a:t>atm</a:t>
            </a:r>
            <a:r>
              <a:rPr lang="hu-HU" sz="1400" b="1" dirty="0" smtClean="0">
                <a:latin typeface="Arial" pitchFamily="34" charset="0"/>
                <a:cs typeface="Arial" pitchFamily="34" charset="0"/>
              </a:rPr>
              <a:t>. </a:t>
            </a:r>
            <a:r>
              <a:rPr lang="hu-HU" sz="1400" b="1" dirty="0" err="1" smtClean="0">
                <a:latin typeface="Arial" pitchFamily="34" charset="0"/>
                <a:cs typeface="Arial" pitchFamily="34" charset="0"/>
              </a:rPr>
              <a:t>pressure</a:t>
            </a:r>
            <a:r>
              <a:rPr lang="hu-HU" sz="1400" b="1" dirty="0" smtClean="0">
                <a:latin typeface="Arial" pitchFamily="34" charset="0"/>
                <a:cs typeface="Arial" pitchFamily="34" charset="0"/>
              </a:rPr>
              <a:t>)</a:t>
            </a:r>
          </a:p>
        </p:txBody>
      </p:sp>
      <p:sp>
        <p:nvSpPr>
          <p:cNvPr id="7" name="Tartalom helye 6"/>
          <p:cNvSpPr>
            <a:spLocks noGrp="1"/>
          </p:cNvSpPr>
          <p:nvPr>
            <p:ph idx="1"/>
          </p:nvPr>
        </p:nvSpPr>
        <p:spPr/>
        <p:txBody>
          <a:bodyPr/>
          <a:lstStyle/>
          <a:p>
            <a:endParaRPr lang="hu-H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256"/>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Gépjármű oktánszámok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775245"/>
            <a:ext cx="8229600" cy="4525963"/>
          </a:xfrm>
        </p:spPr>
        <p:txBody>
          <a:bodyPr>
            <a:normAutofit fontScale="55000" lnSpcReduction="20000"/>
          </a:bodyPr>
          <a:lstStyle/>
          <a:p>
            <a:pPr>
              <a:lnSpc>
                <a:spcPct val="120000"/>
              </a:lnSpc>
            </a:pPr>
            <a:r>
              <a:rPr lang="hu-HU" sz="2900" dirty="0" smtClean="0">
                <a:latin typeface="Arial" pitchFamily="34" charset="0"/>
                <a:cs typeface="Arial" pitchFamily="34" charset="0"/>
              </a:rPr>
              <a:t>Motorbenzinek </a:t>
            </a:r>
            <a:r>
              <a:rPr lang="hu-HU" sz="2900" dirty="0" err="1" smtClean="0">
                <a:latin typeface="Arial" pitchFamily="34" charset="0"/>
                <a:cs typeface="Arial" pitchFamily="34" charset="0"/>
              </a:rPr>
              <a:t>antidetonációs</a:t>
            </a:r>
            <a:r>
              <a:rPr lang="hu-HU" sz="2900" dirty="0" smtClean="0">
                <a:latin typeface="Arial" pitchFamily="34" charset="0"/>
                <a:cs typeface="Arial" pitchFamily="34" charset="0"/>
              </a:rPr>
              <a:t> tulajdonságának jellemzésére: összehasonlítás </a:t>
            </a:r>
            <a:r>
              <a:rPr lang="hu-HU" sz="2900" i="1" dirty="0" err="1" smtClean="0">
                <a:latin typeface="Arial" pitchFamily="34" charset="0"/>
                <a:cs typeface="Arial" pitchFamily="34" charset="0"/>
              </a:rPr>
              <a:t>n</a:t>
            </a:r>
            <a:r>
              <a:rPr lang="hu-HU" sz="2900" dirty="0" err="1" smtClean="0">
                <a:latin typeface="Arial" pitchFamily="34" charset="0"/>
                <a:cs typeface="Arial" pitchFamily="34" charset="0"/>
              </a:rPr>
              <a:t>-heptán</a:t>
            </a:r>
            <a:r>
              <a:rPr lang="hu-HU" sz="2900" dirty="0" smtClean="0">
                <a:latin typeface="Arial" pitchFamily="34" charset="0"/>
                <a:cs typeface="Arial" pitchFamily="34" charset="0"/>
              </a:rPr>
              <a:t> (oktánszáma 0) és </a:t>
            </a:r>
          </a:p>
          <a:p>
            <a:pPr>
              <a:lnSpc>
                <a:spcPct val="120000"/>
              </a:lnSpc>
              <a:buNone/>
            </a:pPr>
            <a:r>
              <a:rPr lang="hu-HU" sz="2900" i="1" dirty="0" smtClean="0">
                <a:latin typeface="Arial" pitchFamily="34" charset="0"/>
                <a:cs typeface="Arial" pitchFamily="34" charset="0"/>
              </a:rPr>
              <a:t>	</a:t>
            </a:r>
            <a:r>
              <a:rPr lang="hu-HU" sz="2900" i="1" dirty="0" err="1" smtClean="0">
                <a:latin typeface="Arial" pitchFamily="34" charset="0"/>
                <a:cs typeface="Arial" pitchFamily="34" charset="0"/>
              </a:rPr>
              <a:t>izo</a:t>
            </a:r>
            <a:r>
              <a:rPr lang="hu-HU" sz="2900" dirty="0" err="1" smtClean="0">
                <a:latin typeface="Arial" pitchFamily="34" charset="0"/>
                <a:cs typeface="Arial" pitchFamily="34" charset="0"/>
              </a:rPr>
              <a:t>-oktán</a:t>
            </a:r>
            <a:r>
              <a:rPr lang="hu-HU" sz="2900" dirty="0" smtClean="0">
                <a:latin typeface="Arial" pitchFamily="34" charset="0"/>
                <a:cs typeface="Arial" pitchFamily="34" charset="0"/>
              </a:rPr>
              <a:t> (2,</a:t>
            </a:r>
            <a:r>
              <a:rPr lang="hu-HU" sz="2900" dirty="0" err="1" smtClean="0">
                <a:latin typeface="Arial" pitchFamily="34" charset="0"/>
                <a:cs typeface="Arial" pitchFamily="34" charset="0"/>
              </a:rPr>
              <a:t>2</a:t>
            </a:r>
            <a:r>
              <a:rPr lang="hu-HU" sz="2900" dirty="0" smtClean="0">
                <a:latin typeface="Arial" pitchFamily="34" charset="0"/>
                <a:cs typeface="Arial" pitchFamily="34" charset="0"/>
              </a:rPr>
              <a:t>,4-trimetilpentán) (oktánszáma 100) elegyének viselkedésével, tesztmotorokon, szabványosított körülmények.</a:t>
            </a:r>
          </a:p>
          <a:p>
            <a:pPr>
              <a:lnSpc>
                <a:spcPct val="120000"/>
              </a:lnSpc>
              <a:buNone/>
            </a:pPr>
            <a:r>
              <a:rPr lang="hu-HU" sz="2900" dirty="0" smtClean="0">
                <a:latin typeface="Arial" pitchFamily="34" charset="0"/>
                <a:cs typeface="Arial" pitchFamily="34" charset="0"/>
              </a:rPr>
              <a:t>	</a:t>
            </a:r>
            <a:r>
              <a:rPr lang="hu-HU" sz="2900" b="1" dirty="0" smtClean="0">
                <a:latin typeface="Arial" pitchFamily="34" charset="0"/>
                <a:cs typeface="Arial" pitchFamily="34" charset="0"/>
              </a:rPr>
              <a:t>Minél nagyobb, annál jobban komprimálható a benzin begyújtás előtt </a:t>
            </a:r>
          </a:p>
          <a:p>
            <a:pPr lvl="1"/>
            <a:r>
              <a:rPr lang="hu-HU" sz="2700" b="1" dirty="0" smtClean="0">
                <a:latin typeface="Arial" pitchFamily="34" charset="0"/>
                <a:cs typeface="Arial" pitchFamily="34" charset="0"/>
              </a:rPr>
              <a:t>Kísérleti oktánszám (Research </a:t>
            </a:r>
            <a:r>
              <a:rPr lang="hu-HU" sz="2700" b="1" dirty="0" err="1" smtClean="0">
                <a:latin typeface="Arial" pitchFamily="34" charset="0"/>
                <a:cs typeface="Arial" pitchFamily="34" charset="0"/>
              </a:rPr>
              <a:t>Octane</a:t>
            </a:r>
            <a:r>
              <a:rPr lang="hu-HU" sz="2700" b="1" dirty="0" smtClean="0">
                <a:latin typeface="Arial" pitchFamily="34" charset="0"/>
                <a:cs typeface="Arial" pitchFamily="34" charset="0"/>
              </a:rPr>
              <a:t> </a:t>
            </a:r>
            <a:r>
              <a:rPr lang="hu-HU" sz="2700" b="1" dirty="0" err="1" smtClean="0">
                <a:latin typeface="Arial" pitchFamily="34" charset="0"/>
                <a:cs typeface="Arial" pitchFamily="34" charset="0"/>
              </a:rPr>
              <a:t>Number</a:t>
            </a:r>
            <a:r>
              <a:rPr lang="hu-HU" sz="2700" b="1" dirty="0" smtClean="0">
                <a:latin typeface="Arial" pitchFamily="34" charset="0"/>
                <a:cs typeface="Arial" pitchFamily="34" charset="0"/>
              </a:rPr>
              <a:t> – RON): </a:t>
            </a:r>
            <a:r>
              <a:rPr lang="hu-HU" sz="2700" dirty="0" smtClean="0">
                <a:latin typeface="Arial" pitchFamily="34" charset="0"/>
                <a:cs typeface="Arial" pitchFamily="34" charset="0"/>
              </a:rPr>
              <a:t>tesztmotoron változtatható kompressziós arányoknál 600-as fordulatszámon [Európában, Ausztráliában a kútoszlopokon ez szerepel] (</a:t>
            </a:r>
            <a:r>
              <a:rPr lang="en-US" sz="2700" dirty="0" smtClean="0">
                <a:latin typeface="Arial" pitchFamily="34" charset="0"/>
                <a:cs typeface="Arial" pitchFamily="34" charset="0"/>
              </a:rPr>
              <a:t>RON</a:t>
            </a:r>
            <a:r>
              <a:rPr lang="hu-HU" sz="2700" dirty="0" smtClean="0">
                <a:latin typeface="Arial" pitchFamily="34" charset="0"/>
                <a:cs typeface="Arial" pitchFamily="34" charset="0"/>
              </a:rPr>
              <a:t> </a:t>
            </a:r>
            <a:r>
              <a:rPr lang="en-US" sz="2700" dirty="0" smtClean="0">
                <a:latin typeface="Arial" pitchFamily="34" charset="0"/>
                <a:cs typeface="Arial" pitchFamily="34" charset="0"/>
              </a:rPr>
              <a:t>correlates best with low speed, mild-knocking conditions</a:t>
            </a:r>
            <a:r>
              <a:rPr lang="hu-HU" sz="2700" dirty="0" smtClean="0">
                <a:latin typeface="Arial" pitchFamily="34" charset="0"/>
                <a:cs typeface="Arial" pitchFamily="34" charset="0"/>
              </a:rPr>
              <a:t>)</a:t>
            </a:r>
          </a:p>
          <a:p>
            <a:pPr lvl="1"/>
            <a:r>
              <a:rPr lang="hu-HU" sz="2700" b="1" dirty="0" smtClean="0">
                <a:latin typeface="Arial" pitchFamily="34" charset="0"/>
                <a:cs typeface="Arial" pitchFamily="34" charset="0"/>
              </a:rPr>
              <a:t>Motorikus oktánszám (Motor </a:t>
            </a:r>
            <a:r>
              <a:rPr lang="hu-HU" sz="2700" b="1" dirty="0" err="1" smtClean="0">
                <a:latin typeface="Arial" pitchFamily="34" charset="0"/>
                <a:cs typeface="Arial" pitchFamily="34" charset="0"/>
              </a:rPr>
              <a:t>Octane</a:t>
            </a:r>
            <a:r>
              <a:rPr lang="hu-HU" sz="2700" b="1" dirty="0" smtClean="0">
                <a:latin typeface="Arial" pitchFamily="34" charset="0"/>
                <a:cs typeface="Arial" pitchFamily="34" charset="0"/>
              </a:rPr>
              <a:t> </a:t>
            </a:r>
            <a:r>
              <a:rPr lang="hu-HU" sz="2700" b="1" dirty="0" err="1" smtClean="0">
                <a:latin typeface="Arial" pitchFamily="34" charset="0"/>
                <a:cs typeface="Arial" pitchFamily="34" charset="0"/>
              </a:rPr>
              <a:t>Number</a:t>
            </a:r>
            <a:r>
              <a:rPr lang="hu-HU" sz="2700" b="1" dirty="0" smtClean="0">
                <a:latin typeface="Arial" pitchFamily="34" charset="0"/>
                <a:cs typeface="Arial" pitchFamily="34" charset="0"/>
              </a:rPr>
              <a:t> – MON): </a:t>
            </a:r>
            <a:r>
              <a:rPr lang="hu-HU" sz="2700" dirty="0" smtClean="0">
                <a:latin typeface="Arial" pitchFamily="34" charset="0"/>
                <a:cs typeface="Arial" pitchFamily="34" charset="0"/>
              </a:rPr>
              <a:t>tesztmotorokon </a:t>
            </a:r>
            <a:r>
              <a:rPr lang="hu-HU" sz="2700" i="1" dirty="0" smtClean="0">
                <a:latin typeface="Arial" pitchFamily="34" charset="0"/>
                <a:cs typeface="Arial" pitchFamily="34" charset="0"/>
              </a:rPr>
              <a:t>szigorúbb (a tényleges működéshez közelibb) körülmények mellett</a:t>
            </a:r>
            <a:r>
              <a:rPr lang="hu-HU" sz="2700" dirty="0" smtClean="0">
                <a:latin typeface="Arial" pitchFamily="34" charset="0"/>
                <a:cs typeface="Arial" pitchFamily="34" charset="0"/>
              </a:rPr>
              <a:t>, előmelegített üzemanyag elegy, 900-as fordulatszám, változtatható gyújtásidő (</a:t>
            </a:r>
            <a:r>
              <a:rPr lang="en-US" sz="2700" dirty="0" smtClean="0">
                <a:latin typeface="Arial" pitchFamily="34" charset="0"/>
                <a:cs typeface="Arial" pitchFamily="34" charset="0"/>
              </a:rPr>
              <a:t>MON correlates with high-temperature knocking</a:t>
            </a:r>
            <a:r>
              <a:rPr lang="hu-HU" sz="2700" dirty="0" smtClean="0">
                <a:latin typeface="Arial" pitchFamily="34" charset="0"/>
                <a:cs typeface="Arial" pitchFamily="34" charset="0"/>
              </a:rPr>
              <a:t> </a:t>
            </a:r>
            <a:r>
              <a:rPr lang="hu-HU" sz="2700" dirty="0" err="1" smtClean="0">
                <a:latin typeface="Arial" pitchFamily="34" charset="0"/>
                <a:cs typeface="Arial" pitchFamily="34" charset="0"/>
              </a:rPr>
              <a:t>conditions</a:t>
            </a:r>
            <a:r>
              <a:rPr lang="hu-HU" sz="2700" dirty="0" smtClean="0">
                <a:latin typeface="Arial" pitchFamily="34" charset="0"/>
                <a:cs typeface="Arial" pitchFamily="34" charset="0"/>
              </a:rPr>
              <a:t> and </a:t>
            </a:r>
            <a:r>
              <a:rPr lang="hu-HU" sz="2700" dirty="0" err="1" smtClean="0">
                <a:latin typeface="Arial" pitchFamily="34" charset="0"/>
                <a:cs typeface="Arial" pitchFamily="34" charset="0"/>
              </a:rPr>
              <a:t>with</a:t>
            </a:r>
            <a:r>
              <a:rPr lang="hu-HU" sz="2700" dirty="0" smtClean="0">
                <a:latin typeface="Arial" pitchFamily="34" charset="0"/>
                <a:cs typeface="Arial" pitchFamily="34" charset="0"/>
              </a:rPr>
              <a:t> </a:t>
            </a:r>
            <a:r>
              <a:rPr lang="hu-HU" sz="2700" dirty="0" err="1" smtClean="0">
                <a:latin typeface="Arial" pitchFamily="34" charset="0"/>
                <a:cs typeface="Arial" pitchFamily="34" charset="0"/>
              </a:rPr>
              <a:t>part-throttle</a:t>
            </a:r>
            <a:r>
              <a:rPr lang="hu-HU" sz="2700" dirty="0" smtClean="0">
                <a:latin typeface="Arial" pitchFamily="34" charset="0"/>
                <a:cs typeface="Arial" pitchFamily="34" charset="0"/>
              </a:rPr>
              <a:t> </a:t>
            </a:r>
            <a:r>
              <a:rPr lang="hu-HU" sz="2700" dirty="0" err="1" smtClean="0">
                <a:latin typeface="Arial" pitchFamily="34" charset="0"/>
                <a:cs typeface="Arial" pitchFamily="34" charset="0"/>
              </a:rPr>
              <a:t>operation</a:t>
            </a:r>
            <a:r>
              <a:rPr lang="hu-HU" sz="2700" dirty="0" smtClean="0">
                <a:latin typeface="Arial" pitchFamily="34" charset="0"/>
                <a:cs typeface="Arial" pitchFamily="34" charset="0"/>
              </a:rPr>
              <a:t>)</a:t>
            </a:r>
            <a:endParaRPr lang="en-US" sz="2700" dirty="0" smtClean="0">
              <a:latin typeface="Arial" pitchFamily="34" charset="0"/>
              <a:cs typeface="Arial" pitchFamily="34" charset="0"/>
            </a:endParaRPr>
          </a:p>
          <a:p>
            <a:pPr lvl="1"/>
            <a:r>
              <a:rPr lang="en-US" sz="2700" dirty="0" smtClean="0">
                <a:latin typeface="Arial" pitchFamily="34" charset="0"/>
                <a:cs typeface="Arial" pitchFamily="34" charset="0"/>
              </a:rPr>
              <a:t>RON values are typically higher than MON, and the difference</a:t>
            </a:r>
            <a:r>
              <a:rPr lang="hu-HU" sz="2700" dirty="0" smtClean="0">
                <a:latin typeface="Arial" pitchFamily="34" charset="0"/>
                <a:cs typeface="Arial" pitchFamily="34" charset="0"/>
              </a:rPr>
              <a:t> </a:t>
            </a:r>
            <a:r>
              <a:rPr lang="en-US" sz="2700" dirty="0" smtClean="0">
                <a:latin typeface="Arial" pitchFamily="34" charset="0"/>
                <a:cs typeface="Arial" pitchFamily="34" charset="0"/>
              </a:rPr>
              <a:t>between these values is the sensitivity, which should not exceed 10</a:t>
            </a:r>
            <a:endParaRPr lang="hu-HU" sz="2700" dirty="0" smtClean="0">
              <a:latin typeface="Arial" pitchFamily="34" charset="0"/>
              <a:cs typeface="Arial" pitchFamily="34" charset="0"/>
            </a:endParaRPr>
          </a:p>
          <a:p>
            <a:pPr lvl="1"/>
            <a:r>
              <a:rPr lang="hu-HU" sz="2700" b="1" dirty="0" smtClean="0">
                <a:latin typeface="Arial" pitchFamily="34" charset="0"/>
                <a:cs typeface="Arial" pitchFamily="34" charset="0"/>
              </a:rPr>
              <a:t>Úti oktánszám: </a:t>
            </a:r>
            <a:r>
              <a:rPr lang="hu-HU" sz="2700" b="1" dirty="0" err="1" smtClean="0">
                <a:latin typeface="Arial" pitchFamily="34" charset="0"/>
                <a:cs typeface="Arial" pitchFamily="34" charset="0"/>
              </a:rPr>
              <a:t>RdON</a:t>
            </a:r>
            <a:r>
              <a:rPr lang="hu-HU" sz="2700" b="1" dirty="0" smtClean="0">
                <a:latin typeface="Arial" pitchFamily="34" charset="0"/>
                <a:cs typeface="Arial" pitchFamily="34" charset="0"/>
              </a:rPr>
              <a:t> = (RON + MON) / 2  </a:t>
            </a:r>
            <a:r>
              <a:rPr lang="hu-HU" sz="2700" dirty="0" smtClean="0">
                <a:latin typeface="Arial" pitchFamily="34" charset="0"/>
                <a:cs typeface="Arial" pitchFamily="34" charset="0"/>
              </a:rPr>
              <a:t>(másik neve: </a:t>
            </a:r>
            <a:r>
              <a:rPr lang="hu-HU" sz="2700" dirty="0" err="1" smtClean="0">
                <a:latin typeface="Arial" pitchFamily="34" charset="0"/>
                <a:cs typeface="Arial" pitchFamily="34" charset="0"/>
              </a:rPr>
              <a:t>Anti-Knock</a:t>
            </a:r>
            <a:r>
              <a:rPr lang="hu-HU" sz="2700" dirty="0" smtClean="0">
                <a:latin typeface="Arial" pitchFamily="34" charset="0"/>
                <a:cs typeface="Arial" pitchFamily="34" charset="0"/>
              </a:rPr>
              <a:t> Index) [USA-ban, Kanadában a kútoszlopokon ez szerepel]</a:t>
            </a:r>
          </a:p>
          <a:p>
            <a:pPr lvl="1"/>
            <a:endParaRPr lang="hu-HU" sz="2100" dirty="0" smtClean="0">
              <a:latin typeface="Arial" pitchFamily="34" charset="0"/>
              <a:cs typeface="Arial" pitchFamily="34" charset="0"/>
            </a:endParaRPr>
          </a:p>
          <a:p>
            <a:pPr lvl="1"/>
            <a:endParaRPr lang="hu-HU" sz="2100" dirty="0" smtClean="0">
              <a:latin typeface="Arial" pitchFamily="34" charset="0"/>
              <a:cs typeface="Arial" pitchFamily="34" charset="0"/>
            </a:endParaRPr>
          </a:p>
          <a:p>
            <a:r>
              <a:rPr lang="hu-HU" b="1" dirty="0" smtClean="0"/>
              <a:t>Példák</a:t>
            </a:r>
          </a:p>
          <a:p>
            <a:endParaRPr lang="hu-HU" b="1" dirty="0" smtClean="0"/>
          </a:p>
          <a:p>
            <a:endParaRPr lang="hu-HU" b="1" dirty="0" smtClean="0"/>
          </a:p>
        </p:txBody>
      </p:sp>
      <p:graphicFrame>
        <p:nvGraphicFramePr>
          <p:cNvPr id="5" name="Táblázat 4"/>
          <p:cNvGraphicFramePr>
            <a:graphicFrameLocks noGrp="1"/>
          </p:cNvGraphicFramePr>
          <p:nvPr/>
        </p:nvGraphicFramePr>
        <p:xfrm>
          <a:off x="1932384" y="4565352"/>
          <a:ext cx="6096000" cy="2320032"/>
        </p:xfrm>
        <a:graphic>
          <a:graphicData uri="http://schemas.openxmlformats.org/drawingml/2006/table">
            <a:tbl>
              <a:tblPr firstRow="1" bandRow="1">
                <a:tableStyleId>{5C22544A-7EE6-4342-B048-85BDC9FD1C3A}</a:tableStyleId>
              </a:tblPr>
              <a:tblGrid>
                <a:gridCol w="1524000"/>
                <a:gridCol w="1524000"/>
                <a:gridCol w="1524000"/>
                <a:gridCol w="1524000"/>
              </a:tblGrid>
              <a:tr h="281216">
                <a:tc>
                  <a:txBody>
                    <a:bodyPr/>
                    <a:lstStyle/>
                    <a:p>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RON</a:t>
                      </a:r>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MON</a:t>
                      </a:r>
                      <a:endParaRPr lang="hu-HU" sz="1200" dirty="0">
                        <a:latin typeface="Arial" pitchFamily="34" charset="0"/>
                        <a:cs typeface="Arial" pitchFamily="34" charset="0"/>
                      </a:endParaRPr>
                    </a:p>
                  </a:txBody>
                  <a:tcPr/>
                </a:tc>
                <a:tc>
                  <a:txBody>
                    <a:bodyPr/>
                    <a:lstStyle/>
                    <a:p>
                      <a:pPr algn="ctr"/>
                      <a:r>
                        <a:rPr lang="hu-HU" sz="1200" dirty="0" err="1" smtClean="0">
                          <a:latin typeface="Arial" pitchFamily="34" charset="0"/>
                          <a:cs typeface="Arial" pitchFamily="34" charset="0"/>
                        </a:rPr>
                        <a:t>RdON</a:t>
                      </a:r>
                      <a:endParaRPr lang="hu-HU" sz="1200" dirty="0">
                        <a:latin typeface="Arial" pitchFamily="34" charset="0"/>
                        <a:cs typeface="Arial" pitchFamily="34" charset="0"/>
                      </a:endParaRPr>
                    </a:p>
                  </a:txBody>
                  <a:tcPr/>
                </a:tc>
              </a:tr>
              <a:tr h="281216">
                <a:tc>
                  <a:txBody>
                    <a:bodyPr/>
                    <a:lstStyle/>
                    <a:p>
                      <a:r>
                        <a:rPr lang="hu-HU" sz="1200" dirty="0" smtClean="0">
                          <a:latin typeface="Arial" pitchFamily="34" charset="0"/>
                          <a:cs typeface="Arial" pitchFamily="34" charset="0"/>
                        </a:rPr>
                        <a:t>N-heptán</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0</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0</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0</a:t>
                      </a:r>
                      <a:endParaRPr lang="hu-HU" sz="1200" dirty="0">
                        <a:latin typeface="Arial" pitchFamily="34" charset="0"/>
                        <a:cs typeface="Arial" pitchFamily="34" charset="0"/>
                      </a:endParaRPr>
                    </a:p>
                  </a:txBody>
                  <a:tcPr>
                    <a:solidFill>
                      <a:srgbClr val="FFFF00"/>
                    </a:solidFill>
                  </a:tcPr>
                </a:tc>
              </a:tr>
              <a:tr h="281216">
                <a:tc>
                  <a:txBody>
                    <a:bodyPr/>
                    <a:lstStyle/>
                    <a:p>
                      <a:r>
                        <a:rPr lang="hu-HU" sz="1200" dirty="0" err="1" smtClean="0">
                          <a:latin typeface="Arial" pitchFamily="34" charset="0"/>
                          <a:cs typeface="Arial" pitchFamily="34" charset="0"/>
                        </a:rPr>
                        <a:t>Izo-oktán</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100</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100</a:t>
                      </a:r>
                      <a:endParaRPr lang="hu-HU" sz="1200" dirty="0">
                        <a:latin typeface="Arial" pitchFamily="34" charset="0"/>
                        <a:cs typeface="Arial" pitchFamily="34" charset="0"/>
                      </a:endParaRPr>
                    </a:p>
                  </a:txBody>
                  <a:tcPr>
                    <a:solidFill>
                      <a:srgbClr val="FFFF00"/>
                    </a:solidFill>
                  </a:tcPr>
                </a:tc>
                <a:tc>
                  <a:txBody>
                    <a:bodyPr/>
                    <a:lstStyle/>
                    <a:p>
                      <a:pPr algn="ctr"/>
                      <a:r>
                        <a:rPr lang="hu-HU" sz="1200" dirty="0" smtClean="0">
                          <a:latin typeface="Arial" pitchFamily="34" charset="0"/>
                          <a:cs typeface="Arial" pitchFamily="34" charset="0"/>
                        </a:rPr>
                        <a:t>100</a:t>
                      </a:r>
                      <a:endParaRPr lang="hu-HU" sz="1200" dirty="0">
                        <a:latin typeface="Arial" pitchFamily="34" charset="0"/>
                        <a:cs typeface="Arial" pitchFamily="34" charset="0"/>
                      </a:endParaRPr>
                    </a:p>
                  </a:txBody>
                  <a:tcPr>
                    <a:solidFill>
                      <a:srgbClr val="FFFF00"/>
                    </a:solidFill>
                  </a:tcPr>
                </a:tc>
              </a:tr>
              <a:tr h="492128">
                <a:tc>
                  <a:txBody>
                    <a:bodyPr/>
                    <a:lstStyle/>
                    <a:p>
                      <a:r>
                        <a:rPr lang="hu-HU" sz="1200" dirty="0" err="1" smtClean="0">
                          <a:latin typeface="Arial" pitchFamily="34" charset="0"/>
                          <a:cs typeface="Arial" pitchFamily="34" charset="0"/>
                        </a:rPr>
                        <a:t>Eurosuper</a:t>
                      </a:r>
                      <a:r>
                        <a:rPr lang="hu-HU" sz="1200" dirty="0" smtClean="0">
                          <a:latin typeface="Arial" pitchFamily="34" charset="0"/>
                          <a:cs typeface="Arial" pitchFamily="34" charset="0"/>
                        </a:rPr>
                        <a:t> (EU)</a:t>
                      </a:r>
                      <a:endParaRPr lang="hu-HU" sz="1200" dirty="0">
                        <a:latin typeface="Arial" pitchFamily="34" charset="0"/>
                        <a:cs typeface="Arial" pitchFamily="34" charset="0"/>
                      </a:endParaRPr>
                    </a:p>
                  </a:txBody>
                  <a:tcPr/>
                </a:tc>
                <a:tc>
                  <a:txBody>
                    <a:bodyPr/>
                    <a:lstStyle/>
                    <a:p>
                      <a:pPr algn="ctr"/>
                      <a:r>
                        <a:rPr lang="hu-HU" sz="1200" b="1" dirty="0" smtClean="0">
                          <a:latin typeface="Arial" pitchFamily="34" charset="0"/>
                          <a:cs typeface="Arial" pitchFamily="34" charset="0"/>
                        </a:rPr>
                        <a:t>95</a:t>
                      </a:r>
                      <a:endParaRPr lang="hu-HU" sz="1200" b="1" dirty="0">
                        <a:latin typeface="Arial" pitchFamily="34" charset="0"/>
                        <a:cs typeface="Arial" pitchFamily="34" charset="0"/>
                      </a:endParaRPr>
                    </a:p>
                  </a:txBody>
                  <a:tcPr>
                    <a:solidFill>
                      <a:srgbClr val="FFC000"/>
                    </a:solidFill>
                  </a:tcPr>
                </a:tc>
                <a:tc>
                  <a:txBody>
                    <a:bodyPr/>
                    <a:lstStyle/>
                    <a:p>
                      <a:pPr algn="ctr"/>
                      <a:r>
                        <a:rPr lang="hu-HU" sz="1200" b="1" dirty="0" smtClean="0">
                          <a:latin typeface="Arial" pitchFamily="34" charset="0"/>
                          <a:cs typeface="Arial" pitchFamily="34" charset="0"/>
                        </a:rPr>
                        <a:t>85-86</a:t>
                      </a:r>
                      <a:endParaRPr lang="hu-HU" sz="1200" b="1" dirty="0">
                        <a:latin typeface="Arial" pitchFamily="34" charset="0"/>
                        <a:cs typeface="Arial" pitchFamily="34" charset="0"/>
                      </a:endParaRPr>
                    </a:p>
                  </a:txBody>
                  <a:tcPr/>
                </a:tc>
                <a:tc>
                  <a:txBody>
                    <a:bodyPr/>
                    <a:lstStyle/>
                    <a:p>
                      <a:pPr algn="ctr"/>
                      <a:r>
                        <a:rPr lang="hu-HU" sz="1200" b="1" dirty="0" smtClean="0">
                          <a:latin typeface="Arial" pitchFamily="34" charset="0"/>
                          <a:cs typeface="Arial" pitchFamily="34" charset="0"/>
                        </a:rPr>
                        <a:t>90-91</a:t>
                      </a:r>
                      <a:endParaRPr lang="hu-HU" sz="1200" b="1" dirty="0">
                        <a:latin typeface="Arial" pitchFamily="34" charset="0"/>
                        <a:cs typeface="Arial" pitchFamily="34" charset="0"/>
                      </a:endParaRPr>
                    </a:p>
                  </a:txBody>
                  <a:tcPr/>
                </a:tc>
              </a:tr>
              <a:tr h="492128">
                <a:tc>
                  <a:txBody>
                    <a:bodyPr/>
                    <a:lstStyle/>
                    <a:p>
                      <a:r>
                        <a:rPr lang="hu-HU" sz="1200" dirty="0" err="1" smtClean="0">
                          <a:latin typeface="Arial" pitchFamily="34" charset="0"/>
                          <a:cs typeface="Arial" pitchFamily="34" charset="0"/>
                        </a:rPr>
                        <a:t>Superplus</a:t>
                      </a:r>
                      <a:r>
                        <a:rPr lang="hu-HU" sz="1200" dirty="0" smtClean="0">
                          <a:latin typeface="Arial" pitchFamily="34" charset="0"/>
                          <a:cs typeface="Arial" pitchFamily="34" charset="0"/>
                        </a:rPr>
                        <a:t> (GE, GB)</a:t>
                      </a:r>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98</a:t>
                      </a:r>
                      <a:endParaRPr lang="hu-HU" sz="1200" dirty="0">
                        <a:latin typeface="Arial" pitchFamily="34" charset="0"/>
                        <a:cs typeface="Arial" pitchFamily="34" charset="0"/>
                      </a:endParaRPr>
                    </a:p>
                  </a:txBody>
                  <a:tcPr>
                    <a:solidFill>
                      <a:srgbClr val="FFC000"/>
                    </a:solidFill>
                  </a:tcPr>
                </a:tc>
                <a:tc>
                  <a:txBody>
                    <a:bodyPr/>
                    <a:lstStyle/>
                    <a:p>
                      <a:pPr algn="ctr"/>
                      <a:r>
                        <a:rPr lang="hu-HU" sz="1200" dirty="0" smtClean="0">
                          <a:latin typeface="Arial" pitchFamily="34" charset="0"/>
                          <a:cs typeface="Arial" pitchFamily="34" charset="0"/>
                        </a:rPr>
                        <a:t>89-90</a:t>
                      </a:r>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93-94</a:t>
                      </a:r>
                      <a:endParaRPr lang="hu-HU" sz="1200" dirty="0">
                        <a:latin typeface="Arial" pitchFamily="34" charset="0"/>
                        <a:cs typeface="Arial" pitchFamily="34" charset="0"/>
                      </a:endParaRPr>
                    </a:p>
                  </a:txBody>
                  <a:tcPr/>
                </a:tc>
              </a:tr>
              <a:tr h="492128">
                <a:tc>
                  <a:txBody>
                    <a:bodyPr/>
                    <a:lstStyle/>
                    <a:p>
                      <a:r>
                        <a:rPr lang="hu-HU" sz="1200" dirty="0" err="1" smtClean="0">
                          <a:latin typeface="Arial" pitchFamily="34" charset="0"/>
                          <a:cs typeface="Arial" pitchFamily="34" charset="0"/>
                        </a:rPr>
                        <a:t>Regular</a:t>
                      </a:r>
                      <a:r>
                        <a:rPr lang="hu-HU" sz="1200" dirty="0" smtClean="0">
                          <a:latin typeface="Arial" pitchFamily="34" charset="0"/>
                          <a:cs typeface="Arial" pitchFamily="34" charset="0"/>
                        </a:rPr>
                        <a:t> (US, </a:t>
                      </a:r>
                      <a:r>
                        <a:rPr lang="hu-HU" sz="1200" dirty="0" err="1" smtClean="0">
                          <a:latin typeface="Arial" pitchFamily="34" charset="0"/>
                          <a:cs typeface="Arial" pitchFamily="34" charset="0"/>
                        </a:rPr>
                        <a:t>Can</a:t>
                      </a:r>
                      <a:r>
                        <a:rPr lang="hu-HU" sz="1200" dirty="0" smtClean="0">
                          <a:latin typeface="Arial" pitchFamily="34" charset="0"/>
                          <a:cs typeface="Arial" pitchFamily="34" charset="0"/>
                        </a:rPr>
                        <a:t>)</a:t>
                      </a:r>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91-92</a:t>
                      </a:r>
                      <a:endParaRPr lang="hu-HU" sz="1200" dirty="0">
                        <a:latin typeface="Arial" pitchFamily="34" charset="0"/>
                        <a:cs typeface="Arial" pitchFamily="34" charset="0"/>
                      </a:endParaRPr>
                    </a:p>
                  </a:txBody>
                  <a:tcPr/>
                </a:tc>
                <a:tc>
                  <a:txBody>
                    <a:bodyPr/>
                    <a:lstStyle/>
                    <a:p>
                      <a:pPr algn="ctr"/>
                      <a:r>
                        <a:rPr lang="hu-HU" sz="1200" dirty="0" smtClean="0">
                          <a:latin typeface="Arial" pitchFamily="34" charset="0"/>
                          <a:cs typeface="Arial" pitchFamily="34" charset="0"/>
                        </a:rPr>
                        <a:t>82-83</a:t>
                      </a:r>
                      <a:endParaRPr lang="hu-HU" sz="1200" dirty="0">
                        <a:latin typeface="Arial" pitchFamily="34" charset="0"/>
                        <a:cs typeface="Arial" pitchFamily="34" charset="0"/>
                      </a:endParaRPr>
                    </a:p>
                  </a:txBody>
                  <a:tcPr/>
                </a:tc>
                <a:tc>
                  <a:txBody>
                    <a:bodyPr/>
                    <a:lstStyle/>
                    <a:p>
                      <a:pPr algn="ctr"/>
                      <a:r>
                        <a:rPr lang="hu-HU" sz="1200" b="1" dirty="0" smtClean="0">
                          <a:latin typeface="Arial" pitchFamily="34" charset="0"/>
                          <a:cs typeface="Arial" pitchFamily="34" charset="0"/>
                        </a:rPr>
                        <a:t>87</a:t>
                      </a:r>
                      <a:endParaRPr lang="hu-HU" sz="1200" b="1" dirty="0">
                        <a:latin typeface="Arial" pitchFamily="34" charset="0"/>
                        <a:cs typeface="Arial" pitchFamily="34" charset="0"/>
                      </a:endParaRPr>
                    </a:p>
                  </a:txBody>
                  <a:tcPr>
                    <a:solidFill>
                      <a:srgbClr val="FFC00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6543692"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E35E06F1-2DFC-4AA9-A097-EB7C746FDBC7}" type="slidenum">
              <a:rPr lang="hu-HU"/>
              <a:pPr/>
              <a:t>24</a:t>
            </a:fld>
            <a:endParaRPr lang="hu-HU"/>
          </a:p>
        </p:txBody>
      </p:sp>
      <p:sp>
        <p:nvSpPr>
          <p:cNvPr id="95234"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Különböző szénhidrogének oktánszámának és forráspont-tartományának összefüggése</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5236" name="Object 4"/>
          <p:cNvGraphicFramePr>
            <a:graphicFrameLocks noChangeAspect="1"/>
          </p:cNvGraphicFramePr>
          <p:nvPr>
            <p:ph idx="1"/>
          </p:nvPr>
        </p:nvGraphicFramePr>
        <p:xfrm>
          <a:off x="250826" y="1620839"/>
          <a:ext cx="8713788" cy="4497387"/>
        </p:xfrm>
        <a:graphic>
          <a:graphicData uri="http://schemas.openxmlformats.org/presentationml/2006/ole">
            <p:oleObj spid="_x0000_s1026" name="Visio" r:id="rId3" imgW="7865953" imgH="4059123" progId="">
              <p:embed/>
            </p:oleObj>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3"/>
          <p:cNvSpPr>
            <a:spLocks noGrp="1"/>
          </p:cNvSpPr>
          <p:nvPr>
            <p:ph type="ftr" sz="quarter" idx="10"/>
          </p:nvPr>
        </p:nvSpPr>
        <p:spPr>
          <a:xfrm>
            <a:off x="457200" y="6072206"/>
            <a:ext cx="6043626"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8" name="Dia számának helye 4"/>
          <p:cNvSpPr>
            <a:spLocks noGrp="1"/>
          </p:cNvSpPr>
          <p:nvPr>
            <p:ph type="sldNum" sz="quarter" idx="11"/>
          </p:nvPr>
        </p:nvSpPr>
        <p:spPr/>
        <p:txBody>
          <a:bodyPr/>
          <a:lstStyle/>
          <a:p>
            <a:fld id="{B142951D-3BE5-4698-9669-04FA71205E8F}" type="slidenum">
              <a:rPr lang="hu-HU"/>
              <a:pPr/>
              <a:t>25</a:t>
            </a:fld>
            <a:endParaRPr lang="hu-HU"/>
          </a:p>
        </p:txBody>
      </p:sp>
      <p:sp>
        <p:nvSpPr>
          <p:cNvPr id="77826" name="Rectangle 2"/>
          <p:cNvSpPr>
            <a:spLocks noGrp="1" noChangeArrowheads="1"/>
          </p:cNvSpPr>
          <p:nvPr>
            <p:ph type="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Korszerű motorbenzinek </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7828" name="Line 4"/>
          <p:cNvSpPr>
            <a:spLocks noChangeShapeType="1"/>
          </p:cNvSpPr>
          <p:nvPr/>
        </p:nvSpPr>
        <p:spPr bwMode="auto">
          <a:xfrm flipH="1">
            <a:off x="1692277" y="1557339"/>
            <a:ext cx="2735263" cy="1584325"/>
          </a:xfrm>
          <a:prstGeom prst="line">
            <a:avLst/>
          </a:prstGeom>
          <a:noFill/>
          <a:ln w="9525">
            <a:solidFill>
              <a:schemeClr val="tx1"/>
            </a:solidFill>
            <a:round/>
            <a:headEnd/>
            <a:tailEnd type="triangle" w="med" len="med"/>
          </a:ln>
          <a:effectLst/>
        </p:spPr>
        <p:txBody>
          <a:bodyPr/>
          <a:lstStyle/>
          <a:p>
            <a:endParaRPr lang="hu-HU"/>
          </a:p>
        </p:txBody>
      </p:sp>
      <p:sp>
        <p:nvSpPr>
          <p:cNvPr id="77830" name="Line 6"/>
          <p:cNvSpPr>
            <a:spLocks noChangeShapeType="1"/>
          </p:cNvSpPr>
          <p:nvPr/>
        </p:nvSpPr>
        <p:spPr bwMode="auto">
          <a:xfrm>
            <a:off x="4572000" y="1557339"/>
            <a:ext cx="2808288" cy="1584325"/>
          </a:xfrm>
          <a:prstGeom prst="line">
            <a:avLst/>
          </a:prstGeom>
          <a:noFill/>
          <a:ln w="9525">
            <a:solidFill>
              <a:schemeClr val="tx1"/>
            </a:solidFill>
            <a:round/>
            <a:headEnd/>
            <a:tailEnd type="triangle" w="med" len="med"/>
          </a:ln>
          <a:effectLst/>
        </p:spPr>
        <p:txBody>
          <a:bodyPr/>
          <a:lstStyle/>
          <a:p>
            <a:endParaRPr lang="hu-HU"/>
          </a:p>
        </p:txBody>
      </p:sp>
      <p:sp>
        <p:nvSpPr>
          <p:cNvPr id="77831" name="Rectangle 7"/>
          <p:cNvSpPr>
            <a:spLocks noChangeArrowheads="1"/>
          </p:cNvSpPr>
          <p:nvPr/>
        </p:nvSpPr>
        <p:spPr bwMode="auto">
          <a:xfrm>
            <a:off x="0" y="3068638"/>
            <a:ext cx="3563939" cy="1143000"/>
          </a:xfrm>
          <a:prstGeom prst="rect">
            <a:avLst/>
          </a:prstGeom>
          <a:noFill/>
          <a:ln w="9525">
            <a:noFill/>
            <a:miter lim="800000"/>
            <a:headEnd/>
            <a:tailEnd/>
          </a:ln>
          <a:effectLst/>
        </p:spPr>
        <p:txBody>
          <a:bodyPr anchor="b"/>
          <a:lstStyle/>
          <a:p>
            <a:pPr algn="ctr"/>
            <a:r>
              <a:rPr lang="hu-HU" sz="2800" b="1" dirty="0">
                <a:solidFill>
                  <a:srgbClr val="009900"/>
                </a:solidFill>
                <a:latin typeface="Times New Roman" pitchFamily="18" charset="0"/>
              </a:rPr>
              <a:t>Környezetbarát keverőkomponensek</a:t>
            </a:r>
            <a:endParaRPr lang="en-GB" sz="2800" b="1" dirty="0">
              <a:solidFill>
                <a:srgbClr val="009900"/>
              </a:solidFill>
              <a:latin typeface="Times New Roman" pitchFamily="18" charset="0"/>
            </a:endParaRPr>
          </a:p>
        </p:txBody>
      </p:sp>
      <p:sp>
        <p:nvSpPr>
          <p:cNvPr id="77832" name="Rectangle 8"/>
          <p:cNvSpPr>
            <a:spLocks noChangeArrowheads="1"/>
          </p:cNvSpPr>
          <p:nvPr/>
        </p:nvSpPr>
        <p:spPr bwMode="auto">
          <a:xfrm>
            <a:off x="5472114" y="3068638"/>
            <a:ext cx="3563937" cy="1143000"/>
          </a:xfrm>
          <a:prstGeom prst="rect">
            <a:avLst/>
          </a:prstGeom>
          <a:noFill/>
          <a:ln w="9525">
            <a:noFill/>
            <a:miter lim="800000"/>
            <a:headEnd/>
            <a:tailEnd/>
          </a:ln>
          <a:effectLst/>
        </p:spPr>
        <p:txBody>
          <a:bodyPr anchor="b"/>
          <a:lstStyle/>
          <a:p>
            <a:pPr algn="ctr"/>
            <a:r>
              <a:rPr lang="hu-HU" sz="2800" b="1">
                <a:solidFill>
                  <a:srgbClr val="009900"/>
                </a:solidFill>
                <a:latin typeface="Times New Roman" pitchFamily="18" charset="0"/>
              </a:rPr>
              <a:t>Nagyhatékonyságú adalékok</a:t>
            </a:r>
            <a:endParaRPr lang="en-GB" sz="2800" b="1">
              <a:solidFill>
                <a:srgbClr val="0099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Élőláb helye 3"/>
          <p:cNvSpPr>
            <a:spLocks noGrp="1"/>
          </p:cNvSpPr>
          <p:nvPr>
            <p:ph type="ftr" sz="quarter" idx="10"/>
          </p:nvPr>
        </p:nvSpPr>
        <p:spPr>
          <a:xfrm>
            <a:off x="457200" y="6070623"/>
            <a:ext cx="6043626"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10" name="Dia számának helye 4"/>
          <p:cNvSpPr>
            <a:spLocks noGrp="1"/>
          </p:cNvSpPr>
          <p:nvPr>
            <p:ph type="sldNum" sz="quarter" idx="11"/>
          </p:nvPr>
        </p:nvSpPr>
        <p:spPr/>
        <p:txBody>
          <a:bodyPr/>
          <a:lstStyle/>
          <a:p>
            <a:fld id="{B0453968-87D6-489D-99CC-80A5C5370A89}" type="slidenum">
              <a:rPr lang="hu-HU"/>
              <a:pPr/>
              <a:t>26</a:t>
            </a:fld>
            <a:endParaRPr lang="hu-HU"/>
          </a:p>
        </p:txBody>
      </p:sp>
      <p:sp>
        <p:nvSpPr>
          <p:cNvPr id="66562"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 keverőkomponensei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66567" name="Rectangle 7"/>
          <p:cNvSpPr>
            <a:spLocks noChangeArrowheads="1"/>
          </p:cNvSpPr>
          <p:nvPr/>
        </p:nvSpPr>
        <p:spPr bwMode="auto">
          <a:xfrm>
            <a:off x="2366963" y="2662238"/>
            <a:ext cx="184731" cy="369332"/>
          </a:xfrm>
          <a:prstGeom prst="rect">
            <a:avLst/>
          </a:prstGeom>
          <a:noFill/>
          <a:ln w="9525">
            <a:noFill/>
            <a:miter lim="800000"/>
            <a:headEnd/>
            <a:tailEnd/>
          </a:ln>
          <a:effectLst/>
        </p:spPr>
        <p:txBody>
          <a:bodyPr wrap="none">
            <a:spAutoFit/>
          </a:bodyPr>
          <a:lstStyle/>
          <a:p>
            <a:endParaRPr lang="hu-HU"/>
          </a:p>
        </p:txBody>
      </p:sp>
      <p:sp>
        <p:nvSpPr>
          <p:cNvPr id="66569" name="Rectangle 9"/>
          <p:cNvSpPr>
            <a:spLocks noChangeArrowheads="1"/>
          </p:cNvSpPr>
          <p:nvPr/>
        </p:nvSpPr>
        <p:spPr bwMode="auto">
          <a:xfrm>
            <a:off x="2366963" y="2662238"/>
            <a:ext cx="184731" cy="369332"/>
          </a:xfrm>
          <a:prstGeom prst="rect">
            <a:avLst/>
          </a:prstGeom>
          <a:noFill/>
          <a:ln w="9525">
            <a:noFill/>
            <a:miter lim="800000"/>
            <a:headEnd/>
            <a:tailEnd/>
          </a:ln>
          <a:effectLst/>
        </p:spPr>
        <p:txBody>
          <a:bodyPr wrap="none">
            <a:spAutoFit/>
          </a:bodyPr>
          <a:lstStyle/>
          <a:p>
            <a:endParaRPr lang="hu-HU"/>
          </a:p>
        </p:txBody>
      </p:sp>
      <p:pic>
        <p:nvPicPr>
          <p:cNvPr id="66586" name="Picture 26"/>
          <p:cNvPicPr>
            <a:picLocks noChangeAspect="1" noChangeArrowheads="1"/>
          </p:cNvPicPr>
          <p:nvPr/>
        </p:nvPicPr>
        <p:blipFill>
          <a:blip r:embed="rId3" cstate="print"/>
          <a:srcRect/>
          <a:stretch>
            <a:fillRect/>
          </a:stretch>
        </p:blipFill>
        <p:spPr bwMode="auto">
          <a:xfrm>
            <a:off x="4284663" y="2349501"/>
            <a:ext cx="4572000" cy="3413125"/>
          </a:xfrm>
          <a:prstGeom prst="rect">
            <a:avLst/>
          </a:prstGeom>
          <a:noFill/>
          <a:ln w="9525">
            <a:noFill/>
            <a:miter lim="800000"/>
            <a:headEnd/>
            <a:tailEnd/>
          </a:ln>
        </p:spPr>
      </p:pic>
      <p:sp>
        <p:nvSpPr>
          <p:cNvPr id="66587" name="Text Box 27"/>
          <p:cNvSpPr txBox="1">
            <a:spLocks noChangeArrowheads="1"/>
          </p:cNvSpPr>
          <p:nvPr/>
        </p:nvSpPr>
        <p:spPr bwMode="auto">
          <a:xfrm>
            <a:off x="1258888" y="1484314"/>
            <a:ext cx="2277225" cy="646331"/>
          </a:xfrm>
          <a:prstGeom prst="rect">
            <a:avLst/>
          </a:prstGeom>
          <a:noFill/>
          <a:ln w="9525">
            <a:noFill/>
            <a:miter lim="800000"/>
            <a:headEnd/>
            <a:tailEnd/>
          </a:ln>
          <a:effectLst/>
        </p:spPr>
        <p:txBody>
          <a:bodyPr wrap="none">
            <a:spAutoFit/>
          </a:bodyPr>
          <a:lstStyle/>
          <a:p>
            <a:pPr algn="ctr"/>
            <a:r>
              <a:rPr lang="hu-HU" b="1">
                <a:latin typeface="Times New Roman" pitchFamily="18" charset="0"/>
              </a:rPr>
              <a:t>Magyarország (2008)</a:t>
            </a:r>
          </a:p>
          <a:p>
            <a:pPr algn="ctr"/>
            <a:r>
              <a:rPr lang="hu-HU" b="1">
                <a:latin typeface="Times New Roman" pitchFamily="18" charset="0"/>
              </a:rPr>
              <a:t>V/V %</a:t>
            </a:r>
            <a:r>
              <a:rPr lang="hu-HU">
                <a:latin typeface="Times New Roman" pitchFamily="18" charset="0"/>
              </a:rPr>
              <a:t> </a:t>
            </a:r>
            <a:endParaRPr lang="en-GB">
              <a:latin typeface="Times New Roman" pitchFamily="18" charset="0"/>
            </a:endParaRPr>
          </a:p>
        </p:txBody>
      </p:sp>
      <p:sp>
        <p:nvSpPr>
          <p:cNvPr id="66588" name="Text Box 28"/>
          <p:cNvSpPr txBox="1">
            <a:spLocks noChangeArrowheads="1"/>
          </p:cNvSpPr>
          <p:nvPr/>
        </p:nvSpPr>
        <p:spPr bwMode="auto">
          <a:xfrm>
            <a:off x="5878513" y="1484313"/>
            <a:ext cx="1236236" cy="369332"/>
          </a:xfrm>
          <a:prstGeom prst="rect">
            <a:avLst/>
          </a:prstGeom>
          <a:noFill/>
          <a:ln w="9525">
            <a:noFill/>
            <a:miter lim="800000"/>
            <a:headEnd/>
            <a:tailEnd/>
          </a:ln>
          <a:effectLst/>
        </p:spPr>
        <p:txBody>
          <a:bodyPr wrap="none">
            <a:spAutoFit/>
          </a:bodyPr>
          <a:lstStyle/>
          <a:p>
            <a:r>
              <a:rPr lang="hu-HU" b="1">
                <a:latin typeface="Times New Roman" pitchFamily="18" charset="0"/>
              </a:rPr>
              <a:t>EU (2006)</a:t>
            </a:r>
            <a:r>
              <a:rPr lang="hu-HU">
                <a:latin typeface="Times New Roman" pitchFamily="18" charset="0"/>
              </a:rPr>
              <a:t> </a:t>
            </a:r>
            <a:endParaRPr lang="en-GB">
              <a:latin typeface="Times New Roman" pitchFamily="18" charset="0"/>
            </a:endParaRPr>
          </a:p>
        </p:txBody>
      </p:sp>
      <p:graphicFrame>
        <p:nvGraphicFramePr>
          <p:cNvPr id="66589" name="Object 29"/>
          <p:cNvGraphicFramePr>
            <a:graphicFrameLocks noChangeAspect="1"/>
          </p:cNvGraphicFramePr>
          <p:nvPr>
            <p:ph idx="1"/>
          </p:nvPr>
        </p:nvGraphicFramePr>
        <p:xfrm>
          <a:off x="107504" y="2390551"/>
          <a:ext cx="4716463" cy="3414713"/>
        </p:xfrm>
        <a:graphic>
          <a:graphicData uri="http://schemas.openxmlformats.org/presentationml/2006/ole">
            <p:oleObj spid="_x0000_s2050" name="Chart" r:id="rId4" imgW="6800826" imgH="4924477" progId="Excel.Sheet.8">
              <p:embed/>
            </p:oleObj>
          </a:graphicData>
        </a:graphic>
      </p:graphicFrame>
      <p:sp>
        <p:nvSpPr>
          <p:cNvPr id="11" name="Téglalap 10"/>
          <p:cNvSpPr/>
          <p:nvPr/>
        </p:nvSpPr>
        <p:spPr>
          <a:xfrm>
            <a:off x="4499992" y="1412776"/>
            <a:ext cx="4176464"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Élőláb helye 3"/>
          <p:cNvSpPr>
            <a:spLocks noGrp="1"/>
          </p:cNvSpPr>
          <p:nvPr>
            <p:ph type="ftr" sz="quarter" idx="10"/>
          </p:nvPr>
        </p:nvSpPr>
        <p:spPr>
          <a:xfrm>
            <a:off x="457200" y="6356351"/>
            <a:ext cx="6329378"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7" name="Dia számának helye 4"/>
          <p:cNvSpPr>
            <a:spLocks noGrp="1"/>
          </p:cNvSpPr>
          <p:nvPr>
            <p:ph type="sldNum" sz="quarter" idx="11"/>
          </p:nvPr>
        </p:nvSpPr>
        <p:spPr/>
        <p:txBody>
          <a:bodyPr/>
          <a:lstStyle/>
          <a:p>
            <a:fld id="{C894BFC5-CC12-4A5B-B149-4C3BF20E8395}" type="slidenum">
              <a:rPr lang="hu-HU"/>
              <a:pPr/>
              <a:t>27</a:t>
            </a:fld>
            <a:endParaRPr lang="hu-HU"/>
          </a:p>
        </p:txBody>
      </p:sp>
      <p:sp>
        <p:nvSpPr>
          <p:cNvPr id="99330"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 kénforrásai</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99332" name="Rectangle 4"/>
          <p:cNvSpPr>
            <a:spLocks noGrp="1" noChangeArrowheads="1"/>
          </p:cNvSpPr>
          <p:nvPr>
            <p:ph idx="1"/>
          </p:nvPr>
        </p:nvSpPr>
        <p:spPr/>
        <p:txBody>
          <a:bodyPr/>
          <a:lstStyle/>
          <a:p>
            <a:endParaRPr lang="en-GB"/>
          </a:p>
        </p:txBody>
      </p:sp>
      <p:sp>
        <p:nvSpPr>
          <p:cNvPr id="99336" name="Rectangle 8"/>
          <p:cNvSpPr>
            <a:spLocks noChangeArrowheads="1"/>
          </p:cNvSpPr>
          <p:nvPr/>
        </p:nvSpPr>
        <p:spPr bwMode="auto">
          <a:xfrm>
            <a:off x="1" y="0"/>
            <a:ext cx="184731" cy="369332"/>
          </a:xfrm>
          <a:prstGeom prst="rect">
            <a:avLst/>
          </a:prstGeom>
          <a:noFill/>
          <a:ln w="9525">
            <a:noFill/>
            <a:miter lim="800000"/>
            <a:headEnd/>
            <a:tailEnd/>
          </a:ln>
          <a:effectLst/>
        </p:spPr>
        <p:txBody>
          <a:bodyPr wrap="none" anchor="ctr">
            <a:spAutoFit/>
          </a:bodyPr>
          <a:lstStyle/>
          <a:p>
            <a:endParaRPr lang="hu-HU"/>
          </a:p>
        </p:txBody>
      </p:sp>
      <p:graphicFrame>
        <p:nvGraphicFramePr>
          <p:cNvPr id="99335" name="Object 7"/>
          <p:cNvGraphicFramePr>
            <a:graphicFrameLocks noChangeAspect="1"/>
          </p:cNvGraphicFramePr>
          <p:nvPr/>
        </p:nvGraphicFramePr>
        <p:xfrm>
          <a:off x="250824" y="1628775"/>
          <a:ext cx="8477251" cy="4514850"/>
        </p:xfrm>
        <a:graphic>
          <a:graphicData uri="http://schemas.openxmlformats.org/presentationml/2006/ole">
            <p:oleObj spid="_x0000_s3074" name="Chart" r:id="rId3" imgW="8544057" imgH="4772013" progId="Excel.Sheet.8">
              <p:embed/>
            </p:oleObj>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lőláb helye 3"/>
          <p:cNvSpPr>
            <a:spLocks noGrp="1"/>
          </p:cNvSpPr>
          <p:nvPr>
            <p:ph type="ftr" sz="quarter" idx="10"/>
          </p:nvPr>
        </p:nvSpPr>
        <p:spPr>
          <a:xfrm>
            <a:off x="457200" y="6356351"/>
            <a:ext cx="7043758"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8" name="Dia számának helye 4"/>
          <p:cNvSpPr>
            <a:spLocks noGrp="1"/>
          </p:cNvSpPr>
          <p:nvPr>
            <p:ph type="sldNum" sz="quarter" idx="11"/>
          </p:nvPr>
        </p:nvSpPr>
        <p:spPr/>
        <p:txBody>
          <a:bodyPr/>
          <a:lstStyle/>
          <a:p>
            <a:fld id="{0D0E6853-32A9-462F-9A50-0B52FB5C919A}" type="slidenum">
              <a:rPr lang="hu-HU"/>
              <a:pPr/>
              <a:t>28</a:t>
            </a:fld>
            <a:endParaRPr lang="hu-HU"/>
          </a:p>
        </p:txBody>
      </p:sp>
      <p:sp>
        <p:nvSpPr>
          <p:cNvPr id="100354"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 aromástartalmának forrásai</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00355" name="Rectangle 3"/>
          <p:cNvSpPr>
            <a:spLocks noGrp="1" noChangeArrowheads="1"/>
          </p:cNvSpPr>
          <p:nvPr>
            <p:ph idx="1"/>
          </p:nvPr>
        </p:nvSpPr>
        <p:spPr/>
        <p:txBody>
          <a:bodyPr/>
          <a:lstStyle/>
          <a:p>
            <a:endParaRPr lang="en-GB"/>
          </a:p>
        </p:txBody>
      </p:sp>
      <p:sp>
        <p:nvSpPr>
          <p:cNvPr id="100356" name="Rectangle 4"/>
          <p:cNvSpPr>
            <a:spLocks noChangeArrowheads="1"/>
          </p:cNvSpPr>
          <p:nvPr/>
        </p:nvSpPr>
        <p:spPr bwMode="auto">
          <a:xfrm>
            <a:off x="1" y="0"/>
            <a:ext cx="184731" cy="369332"/>
          </a:xfrm>
          <a:prstGeom prst="rect">
            <a:avLst/>
          </a:prstGeom>
          <a:noFill/>
          <a:ln w="9525">
            <a:noFill/>
            <a:miter lim="800000"/>
            <a:headEnd/>
            <a:tailEnd/>
          </a:ln>
          <a:effectLst/>
        </p:spPr>
        <p:txBody>
          <a:bodyPr wrap="none" anchor="ctr">
            <a:spAutoFit/>
          </a:bodyPr>
          <a:lstStyle/>
          <a:p>
            <a:endParaRPr lang="hu-HU"/>
          </a:p>
        </p:txBody>
      </p:sp>
      <p:sp>
        <p:nvSpPr>
          <p:cNvPr id="100359" name="Rectangle 7"/>
          <p:cNvSpPr>
            <a:spLocks noChangeArrowheads="1"/>
          </p:cNvSpPr>
          <p:nvPr/>
        </p:nvSpPr>
        <p:spPr bwMode="auto">
          <a:xfrm>
            <a:off x="1" y="0"/>
            <a:ext cx="184731" cy="369332"/>
          </a:xfrm>
          <a:prstGeom prst="rect">
            <a:avLst/>
          </a:prstGeom>
          <a:noFill/>
          <a:ln w="9525">
            <a:noFill/>
            <a:miter lim="800000"/>
            <a:headEnd/>
            <a:tailEnd/>
          </a:ln>
          <a:effectLst/>
        </p:spPr>
        <p:txBody>
          <a:bodyPr wrap="none" anchor="ctr">
            <a:spAutoFit/>
          </a:bodyPr>
          <a:lstStyle/>
          <a:p>
            <a:endParaRPr lang="hu-HU"/>
          </a:p>
        </p:txBody>
      </p:sp>
      <p:graphicFrame>
        <p:nvGraphicFramePr>
          <p:cNvPr id="100358" name="Object 6"/>
          <p:cNvGraphicFramePr>
            <a:graphicFrameLocks noChangeAspect="1"/>
          </p:cNvGraphicFramePr>
          <p:nvPr/>
        </p:nvGraphicFramePr>
        <p:xfrm>
          <a:off x="250825" y="1484313"/>
          <a:ext cx="8505825" cy="4572000"/>
        </p:xfrm>
        <a:graphic>
          <a:graphicData uri="http://schemas.openxmlformats.org/presentationml/2006/ole">
            <p:oleObj spid="_x0000_s4098" name="Worksheet" r:id="rId3" imgW="8486657" imgH="4572000" progId="Excel.Sheet.8">
              <p:embed/>
            </p:oleObj>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56" name="Dia számának helye 4"/>
          <p:cNvSpPr>
            <a:spLocks noGrp="1"/>
          </p:cNvSpPr>
          <p:nvPr>
            <p:ph type="sldNum" sz="quarter" idx="11"/>
          </p:nvPr>
        </p:nvSpPr>
        <p:spPr/>
        <p:txBody>
          <a:bodyPr/>
          <a:lstStyle/>
          <a:p>
            <a:fld id="{F5EACFC1-F494-402C-8FBC-00C85AD21D93}" type="slidenum">
              <a:rPr lang="hu-HU"/>
              <a:pPr/>
              <a:t>29</a:t>
            </a:fld>
            <a:endParaRPr lang="hu-HU"/>
          </a:p>
        </p:txBody>
      </p:sp>
      <p:sp>
        <p:nvSpPr>
          <p:cNvPr id="79874"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Korszerű motorbenzinek adalékai (1/2)</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0355" name="Group 483"/>
          <p:cNvGraphicFramePr>
            <a:graphicFrameLocks noGrp="1"/>
          </p:cNvGraphicFramePr>
          <p:nvPr>
            <p:ph idx="1"/>
          </p:nvPr>
        </p:nvGraphicFramePr>
        <p:xfrm>
          <a:off x="250825" y="1142984"/>
          <a:ext cx="8447089" cy="9349794"/>
        </p:xfrm>
        <a:graphic>
          <a:graphicData uri="http://schemas.openxmlformats.org/drawingml/2006/table">
            <a:tbl>
              <a:tblPr/>
              <a:tblGrid>
                <a:gridCol w="1941513"/>
                <a:gridCol w="2422525"/>
                <a:gridCol w="2817812"/>
                <a:gridCol w="1265239"/>
              </a:tblGrid>
              <a:tr h="948690">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Adalékok</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Teljesítménykövetelmény / hatás / eredmény</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Vegyülettípus</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Javasolt adalék-koncentráció, mg/kg</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34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Oktánszám-javítók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Oktánszám növelése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1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10-1000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63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Égésjavítók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Égéslefutás javítása</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Aminok, nitrovegyületek, foszfor- és bórvegyületek, fémoxidok , terpének, fémsók, fémkomplexek, oxigén tartalmú vegyületek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5-50</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Detergensek és diszpergensek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Tisztántartás és tisztítás (keverékképző rendszer, befecskendező- és kipufogórendszer)</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1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20-100</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Oktánszámigény növekedést gátló adalékok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Égéstéri lerakódások által okozott oktánszámigény-növekedés megakadályozása</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1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20-100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15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Korróziós inhibítorok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Motorhajtóanyag-rendszer korrózióvédelme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Alkenil-borostyánkősav származékok, karbonsav-amidok, -imidek, -imidazolinok, tiofoszfin származékok, polietilén-poliaminok, alkanol-aminok, </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5-50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Oxidációgátlók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Tárolási stabilitás javítása, „gyantaképződés” elkerülése</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hu-HU" sz="11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Fémdezaktivátorok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Oxidációs katalizátorként ható fémfelületek dezaktiválása</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N,N’-diszalicilidén-1,2-propán-diamin</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4-20</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34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Ólomhelyettesítő adalékok (kopásgátlók)</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Az ólomvegyületek oktánszámnövelé-sen kívüli hatásának biztosítása ólmozatlan benzinekben, pl. kenés (kopásgátlás a kipufogó szelepülésnél)</a:t>
                      </a:r>
                      <a:endParaRPr kumimoji="0" lang="hu-HU" sz="11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smtClean="0">
                          <a:ln>
                            <a:noFill/>
                          </a:ln>
                          <a:solidFill>
                            <a:schemeClr val="tx1"/>
                          </a:solidFill>
                          <a:effectLst/>
                          <a:latin typeface="Times New Roman" pitchFamily="18" charset="0"/>
                          <a:cs typeface="Times New Roman" pitchFamily="18" charset="0"/>
                        </a:rPr>
                        <a:t>Kálium-naftenátok, titánvegyületek</a:t>
                      </a:r>
                      <a:endParaRPr kumimoji="0" lang="hu-HU" sz="11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hu-HU" sz="1100" b="1" i="0" u="none" strike="noStrike" cap="none" normalizeH="0" baseline="0" dirty="0" smtClean="0">
                          <a:ln>
                            <a:noFill/>
                          </a:ln>
                          <a:solidFill>
                            <a:schemeClr val="tx1"/>
                          </a:solidFill>
                          <a:effectLst/>
                          <a:latin typeface="Times New Roman" pitchFamily="18" charset="0"/>
                          <a:cs typeface="Times New Roman" pitchFamily="18" charset="0"/>
                        </a:rPr>
                        <a:t>50-200</a:t>
                      </a:r>
                      <a:endParaRPr kumimoji="0" lang="hu-HU" sz="11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9392"/>
            <a:ext cx="82296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Coverage</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modes</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travel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range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the</a:t>
            </a:r>
            <a:r>
              <a:rPr lang="hu-HU" sz="2800" b="1" dirty="0" smtClean="0">
                <a:effectLst>
                  <a:outerShdw blurRad="38100" dist="38100" dir="2700000" algn="tl">
                    <a:srgbClr val="000000">
                      <a:alpha val="43137"/>
                    </a:srgbClr>
                  </a:outerShdw>
                </a:effectLst>
                <a:latin typeface="Arial" pitchFamily="34" charset="0"/>
                <a:cs typeface="Arial" pitchFamily="34" charset="0"/>
              </a:rPr>
              <a:t> main</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36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convential</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smtClean="0">
                <a:effectLst>
                  <a:outerShdw blurRad="38100" dist="38100" dir="2700000" algn="tl">
                    <a:srgbClr val="000000">
                      <a:alpha val="43137"/>
                    </a:srgbClr>
                  </a:outerShdw>
                </a:effectLst>
                <a:latin typeface="Arial" pitchFamily="34" charset="0"/>
                <a:cs typeface="Arial" pitchFamily="34" charset="0"/>
              </a:rPr>
              <a:t>and</a:t>
            </a:r>
            <a:r>
              <a:rPr lang="hu-HU"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alternative</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áblázat 2"/>
          <p:cNvGraphicFramePr>
            <a:graphicFrameLocks noGrp="1"/>
          </p:cNvGraphicFramePr>
          <p:nvPr/>
        </p:nvGraphicFramePr>
        <p:xfrm>
          <a:off x="755576" y="1052736"/>
          <a:ext cx="7704853" cy="4464499"/>
        </p:xfrm>
        <a:graphic>
          <a:graphicData uri="http://schemas.openxmlformats.org/drawingml/2006/table">
            <a:tbl>
              <a:tblPr/>
              <a:tblGrid>
                <a:gridCol w="1135367"/>
                <a:gridCol w="580023"/>
                <a:gridCol w="468955"/>
                <a:gridCol w="740455"/>
                <a:gridCol w="431932"/>
                <a:gridCol w="481296"/>
                <a:gridCol w="715774"/>
                <a:gridCol w="407250"/>
                <a:gridCol w="362001"/>
                <a:gridCol w="382569"/>
                <a:gridCol w="530660"/>
                <a:gridCol w="752797"/>
                <a:gridCol w="715774"/>
              </a:tblGrid>
              <a:tr h="322114">
                <a:tc rowSpan="2">
                  <a:txBody>
                    <a:bodyPr/>
                    <a:lstStyle/>
                    <a:p>
                      <a:pPr algn="l" fontAlgn="ctr"/>
                      <a:r>
                        <a:rPr lang="hu-HU" sz="1100" b="1" i="0" u="none" strike="noStrike" dirty="0" err="1">
                          <a:solidFill>
                            <a:srgbClr val="000000"/>
                          </a:solidFill>
                          <a:latin typeface="Calibri"/>
                        </a:rPr>
                        <a:t>Fuel</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Mode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a:solidFill>
                            <a:srgbClr val="000000"/>
                          </a:solidFill>
                          <a:latin typeface="Calibri"/>
                        </a:rPr>
                        <a:t>Road-passenger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b"/>
                      <a:r>
                        <a:rPr lang="hu-HU" sz="1100" b="1" i="0" u="none" strike="noStrike">
                          <a:solidFill>
                            <a:srgbClr val="000000"/>
                          </a:solidFill>
                          <a:latin typeface="Calibri"/>
                        </a:rPr>
                        <a:t>Road-freight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a:txBody>
                    <a:bodyPr/>
                    <a:lstStyle/>
                    <a:p>
                      <a:pPr algn="ctr" fontAlgn="b"/>
                      <a:r>
                        <a:rPr lang="hu-HU" sz="1100" b="1" i="0" u="none" strike="noStrike">
                          <a:solidFill>
                            <a:srgbClr val="000000"/>
                          </a:solidFill>
                          <a:latin typeface="Calibri"/>
                        </a:rPr>
                        <a:t>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hu-HU" sz="1100" b="1" i="0" u="none" strike="noStrike">
                          <a:solidFill>
                            <a:srgbClr val="000000"/>
                          </a:solidFill>
                          <a:latin typeface="Calibri"/>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dirty="0" err="1">
                          <a:solidFill>
                            <a:srgbClr val="000000"/>
                          </a:solidFill>
                          <a:latin typeface="Calibri"/>
                        </a:rPr>
                        <a:t>Water</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583026">
                <a:tc vMerge="1">
                  <a:txBody>
                    <a:bodyPr/>
                    <a:lstStyle/>
                    <a:p>
                      <a:endParaRPr lang="hu-HU"/>
                    </a:p>
                  </a:txBody>
                  <a:tcPr/>
                </a:tc>
                <a:tc>
                  <a:txBody>
                    <a:bodyPr/>
                    <a:lstStyle/>
                    <a:p>
                      <a:pPr algn="ctr" fontAlgn="b"/>
                      <a:r>
                        <a:rPr lang="hu-HU" sz="1100" b="1" i="0" u="none" strike="noStrike">
                          <a:solidFill>
                            <a:srgbClr val="000000"/>
                          </a:solidFill>
                          <a:latin typeface="Calibri"/>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hu-HU"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dirty="0" err="1" smtClean="0">
                          <a:solidFill>
                            <a:srgbClr val="000000"/>
                          </a:solidFill>
                          <a:latin typeface="Calibri"/>
                        </a:rPr>
                        <a:t>maritime</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a:txBody>
                    <a:bodyPr/>
                    <a:lstStyle/>
                    <a:p>
                      <a:pPr algn="l" fontAlgn="ctr"/>
                      <a:r>
                        <a:rPr lang="hu-HU" sz="1100" b="1" i="0" u="none" strike="noStrike">
                          <a:solidFill>
                            <a:srgbClr val="000000"/>
                          </a:solidFill>
                          <a:latin typeface="Calibri"/>
                        </a:rPr>
                        <a:t>Natural gas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hu-HU" sz="1100" b="1" i="0" u="none" strike="noStrike">
                          <a:solidFill>
                            <a:srgbClr val="000000"/>
                          </a:solidFill>
                          <a:latin typeface="Calibri"/>
                        </a:rPr>
                        <a:t>LNG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a:txBody>
                    <a:bodyPr/>
                    <a:lstStyle/>
                    <a:p>
                      <a:pPr algn="l" fontAlgn="ctr"/>
                      <a:r>
                        <a:rPr lang="hu-HU" sz="1100" b="1" i="0" u="none" strike="noStrike">
                          <a:solidFill>
                            <a:srgbClr val="000000"/>
                          </a:solidFill>
                          <a:latin typeface="Calibri"/>
                        </a:rPr>
                        <a:t>(biomethane)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100" b="1" i="0" u="none" strike="noStrike">
                          <a:solidFill>
                            <a:srgbClr val="000000"/>
                          </a:solidFill>
                          <a:latin typeface="Calibri"/>
                        </a:rPr>
                        <a:t>CNG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a:solidFill>
                            <a:srgbClr val="000000"/>
                          </a:solidFill>
                          <a:latin typeface="Calibri"/>
                        </a:rPr>
                        <a:t>LPG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ctr"/>
                      <a:r>
                        <a:rPr lang="hu-HU" sz="1100" b="1" i="0" u="none" strike="noStrike" dirty="0" err="1">
                          <a:solidFill>
                            <a:srgbClr val="000000"/>
                          </a:solidFill>
                          <a:latin typeface="Calibri"/>
                        </a:rPr>
                        <a:t>Gasoline</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Gas</a:t>
                      </a:r>
                      <a:r>
                        <a:rPr lang="hu-HU" sz="1100" b="1" i="0" u="none" strike="noStrike" dirty="0">
                          <a:solidFill>
                            <a:srgbClr val="000000"/>
                          </a:solidFill>
                          <a:latin typeface="Calibri"/>
                        </a:rPr>
                        <a:t>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Kerosene</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a:solidFill>
                            <a:srgbClr val="000000"/>
                          </a:solidFill>
                          <a:latin typeface="Calibri"/>
                        </a:rPr>
                        <a:t>Bunker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Biofuels (liquid)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Hydrogen (fuel cell)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19">
                <a:tc gridSpan="2">
                  <a:txBody>
                    <a:bodyPr/>
                    <a:lstStyle/>
                    <a:p>
                      <a:pPr algn="l" fontAlgn="b"/>
                      <a:r>
                        <a:rPr lang="hu-HU" sz="1100" b="1" i="0" u="none" strike="noStrike">
                          <a:solidFill>
                            <a:srgbClr val="000000"/>
                          </a:solidFill>
                          <a:latin typeface="Calibri"/>
                        </a:rPr>
                        <a:t>Electricity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gridSpan="4">
                  <a:txBody>
                    <a:bodyPr/>
                    <a:lstStyle/>
                    <a:p>
                      <a:pPr algn="l" fontAlgn="b"/>
                      <a:r>
                        <a:rPr lang="en-US" sz="1100" b="0" i="0" u="none" strike="noStrike" dirty="0">
                          <a:solidFill>
                            <a:srgbClr val="000000"/>
                          </a:solidFill>
                          <a:latin typeface="Calibri"/>
                        </a:rPr>
                        <a:t>Alternatives as classified by the </a:t>
                      </a:r>
                      <a:r>
                        <a:rPr lang="en-US" sz="1100" b="0" i="0" u="none" strike="noStrike" dirty="0" smtClean="0">
                          <a:solidFill>
                            <a:srgbClr val="000000"/>
                          </a:solidFill>
                          <a:latin typeface="Calibri"/>
                        </a:rPr>
                        <a:t>EC</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Transport</a:t>
                      </a:r>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zövegdoboz 3"/>
          <p:cNvSpPr txBox="1"/>
          <p:nvPr/>
        </p:nvSpPr>
        <p:spPr>
          <a:xfrm>
            <a:off x="0" y="5661248"/>
            <a:ext cx="9144000" cy="1569660"/>
          </a:xfrm>
          <a:prstGeom prst="rect">
            <a:avLst/>
          </a:prstGeom>
          <a:noFill/>
        </p:spPr>
        <p:txBody>
          <a:bodyPr wrap="square" rtlCol="0">
            <a:spAutoFit/>
          </a:bodyPr>
          <a:lstStyle/>
          <a:p>
            <a:pPr marL="0" lvl="1"/>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European </a:t>
            </a:r>
            <a:r>
              <a:rPr lang="hu-HU" sz="1200" dirty="0" err="1" smtClean="0">
                <a:latin typeface="Arial" pitchFamily="34" charset="0"/>
                <a:cs typeface="Arial" pitchFamily="34" charset="0"/>
              </a:rPr>
              <a:t>Commission</a:t>
            </a:r>
            <a:r>
              <a:rPr lang="hu-HU" sz="1200" dirty="0" smtClean="0">
                <a:latin typeface="Arial" pitchFamily="34" charset="0"/>
                <a:cs typeface="Arial" pitchFamily="34" charset="0"/>
              </a:rPr>
              <a:t> COM(2013) 17 </a:t>
            </a:r>
            <a:r>
              <a:rPr lang="hu-HU" sz="1200" dirty="0" err="1" smtClean="0">
                <a:latin typeface="Arial" pitchFamily="34" charset="0"/>
                <a:cs typeface="Arial" pitchFamily="34" charset="0"/>
              </a:rPr>
              <a:t>final</a:t>
            </a:r>
            <a:r>
              <a:rPr lang="hu-HU" sz="1200" dirty="0" smtClean="0">
                <a:latin typeface="Arial" pitchFamily="34" charset="0"/>
                <a:cs typeface="Arial" pitchFamily="34" charset="0"/>
              </a:rPr>
              <a:t> (24.1.2013) ‘</a:t>
            </a:r>
            <a:r>
              <a:rPr lang="hu-HU" sz="1200" dirty="0" err="1" smtClean="0">
                <a:latin typeface="Arial" pitchFamily="34" charset="0"/>
                <a:cs typeface="Arial" pitchFamily="34" charset="0"/>
              </a:rPr>
              <a:t>Clean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power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transport</a:t>
            </a:r>
            <a:r>
              <a:rPr lang="hu-HU" sz="1200" dirty="0" smtClean="0">
                <a:latin typeface="Arial" pitchFamily="34" charset="0"/>
                <a:cs typeface="Arial" pitchFamily="34" charset="0"/>
              </a:rPr>
              <a:t>: A European </a:t>
            </a:r>
            <a:r>
              <a:rPr lang="hu-HU" sz="1200" dirty="0" err="1" smtClean="0">
                <a:latin typeface="Arial" pitchFamily="34" charset="0"/>
                <a:cs typeface="Arial" pitchFamily="34" charset="0"/>
              </a:rPr>
              <a:t>alternative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fuels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strategy</a:t>
            </a:r>
            <a:r>
              <a:rPr lang="hu-HU" sz="1200" dirty="0" smtClean="0">
                <a:latin typeface="Arial" pitchFamily="34" charset="0"/>
                <a:cs typeface="Arial" pitchFamily="34" charset="0"/>
              </a:rPr>
              <a:t>’ p.4. </a:t>
            </a:r>
            <a:r>
              <a:rPr lang="hu-HU" sz="1200" dirty="0" err="1" smtClean="0">
                <a:latin typeface="Arial" pitchFamily="34" charset="0"/>
                <a:cs typeface="Arial" pitchFamily="34" charset="0"/>
              </a:rPr>
              <a:t>Parliament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vote</a:t>
            </a:r>
            <a:r>
              <a:rPr lang="hu-HU" sz="1200" dirty="0" smtClean="0">
                <a:latin typeface="Arial" pitchFamily="34" charset="0"/>
                <a:cs typeface="Arial" pitchFamily="34" charset="0"/>
              </a:rPr>
              <a:t> is </a:t>
            </a:r>
            <a:r>
              <a:rPr lang="hu-HU" sz="1200" dirty="0" err="1" smtClean="0">
                <a:latin typeface="Arial" pitchFamily="34" charset="0"/>
                <a:cs typeface="Arial" pitchFamily="34" charset="0"/>
              </a:rPr>
              <a:t>scheduled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Febr</a:t>
            </a:r>
            <a:r>
              <a:rPr lang="hu-HU" sz="1200" dirty="0" smtClean="0">
                <a:latin typeface="Arial" pitchFamily="34" charset="0"/>
                <a:cs typeface="Arial" pitchFamily="34" charset="0"/>
              </a:rPr>
              <a:t> 2014 (</a:t>
            </a:r>
            <a:r>
              <a:rPr lang="hu-HU" sz="1200" dirty="0" smtClean="0">
                <a:latin typeface="Arial" pitchFamily="34" charset="0"/>
                <a:cs typeface="Arial" pitchFamily="34" charset="0"/>
                <a:hlinkClick r:id="rId2"/>
              </a:rPr>
              <a:t>http://hy-tec.eu/2013/10/regions-role-aknowleded-in-eu-parliament-report-on-clean-power-for-transport/</a:t>
            </a:r>
            <a:r>
              <a:rPr lang="hu-HU" sz="1200" dirty="0" smtClean="0">
                <a:latin typeface="Arial" pitchFamily="34" charset="0"/>
                <a:cs typeface="Arial" pitchFamily="34" charset="0"/>
              </a:rPr>
              <a:t>). „</a:t>
            </a:r>
            <a:r>
              <a:rPr lang="en-US" sz="1200" dirty="0" smtClean="0">
                <a:latin typeface="Arial" pitchFamily="34" charset="0"/>
                <a:cs typeface="Arial" pitchFamily="34" charset="0"/>
              </a:rPr>
              <a:t>The Council is expected to agree a draft text in the form of a general approach, with reduced ambitions compared to the Commission proposal, extending the deadline to 2030 and reducing the obligations for LNG. Nevertheless, this agreement could pave the way for an agreement between EP and Council before the European Parliament elections on 24-25 May 2014</a:t>
            </a:r>
            <a:r>
              <a:rPr lang="hu-HU" sz="1200" dirty="0" smtClean="0">
                <a:latin typeface="Arial" pitchFamily="34" charset="0"/>
                <a:cs typeface="Arial" pitchFamily="34" charset="0"/>
              </a:rPr>
              <a:t>” &lt;(</a:t>
            </a:r>
            <a:r>
              <a:rPr lang="hu-HU" sz="1200" dirty="0" smtClean="0">
                <a:latin typeface="Arial" pitchFamily="34" charset="0"/>
                <a:cs typeface="Arial" pitchFamily="34" charset="0"/>
                <a:hlinkClick r:id="rId3"/>
              </a:rPr>
              <a:t>http://europa.eu/rapid/press-release_MEMO-13-1095_en.htm)</a:t>
            </a:r>
            <a:r>
              <a:rPr lang="hu-HU" sz="1200" dirty="0" smtClean="0">
                <a:latin typeface="Arial" pitchFamily="34" charset="0"/>
                <a:cs typeface="Arial" pitchFamily="34" charset="0"/>
              </a:rPr>
              <a:t>&gt;.</a:t>
            </a:r>
          </a:p>
          <a:p>
            <a:pPr marL="0" lvl="1"/>
            <a:endParaRPr lang="en-US" sz="1200" dirty="0" smtClean="0">
              <a:latin typeface="Arial" pitchFamily="34" charset="0"/>
              <a:cs typeface="Arial" pitchFamily="34" charset="0"/>
            </a:endParaRPr>
          </a:p>
          <a:p>
            <a:endParaRPr lang="hu-HU" sz="1200" dirty="0">
              <a:latin typeface="Arial" pitchFamily="34" charset="0"/>
              <a:cs typeface="Arial" pitchFamily="34" charset="0"/>
            </a:endParaRPr>
          </a:p>
        </p:txBody>
      </p:sp>
      <p:sp>
        <p:nvSpPr>
          <p:cNvPr id="5" name="Jobbra nyíl 4"/>
          <p:cNvSpPr/>
          <p:nvPr/>
        </p:nvSpPr>
        <p:spPr>
          <a:xfrm>
            <a:off x="-180528" y="285293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Élőláb helye 3"/>
          <p:cNvSpPr>
            <a:spLocks noGrp="1"/>
          </p:cNvSpPr>
          <p:nvPr>
            <p:ph type="ftr" sz="quarter" idx="10"/>
          </p:nvPr>
        </p:nvSpPr>
        <p:spPr/>
        <p:txBody>
          <a:bodyPr/>
          <a:lstStyle/>
          <a:p>
            <a:r>
              <a:rPr lang="hu-HU"/>
              <a:t>I. Ökológia, Regionalitás, Vidékfejlesztés Nemzetközi Nyári Egyetem és Workshop, Százhalombatta, 2008.08.11-14.</a:t>
            </a:r>
          </a:p>
        </p:txBody>
      </p:sp>
      <p:sp>
        <p:nvSpPr>
          <p:cNvPr id="51" name="Dia számának helye 4"/>
          <p:cNvSpPr>
            <a:spLocks noGrp="1"/>
          </p:cNvSpPr>
          <p:nvPr>
            <p:ph type="sldNum" sz="quarter" idx="11"/>
          </p:nvPr>
        </p:nvSpPr>
        <p:spPr/>
        <p:txBody>
          <a:bodyPr/>
          <a:lstStyle/>
          <a:p>
            <a:fld id="{E4A29AEC-3BC5-4A21-B033-CA5631299572}" type="slidenum">
              <a:rPr lang="hu-HU"/>
              <a:pPr/>
              <a:t>30</a:t>
            </a:fld>
            <a:endParaRPr lang="hu-HU"/>
          </a:p>
        </p:txBody>
      </p:sp>
      <p:sp>
        <p:nvSpPr>
          <p:cNvPr id="84994" name="Rectangle 2"/>
          <p:cNvSpPr>
            <a:spLocks noGrp="1" noChangeArrowheads="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Korszerű motorbenzinek adalékai (2/</a:t>
            </a:r>
            <a:r>
              <a:rPr lang="hu-HU" sz="2800" b="1" dirty="0" err="1" smtClean="0">
                <a:effectLst>
                  <a:outerShdw blurRad="38100" dist="38100" dir="2700000" algn="tl">
                    <a:srgbClr val="000000">
                      <a:alpha val="43137"/>
                    </a:srgbClr>
                  </a:outerShdw>
                </a:effectLst>
                <a:latin typeface="Arial" pitchFamily="34" charset="0"/>
                <a:cs typeface="Arial" pitchFamily="34" charset="0"/>
              </a:rPr>
              <a:t>2</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85467" name="Group 475"/>
          <p:cNvGraphicFramePr>
            <a:graphicFrameLocks noGrp="1"/>
          </p:cNvGraphicFramePr>
          <p:nvPr>
            <p:ph type="tbl" idx="1"/>
          </p:nvPr>
        </p:nvGraphicFramePr>
        <p:xfrm>
          <a:off x="250825" y="1341438"/>
          <a:ext cx="8447089" cy="8961120"/>
        </p:xfrm>
        <a:graphic>
          <a:graphicData uri="http://schemas.openxmlformats.org/drawingml/2006/table">
            <a:tbl>
              <a:tblPr/>
              <a:tblGrid>
                <a:gridCol w="1941513"/>
                <a:gridCol w="2422525"/>
                <a:gridCol w="2817812"/>
                <a:gridCol w="1265239"/>
              </a:tblGrid>
              <a:tr h="1005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Adalékok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Teljesítménykövetelmény / hatás / eredmény</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Vegyülettípus</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Javasolt adalék-koncentráció, mg/kg</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Kenőképesség-javítók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Adagoló szivattyúelemek kopásának megakadályozása</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Zsírsavak, hidroxi-zsírsavak, oligomerizált zsírsavak, ezek észterei, aromás amidjai</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Füst- és emisszió-csökkentők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Károsanyag kibocsátását csökkentik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Oxigéntartalmú vegyületek: karbonát-típusú vegyületek, éterek, észterek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20-50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Súrlódás- és kopáscsökkentők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Motoralkatrészek közötti súrlódás csökkentésével hajtóanyag-megtakarítás</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N,N’-bisz(hidroxialkil)-alkil-aminok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30-50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Zavarosodás-gátlók (demulgeátorok)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Víz által okozott zavarosság megszüntetése (vízkiválás, vízelválás biztosítása)</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Anionos alkil-, dialkil-szulfoszukcinátok, nemionos alkilfenil-polioxi-glikol-éterek, zsírsav-polietilén-glikol észterek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Eljegesedés-gátlók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Jégképződés megakadályozása a keverékképző rendszerben</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Kis molekulatömegű alkoholok, glikolok, glikol-éterek</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5-30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Sztatikus feltöltődést gátlók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Vezetőképesség növelése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Kvaterner ammóniumsók, fémnaftenátok, </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-olefin-maleinsavanhidrid kopolimereknek polialkilén-poliaminokkal, aril-aminokkal képezett sói.</a:t>
                      </a:r>
                      <a:endParaRPr kumimoji="0" lang="hu-HU"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2-10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Színezékek</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Az eltérő minőségű motorhajtóanyagok könnyebb megkülönböztethetősége</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antrakinon és származékai (kék árnyalat), azovegyületeket (piros árnyalat)</a:t>
                      </a:r>
                      <a:endParaRPr kumimoji="0" lang="hu-HU"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2-20</a:t>
                      </a:r>
                      <a:endParaRPr kumimoji="0" lang="hu-HU" sz="12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143644"/>
            <a:ext cx="6186502"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C7242AD4-9B19-4D6C-9342-2B7A706FF153}" type="slidenum">
              <a:rPr lang="hu-HU"/>
              <a:pPr/>
              <a:t>31</a:t>
            </a:fld>
            <a:endParaRPr lang="hu-HU"/>
          </a:p>
        </p:txBody>
      </p:sp>
      <p:sp>
        <p:nvSpPr>
          <p:cNvPr id="67586"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motorbenzinek előállításának kulcsfontosságú elemei (1/3)</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67587" name="Rectangle 3"/>
          <p:cNvSpPr>
            <a:spLocks noGrp="1" noChangeArrowheads="1"/>
          </p:cNvSpPr>
          <p:nvPr>
            <p:ph type="body" idx="1"/>
          </p:nvPr>
        </p:nvSpPr>
        <p:spPr>
          <a:xfrm>
            <a:off x="457200" y="1428736"/>
            <a:ext cx="8229600" cy="4525963"/>
          </a:xfrm>
        </p:spPr>
        <p:txBody>
          <a:bodyPr>
            <a:normAutofit lnSpcReduction="10000"/>
          </a:bodyPr>
          <a:lstStyle/>
          <a:p>
            <a:pPr>
              <a:lnSpc>
                <a:spcPct val="80000"/>
              </a:lnSpc>
            </a:pPr>
            <a:r>
              <a:rPr lang="hu-HU" sz="2400" dirty="0" smtClean="0">
                <a:solidFill>
                  <a:srgbClr val="009900"/>
                </a:solidFill>
                <a:latin typeface="Arial" pitchFamily="34" charset="0"/>
                <a:cs typeface="Arial" pitchFamily="34" charset="0"/>
              </a:rPr>
              <a:t>1. motorbenzinek kéntelenítése </a:t>
            </a:r>
            <a:endParaRPr lang="hu-HU" sz="2400" dirty="0">
              <a:solidFill>
                <a:srgbClr val="009900"/>
              </a:solidFill>
              <a:latin typeface="Arial" pitchFamily="34" charset="0"/>
              <a:cs typeface="Arial" pitchFamily="34" charset="0"/>
            </a:endParaRPr>
          </a:p>
          <a:p>
            <a:pPr lvl="1">
              <a:lnSpc>
                <a:spcPct val="80000"/>
              </a:lnSpc>
            </a:pPr>
            <a:r>
              <a:rPr lang="hu-HU" sz="2200" dirty="0">
                <a:latin typeface="Arial" pitchFamily="34" charset="0"/>
                <a:cs typeface="Arial" pitchFamily="34" charset="0"/>
              </a:rPr>
              <a:t>lepárlási benzinek kéntelenítése,</a:t>
            </a:r>
          </a:p>
          <a:p>
            <a:pPr lvl="1">
              <a:lnSpc>
                <a:spcPct val="80000"/>
              </a:lnSpc>
            </a:pPr>
            <a:r>
              <a:rPr lang="hu-HU" sz="2200" dirty="0" err="1">
                <a:latin typeface="Arial" pitchFamily="34" charset="0"/>
                <a:cs typeface="Arial" pitchFamily="34" charset="0"/>
              </a:rPr>
              <a:t>FCC-benzinek</a:t>
            </a:r>
            <a:r>
              <a:rPr lang="hu-HU" sz="2200" dirty="0">
                <a:latin typeface="Arial" pitchFamily="34" charset="0"/>
                <a:cs typeface="Arial" pitchFamily="34" charset="0"/>
              </a:rPr>
              <a:t> kéntelenítése:</a:t>
            </a:r>
          </a:p>
          <a:p>
            <a:pPr lvl="2">
              <a:lnSpc>
                <a:spcPct val="80000"/>
              </a:lnSpc>
            </a:pPr>
            <a:r>
              <a:rPr lang="hu-HU" sz="2000" dirty="0" err="1">
                <a:latin typeface="Arial" pitchFamily="34" charset="0"/>
                <a:cs typeface="Arial" pitchFamily="34" charset="0"/>
              </a:rPr>
              <a:t>FCC-alapanyag</a:t>
            </a:r>
            <a:r>
              <a:rPr lang="hu-HU" sz="2000" dirty="0">
                <a:latin typeface="Arial" pitchFamily="34" charset="0"/>
                <a:cs typeface="Arial" pitchFamily="34" charset="0"/>
              </a:rPr>
              <a:t> előhidrogénezés (kéntelenítés vagy enyhe </a:t>
            </a:r>
            <a:r>
              <a:rPr lang="hu-HU" sz="2000" dirty="0" err="1">
                <a:latin typeface="Arial" pitchFamily="34" charset="0"/>
                <a:cs typeface="Arial" pitchFamily="34" charset="0"/>
              </a:rPr>
              <a:t>hidrokrakkolás</a:t>
            </a:r>
            <a:r>
              <a:rPr lang="hu-HU" sz="2000" dirty="0">
                <a:latin typeface="Arial" pitchFamily="34" charset="0"/>
                <a:cs typeface="Arial" pitchFamily="34" charset="0"/>
              </a:rPr>
              <a:t>) </a:t>
            </a:r>
          </a:p>
          <a:p>
            <a:pPr lvl="2">
              <a:lnSpc>
                <a:spcPct val="80000"/>
              </a:lnSpc>
            </a:pPr>
            <a:r>
              <a:rPr lang="hu-HU" sz="2000" dirty="0">
                <a:latin typeface="Arial" pitchFamily="34" charset="0"/>
                <a:cs typeface="Arial" pitchFamily="34" charset="0"/>
              </a:rPr>
              <a:t>megfelelő </a:t>
            </a:r>
            <a:r>
              <a:rPr lang="hu-HU" sz="2000" dirty="0" err="1">
                <a:latin typeface="Arial" pitchFamily="34" charset="0"/>
                <a:cs typeface="Arial" pitchFamily="34" charset="0"/>
              </a:rPr>
              <a:t>FCC-katalizátor</a:t>
            </a:r>
            <a:r>
              <a:rPr lang="hu-HU" sz="2000" dirty="0">
                <a:latin typeface="Arial" pitchFamily="34" charset="0"/>
                <a:cs typeface="Arial" pitchFamily="34" charset="0"/>
              </a:rPr>
              <a:t> adalék felhasználásával a krakkolás során, </a:t>
            </a:r>
          </a:p>
          <a:p>
            <a:pPr lvl="2">
              <a:lnSpc>
                <a:spcPct val="80000"/>
              </a:lnSpc>
            </a:pPr>
            <a:r>
              <a:rPr lang="hu-HU" sz="2000" dirty="0" err="1">
                <a:latin typeface="Arial" pitchFamily="34" charset="0"/>
                <a:cs typeface="Arial" pitchFamily="34" charset="0"/>
              </a:rPr>
              <a:t>FCC-benzinek</a:t>
            </a:r>
            <a:r>
              <a:rPr lang="hu-HU" sz="2000" dirty="0">
                <a:latin typeface="Arial" pitchFamily="34" charset="0"/>
                <a:cs typeface="Arial" pitchFamily="34" charset="0"/>
              </a:rPr>
              <a:t> utólagos kéntelenítése</a:t>
            </a:r>
          </a:p>
          <a:p>
            <a:pPr>
              <a:lnSpc>
                <a:spcPct val="80000"/>
              </a:lnSpc>
            </a:pPr>
            <a:r>
              <a:rPr lang="hu-HU" sz="2400" dirty="0" smtClean="0">
                <a:solidFill>
                  <a:srgbClr val="009900"/>
                </a:solidFill>
                <a:latin typeface="Arial" pitchFamily="34" charset="0"/>
                <a:cs typeface="Arial" pitchFamily="34" charset="0"/>
              </a:rPr>
              <a:t>2. motorbenzinek </a:t>
            </a:r>
            <a:r>
              <a:rPr lang="hu-HU" sz="2400" dirty="0" err="1">
                <a:solidFill>
                  <a:srgbClr val="009900"/>
                </a:solidFill>
                <a:latin typeface="Arial" pitchFamily="34" charset="0"/>
                <a:cs typeface="Arial" pitchFamily="34" charset="0"/>
              </a:rPr>
              <a:t>izoparaffin-tartalmának</a:t>
            </a:r>
            <a:r>
              <a:rPr lang="hu-HU" sz="2400" dirty="0">
                <a:solidFill>
                  <a:srgbClr val="009900"/>
                </a:solidFill>
                <a:latin typeface="Arial" pitchFamily="34" charset="0"/>
                <a:cs typeface="Arial" pitchFamily="34" charset="0"/>
              </a:rPr>
              <a:t> </a:t>
            </a:r>
            <a:r>
              <a:rPr lang="hu-HU" sz="2400" dirty="0" smtClean="0">
                <a:solidFill>
                  <a:srgbClr val="009900"/>
                </a:solidFill>
                <a:latin typeface="Arial" pitchFamily="34" charset="0"/>
                <a:cs typeface="Arial" pitchFamily="34" charset="0"/>
              </a:rPr>
              <a:t>növelése</a:t>
            </a:r>
            <a:endParaRPr lang="hu-HU" sz="2400" dirty="0">
              <a:solidFill>
                <a:srgbClr val="009900"/>
              </a:solidFill>
              <a:latin typeface="Arial" pitchFamily="34" charset="0"/>
              <a:cs typeface="Arial" pitchFamily="34" charset="0"/>
            </a:endParaRPr>
          </a:p>
          <a:p>
            <a:pPr lvl="1">
              <a:lnSpc>
                <a:spcPct val="80000"/>
              </a:lnSpc>
            </a:pPr>
            <a:r>
              <a:rPr lang="hu-HU" sz="2200" dirty="0">
                <a:latin typeface="Arial" pitchFamily="34" charset="0"/>
                <a:cs typeface="Arial" pitchFamily="34" charset="0"/>
              </a:rPr>
              <a:t>C</a:t>
            </a:r>
            <a:r>
              <a:rPr lang="hu-HU" sz="2200" baseline="-25000" dirty="0">
                <a:latin typeface="Arial" pitchFamily="34" charset="0"/>
                <a:cs typeface="Arial" pitchFamily="34" charset="0"/>
              </a:rPr>
              <a:t>5</a:t>
            </a:r>
            <a:r>
              <a:rPr lang="hu-HU" sz="2200" dirty="0">
                <a:latin typeface="Arial" pitchFamily="34" charset="0"/>
                <a:cs typeface="Arial" pitchFamily="34" charset="0"/>
              </a:rPr>
              <a:t>/C</a:t>
            </a:r>
            <a:r>
              <a:rPr lang="hu-HU" sz="2200" baseline="-25000" dirty="0">
                <a:latin typeface="Arial" pitchFamily="34" charset="0"/>
                <a:cs typeface="Arial" pitchFamily="34" charset="0"/>
              </a:rPr>
              <a:t>6</a:t>
            </a:r>
            <a:r>
              <a:rPr lang="hu-HU" sz="2200" dirty="0">
                <a:latin typeface="Arial" pitchFamily="34" charset="0"/>
                <a:cs typeface="Arial" pitchFamily="34" charset="0"/>
              </a:rPr>
              <a:t> </a:t>
            </a:r>
            <a:r>
              <a:rPr lang="hu-HU" sz="2200" dirty="0" err="1">
                <a:latin typeface="Arial" pitchFamily="34" charset="0"/>
                <a:cs typeface="Arial" pitchFamily="34" charset="0"/>
              </a:rPr>
              <a:t>i-</a:t>
            </a:r>
            <a:r>
              <a:rPr lang="hu-HU" sz="2200" dirty="0">
                <a:latin typeface="Arial" pitchFamily="34" charset="0"/>
                <a:cs typeface="Arial" pitchFamily="34" charset="0"/>
              </a:rPr>
              <a:t> és </a:t>
            </a:r>
            <a:r>
              <a:rPr lang="hu-HU" sz="2200" dirty="0" err="1">
                <a:latin typeface="Arial" pitchFamily="34" charset="0"/>
                <a:cs typeface="Arial" pitchFamily="34" charset="0"/>
              </a:rPr>
              <a:t>n-paraffinok</a:t>
            </a:r>
            <a:r>
              <a:rPr lang="hu-HU" sz="2200" dirty="0">
                <a:latin typeface="Arial" pitchFamily="34" charset="0"/>
                <a:cs typeface="Arial" pitchFamily="34" charset="0"/>
              </a:rPr>
              <a:t> </a:t>
            </a:r>
            <a:r>
              <a:rPr lang="hu-HU" sz="2200" dirty="0" smtClean="0">
                <a:latin typeface="Arial" pitchFamily="34" charset="0"/>
                <a:cs typeface="Arial" pitchFamily="34" charset="0"/>
              </a:rPr>
              <a:t>szétválasztása (izomerek forráspontja kisebb)</a:t>
            </a:r>
            <a:endParaRPr lang="hu-HU" sz="2200" dirty="0">
              <a:latin typeface="Arial" pitchFamily="34" charset="0"/>
              <a:cs typeface="Arial" pitchFamily="34" charset="0"/>
            </a:endParaRPr>
          </a:p>
          <a:p>
            <a:pPr lvl="1">
              <a:lnSpc>
                <a:spcPct val="80000"/>
              </a:lnSpc>
            </a:pPr>
            <a:r>
              <a:rPr lang="hu-HU" sz="2200" dirty="0" err="1" smtClean="0">
                <a:latin typeface="Arial" pitchFamily="34" charset="0"/>
                <a:cs typeface="Arial" pitchFamily="34" charset="0"/>
              </a:rPr>
              <a:t>Alkilezés</a:t>
            </a:r>
            <a:r>
              <a:rPr lang="hu-HU" sz="2200" dirty="0" smtClean="0">
                <a:latin typeface="Arial" pitchFamily="34" charset="0"/>
                <a:cs typeface="Arial" pitchFamily="34" charset="0"/>
              </a:rPr>
              <a:t> (</a:t>
            </a:r>
            <a:r>
              <a:rPr lang="hu-HU" sz="2200" dirty="0" err="1" smtClean="0">
                <a:latin typeface="Arial" pitchFamily="34" charset="0"/>
                <a:cs typeface="Arial" pitchFamily="34" charset="0"/>
              </a:rPr>
              <a:t>butén</a:t>
            </a:r>
            <a:r>
              <a:rPr lang="hu-HU" sz="2200" dirty="0" smtClean="0">
                <a:latin typeface="Arial" pitchFamily="34" charset="0"/>
                <a:cs typeface="Arial" pitchFamily="34" charset="0"/>
              </a:rPr>
              <a:t> + </a:t>
            </a:r>
            <a:r>
              <a:rPr lang="hu-HU" sz="2200" i="1" dirty="0" err="1" smtClean="0">
                <a:latin typeface="Arial" pitchFamily="34" charset="0"/>
                <a:cs typeface="Arial" pitchFamily="34" charset="0"/>
              </a:rPr>
              <a:t>izo</a:t>
            </a:r>
            <a:r>
              <a:rPr lang="hu-HU" sz="2200" dirty="0" err="1" smtClean="0">
                <a:latin typeface="Arial" pitchFamily="34" charset="0"/>
                <a:cs typeface="Arial" pitchFamily="34" charset="0"/>
              </a:rPr>
              <a:t>-bután</a:t>
            </a:r>
            <a:r>
              <a:rPr lang="hu-HU" sz="2200" dirty="0" smtClean="0">
                <a:latin typeface="Arial" pitchFamily="34" charset="0"/>
                <a:cs typeface="Arial" pitchFamily="34" charset="0"/>
              </a:rPr>
              <a:t>):</a:t>
            </a:r>
            <a:endParaRPr lang="hu-HU" sz="2200" dirty="0">
              <a:latin typeface="Arial" pitchFamily="34" charset="0"/>
              <a:cs typeface="Arial" pitchFamily="34" charset="0"/>
            </a:endParaRPr>
          </a:p>
          <a:p>
            <a:pPr lvl="2">
              <a:lnSpc>
                <a:spcPct val="80000"/>
              </a:lnSpc>
            </a:pPr>
            <a:r>
              <a:rPr lang="hu-HU" sz="2000" dirty="0">
                <a:latin typeface="Arial" pitchFamily="34" charset="0"/>
                <a:cs typeface="Arial" pitchFamily="34" charset="0"/>
              </a:rPr>
              <a:t>szénhidrogének direkt </a:t>
            </a:r>
            <a:r>
              <a:rPr lang="hu-HU" sz="2000" dirty="0" err="1">
                <a:latin typeface="Arial" pitchFamily="34" charset="0"/>
                <a:cs typeface="Arial" pitchFamily="34" charset="0"/>
              </a:rPr>
              <a:t>alkilezése</a:t>
            </a:r>
            <a:r>
              <a:rPr lang="hu-HU" sz="2000" dirty="0">
                <a:latin typeface="Arial" pitchFamily="34" charset="0"/>
                <a:cs typeface="Arial" pitchFamily="34" charset="0"/>
              </a:rPr>
              <a:t>,</a:t>
            </a:r>
          </a:p>
          <a:p>
            <a:pPr lvl="2">
              <a:lnSpc>
                <a:spcPct val="80000"/>
              </a:lnSpc>
            </a:pPr>
            <a:r>
              <a:rPr lang="hu-HU" sz="2000" dirty="0" err="1">
                <a:latin typeface="Arial" pitchFamily="34" charset="0"/>
                <a:cs typeface="Arial" pitchFamily="34" charset="0"/>
              </a:rPr>
              <a:t>dimerizálást</a:t>
            </a:r>
            <a:r>
              <a:rPr lang="hu-HU" sz="2000" dirty="0">
                <a:latin typeface="Arial" pitchFamily="34" charset="0"/>
                <a:cs typeface="Arial" pitchFamily="34" charset="0"/>
              </a:rPr>
              <a:t> követő hidrogénezés (indirekt </a:t>
            </a:r>
            <a:r>
              <a:rPr lang="hu-HU" sz="2000" dirty="0" err="1">
                <a:latin typeface="Arial" pitchFamily="34" charset="0"/>
                <a:cs typeface="Arial" pitchFamily="34" charset="0"/>
              </a:rPr>
              <a:t>alkilezés</a:t>
            </a:r>
            <a:r>
              <a:rPr lang="hu-HU" sz="2000" dirty="0">
                <a:latin typeface="Arial" pitchFamily="34" charset="0"/>
                <a:cs typeface="Arial" pitchFamily="34" charset="0"/>
              </a:rPr>
              <a:t>),</a:t>
            </a:r>
          </a:p>
          <a:p>
            <a:pPr lvl="1">
              <a:lnSpc>
                <a:spcPct val="80000"/>
              </a:lnSpc>
            </a:pPr>
            <a:r>
              <a:rPr lang="hu-HU" sz="2200" dirty="0">
                <a:latin typeface="Arial" pitchFamily="34" charset="0"/>
                <a:cs typeface="Arial" pitchFamily="34" charset="0"/>
              </a:rPr>
              <a:t>C</a:t>
            </a:r>
            <a:r>
              <a:rPr lang="hu-HU" sz="2200" baseline="-25000" dirty="0">
                <a:latin typeface="Arial" pitchFamily="34" charset="0"/>
                <a:cs typeface="Arial" pitchFamily="34" charset="0"/>
              </a:rPr>
              <a:t>5</a:t>
            </a:r>
            <a:r>
              <a:rPr lang="hu-HU" sz="2200" dirty="0">
                <a:latin typeface="Arial" pitchFamily="34" charset="0"/>
                <a:cs typeface="Arial" pitchFamily="34" charset="0"/>
              </a:rPr>
              <a:t>/C</a:t>
            </a:r>
            <a:r>
              <a:rPr lang="hu-HU" sz="2200" baseline="-25000" dirty="0">
                <a:latin typeface="Arial" pitchFamily="34" charset="0"/>
                <a:cs typeface="Arial" pitchFamily="34" charset="0"/>
              </a:rPr>
              <a:t>6</a:t>
            </a:r>
            <a:r>
              <a:rPr lang="hu-HU" sz="2200" dirty="0">
                <a:latin typeface="Arial" pitchFamily="34" charset="0"/>
                <a:cs typeface="Arial" pitchFamily="34" charset="0"/>
              </a:rPr>
              <a:t> </a:t>
            </a:r>
            <a:r>
              <a:rPr lang="hu-HU" sz="2200" dirty="0" err="1">
                <a:latin typeface="Arial" pitchFamily="34" charset="0"/>
                <a:cs typeface="Arial" pitchFamily="34" charset="0"/>
              </a:rPr>
              <a:t>n-paraffin</a:t>
            </a:r>
            <a:r>
              <a:rPr lang="hu-HU" sz="2200" dirty="0">
                <a:latin typeface="Arial" pitchFamily="34" charset="0"/>
                <a:cs typeface="Arial" pitchFamily="34" charset="0"/>
              </a:rPr>
              <a:t> </a:t>
            </a:r>
            <a:r>
              <a:rPr lang="hu-HU" sz="2200" dirty="0" err="1">
                <a:latin typeface="Arial" pitchFamily="34" charset="0"/>
                <a:cs typeface="Arial" pitchFamily="34" charset="0"/>
              </a:rPr>
              <a:t>izomerizáció</a:t>
            </a:r>
            <a:r>
              <a:rPr lang="hu-HU" sz="2200" dirty="0">
                <a:latin typeface="Arial" pitchFamily="34" charset="0"/>
                <a:cs typeface="Arial" pitchFamily="34" charset="0"/>
              </a:rPr>
              <a:t>,</a:t>
            </a:r>
            <a:endParaRPr lang="en-GB" sz="2200" dirty="0">
              <a:latin typeface="Arial" pitchFamily="34" charset="0"/>
              <a:cs typeface="Arial"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000768"/>
            <a:ext cx="6472254"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i="1" dirty="0" err="1" smtClean="0">
                <a:latin typeface="Arial" pitchFamily="34" charset="0"/>
                <a:cs typeface="Arial" pitchFamily="34" charset="0"/>
              </a:rPr>
              <a:t>I.</a:t>
            </a:r>
            <a:r>
              <a:rPr lang="hu-HU" dirty="0" err="1" smtClean="0">
                <a:latin typeface="Arial" pitchFamily="34" charset="0"/>
                <a:cs typeface="Arial" pitchFamily="34" charset="0"/>
              </a:rPr>
              <a:t>Ökológia</a:t>
            </a:r>
            <a:r>
              <a:rPr lang="hu-HU" dirty="0">
                <a:latin typeface="Arial" pitchFamily="34" charset="0"/>
                <a:cs typeface="Arial" pitchFamily="34" charset="0"/>
              </a:rPr>
              <a:t>,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60DE4FC4-944F-4BA6-B7C5-32632EBBBBC6}" type="slidenum">
              <a:rPr lang="hu-HU"/>
              <a:pPr/>
              <a:t>32</a:t>
            </a:fld>
            <a:endParaRPr lang="hu-HU"/>
          </a:p>
        </p:txBody>
      </p:sp>
      <p:sp>
        <p:nvSpPr>
          <p:cNvPr id="68610"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motorbenzinek előállításának kulcsfontosságú elemei (2/3)</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68611" name="Rectangle 3"/>
          <p:cNvSpPr>
            <a:spLocks noGrp="1" noChangeArrowheads="1"/>
          </p:cNvSpPr>
          <p:nvPr>
            <p:ph type="body" idx="1"/>
          </p:nvPr>
        </p:nvSpPr>
        <p:spPr>
          <a:xfrm>
            <a:off x="285751" y="1412876"/>
            <a:ext cx="8447088" cy="5184775"/>
          </a:xfrm>
        </p:spPr>
        <p:txBody>
          <a:bodyPr/>
          <a:lstStyle/>
          <a:p>
            <a:pPr>
              <a:lnSpc>
                <a:spcPct val="90000"/>
              </a:lnSpc>
            </a:pPr>
            <a:r>
              <a:rPr lang="hu-HU" sz="2000" dirty="0" smtClean="0">
                <a:solidFill>
                  <a:srgbClr val="009900"/>
                </a:solidFill>
              </a:rPr>
              <a:t>3. motorbenzinek </a:t>
            </a:r>
            <a:r>
              <a:rPr lang="hu-HU" sz="2000" dirty="0">
                <a:solidFill>
                  <a:srgbClr val="009900"/>
                </a:solidFill>
              </a:rPr>
              <a:t>aromás- és benzoltartalmának </a:t>
            </a:r>
            <a:r>
              <a:rPr lang="hu-HU" sz="2000" dirty="0" smtClean="0">
                <a:solidFill>
                  <a:srgbClr val="009900"/>
                </a:solidFill>
              </a:rPr>
              <a:t>csökkentése</a:t>
            </a:r>
            <a:endParaRPr lang="hu-HU" sz="2000" dirty="0">
              <a:solidFill>
                <a:srgbClr val="009900"/>
              </a:solidFill>
            </a:endParaRPr>
          </a:p>
          <a:p>
            <a:pPr lvl="1">
              <a:lnSpc>
                <a:spcPct val="90000"/>
              </a:lnSpc>
            </a:pPr>
            <a:r>
              <a:rPr lang="hu-HU" sz="2000" dirty="0"/>
              <a:t>a reformálás előtt és alatt:</a:t>
            </a:r>
          </a:p>
          <a:p>
            <a:pPr lvl="2">
              <a:lnSpc>
                <a:spcPct val="90000"/>
              </a:lnSpc>
            </a:pPr>
            <a:r>
              <a:rPr lang="hu-HU" sz="1800" dirty="0"/>
              <a:t>az alapanyag hagyományos összetételének megváltoztatása (előfrakcionálás),</a:t>
            </a:r>
          </a:p>
          <a:p>
            <a:pPr lvl="2">
              <a:lnSpc>
                <a:spcPct val="90000"/>
              </a:lnSpc>
            </a:pPr>
            <a:r>
              <a:rPr lang="hu-HU" sz="1800" dirty="0"/>
              <a:t>célirányos összetételű reformáló katalizátorok felhasználása (aromások képződésének visszaszorítása),</a:t>
            </a:r>
          </a:p>
          <a:p>
            <a:pPr lvl="2">
              <a:lnSpc>
                <a:spcPct val="90000"/>
              </a:lnSpc>
            </a:pPr>
            <a:r>
              <a:rPr lang="hu-HU" sz="1800" dirty="0"/>
              <a:t>technológiai paraméterkombinációk megvalósítása, ami az adott katalizátoron nemcsak az aromások képződésének kedvez.</a:t>
            </a:r>
          </a:p>
          <a:p>
            <a:pPr lvl="1">
              <a:lnSpc>
                <a:spcPct val="90000"/>
              </a:lnSpc>
            </a:pPr>
            <a:r>
              <a:rPr lang="hu-HU" sz="2000" dirty="0"/>
              <a:t>reformálás után szétválasztás könnyű- és </a:t>
            </a:r>
            <a:r>
              <a:rPr lang="hu-HU" sz="2000" dirty="0" err="1"/>
              <a:t>nehézreformátumra</a:t>
            </a:r>
            <a:r>
              <a:rPr lang="hu-HU" sz="2000" dirty="0"/>
              <a:t>:</a:t>
            </a:r>
          </a:p>
          <a:p>
            <a:pPr lvl="2">
              <a:lnSpc>
                <a:spcPct val="90000"/>
              </a:lnSpc>
            </a:pPr>
            <a:r>
              <a:rPr lang="hu-HU" sz="1800" dirty="0"/>
              <a:t>benzol eltávolítása a </a:t>
            </a:r>
            <a:r>
              <a:rPr lang="hu-HU" sz="1800" dirty="0" err="1"/>
              <a:t>könnyűreformátumból</a:t>
            </a:r>
            <a:r>
              <a:rPr lang="hu-HU" sz="1800" dirty="0"/>
              <a:t>:</a:t>
            </a:r>
          </a:p>
          <a:p>
            <a:pPr lvl="3">
              <a:lnSpc>
                <a:spcPct val="90000"/>
              </a:lnSpc>
            </a:pPr>
            <a:r>
              <a:rPr lang="hu-HU" sz="1600" dirty="0" err="1"/>
              <a:t>extrakció</a:t>
            </a:r>
            <a:r>
              <a:rPr lang="hu-HU" sz="1600" dirty="0"/>
              <a:t>,</a:t>
            </a:r>
          </a:p>
          <a:p>
            <a:pPr lvl="3">
              <a:lnSpc>
                <a:spcPct val="90000"/>
              </a:lnSpc>
            </a:pPr>
            <a:r>
              <a:rPr lang="hu-HU" sz="1600" dirty="0" err="1"/>
              <a:t>alkilezéssel</a:t>
            </a:r>
            <a:r>
              <a:rPr lang="hu-HU" sz="1600" dirty="0"/>
              <a:t> (pl</a:t>
            </a:r>
            <a:r>
              <a:rPr lang="hu-HU" sz="1600" dirty="0" smtClean="0"/>
              <a:t>. </a:t>
            </a:r>
            <a:r>
              <a:rPr lang="hu-HU" sz="1600" dirty="0"/>
              <a:t>propilénnel),</a:t>
            </a:r>
          </a:p>
          <a:p>
            <a:pPr lvl="3">
              <a:lnSpc>
                <a:spcPct val="90000"/>
              </a:lnSpc>
            </a:pPr>
            <a:r>
              <a:rPr lang="hu-HU" sz="1600" dirty="0"/>
              <a:t>benzol hidrogénezés,</a:t>
            </a:r>
          </a:p>
          <a:p>
            <a:pPr lvl="3">
              <a:lnSpc>
                <a:spcPct val="90000"/>
              </a:lnSpc>
            </a:pPr>
            <a:r>
              <a:rPr lang="hu-HU" sz="1600" dirty="0"/>
              <a:t>benzol hidrogénezése és </a:t>
            </a:r>
            <a:r>
              <a:rPr lang="hu-HU" sz="1600" dirty="0" err="1"/>
              <a:t>izomerizálása</a:t>
            </a:r>
            <a:r>
              <a:rPr lang="hu-HU" sz="1600" dirty="0"/>
              <a:t> 2 katalizátoron és 2 reaktorban,</a:t>
            </a:r>
          </a:p>
          <a:p>
            <a:pPr lvl="3">
              <a:lnSpc>
                <a:spcPct val="90000"/>
              </a:lnSpc>
            </a:pPr>
            <a:r>
              <a:rPr lang="hu-HU" sz="1600" dirty="0"/>
              <a:t>benzoltelítő </a:t>
            </a:r>
            <a:r>
              <a:rPr lang="hu-HU" sz="1600" dirty="0" err="1"/>
              <a:t>izomerizálás</a:t>
            </a:r>
            <a:r>
              <a:rPr lang="hu-HU" sz="1600" dirty="0"/>
              <a:t> (benzoltelítés és </a:t>
            </a:r>
            <a:r>
              <a:rPr lang="hu-HU" sz="1600" dirty="0" err="1"/>
              <a:t>izomerizálás</a:t>
            </a:r>
            <a:r>
              <a:rPr lang="hu-HU" sz="1600" dirty="0"/>
              <a:t> 1 katalizátoron)</a:t>
            </a:r>
            <a:endParaRPr lang="en-GB" sz="16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5713433"/>
            <a:ext cx="6472254"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7038A4A6-E731-4211-8856-E1E3BEBED042}" type="slidenum">
              <a:rPr lang="hu-HU"/>
              <a:pPr/>
              <a:t>33</a:t>
            </a:fld>
            <a:endParaRPr lang="hu-HU"/>
          </a:p>
        </p:txBody>
      </p:sp>
      <p:sp>
        <p:nvSpPr>
          <p:cNvPr id="69634"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Környezetbarát motorbenzinek előállításának kulcsfontosságú elemei (3/</a:t>
            </a:r>
            <a:r>
              <a:rPr lang="hu-HU" sz="2800" b="1" dirty="0" err="1" smtClean="0">
                <a:effectLst>
                  <a:outerShdw blurRad="38100" dist="38100" dir="2700000" algn="tl">
                    <a:srgbClr val="000000">
                      <a:alpha val="43137"/>
                    </a:srgbClr>
                  </a:outerShdw>
                </a:effectLst>
                <a:latin typeface="Arial" pitchFamily="34" charset="0"/>
                <a:cs typeface="Arial" pitchFamily="34" charset="0"/>
              </a:rPr>
              <a:t>3</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69635" name="Rectangle 3"/>
          <p:cNvSpPr>
            <a:spLocks noGrp="1" noChangeArrowheads="1"/>
          </p:cNvSpPr>
          <p:nvPr>
            <p:ph type="body" idx="1"/>
          </p:nvPr>
        </p:nvSpPr>
        <p:spPr>
          <a:xfrm>
            <a:off x="285751" y="1450976"/>
            <a:ext cx="8447088" cy="3706813"/>
          </a:xfrm>
        </p:spPr>
        <p:txBody>
          <a:bodyPr/>
          <a:lstStyle/>
          <a:p>
            <a:pPr>
              <a:lnSpc>
                <a:spcPct val="90000"/>
              </a:lnSpc>
            </a:pPr>
            <a:r>
              <a:rPr lang="hu-HU" sz="2400" dirty="0" smtClean="0">
                <a:solidFill>
                  <a:srgbClr val="009900"/>
                </a:solidFill>
                <a:latin typeface="Arial" pitchFamily="34" charset="0"/>
                <a:cs typeface="Arial" pitchFamily="34" charset="0"/>
              </a:rPr>
              <a:t>4. motorbenzinek </a:t>
            </a:r>
            <a:r>
              <a:rPr lang="hu-HU" sz="2400" dirty="0">
                <a:solidFill>
                  <a:srgbClr val="009900"/>
                </a:solidFill>
                <a:latin typeface="Arial" pitchFamily="34" charset="0"/>
                <a:cs typeface="Arial" pitchFamily="34" charset="0"/>
              </a:rPr>
              <a:t>oxigéntartalmú keverőkomponenseinek </a:t>
            </a:r>
            <a:r>
              <a:rPr lang="hu-HU" sz="2400" dirty="0" smtClean="0">
                <a:solidFill>
                  <a:srgbClr val="009900"/>
                </a:solidFill>
                <a:latin typeface="Arial" pitchFamily="34" charset="0"/>
                <a:cs typeface="Arial" pitchFamily="34" charset="0"/>
              </a:rPr>
              <a:t>felhasználása</a:t>
            </a:r>
            <a:endParaRPr lang="hu-HU" sz="2400" dirty="0">
              <a:solidFill>
                <a:srgbClr val="009900"/>
              </a:solidFill>
              <a:latin typeface="Arial" pitchFamily="34" charset="0"/>
              <a:cs typeface="Arial" pitchFamily="34" charset="0"/>
            </a:endParaRPr>
          </a:p>
          <a:p>
            <a:pPr lvl="1">
              <a:lnSpc>
                <a:spcPct val="90000"/>
              </a:lnSpc>
            </a:pPr>
            <a:r>
              <a:rPr lang="hu-HU" sz="2200" dirty="0">
                <a:latin typeface="Arial" pitchFamily="34" charset="0"/>
                <a:cs typeface="Arial" pitchFamily="34" charset="0"/>
              </a:rPr>
              <a:t>hagyományos eredetű </a:t>
            </a:r>
            <a:r>
              <a:rPr lang="hu-HU" sz="2200" dirty="0" err="1">
                <a:latin typeface="Arial" pitchFamily="34" charset="0"/>
                <a:cs typeface="Arial" pitchFamily="34" charset="0"/>
              </a:rPr>
              <a:t>oxigenátok</a:t>
            </a:r>
            <a:r>
              <a:rPr lang="hu-HU" sz="2200" dirty="0">
                <a:latin typeface="Arial" pitchFamily="34" charset="0"/>
                <a:cs typeface="Arial" pitchFamily="34" charset="0"/>
              </a:rPr>
              <a:t>:</a:t>
            </a:r>
          </a:p>
          <a:p>
            <a:pPr lvl="2">
              <a:lnSpc>
                <a:spcPct val="90000"/>
              </a:lnSpc>
            </a:pPr>
            <a:r>
              <a:rPr lang="hu-HU" sz="2000" dirty="0">
                <a:latin typeface="Arial" pitchFamily="34" charset="0"/>
                <a:cs typeface="Arial" pitchFamily="34" charset="0"/>
              </a:rPr>
              <a:t>MTBE, </a:t>
            </a:r>
            <a:r>
              <a:rPr lang="hu-HU" sz="2000" dirty="0" smtClean="0">
                <a:latin typeface="Arial" pitchFamily="34" charset="0"/>
                <a:cs typeface="Arial" pitchFamily="34" charset="0"/>
              </a:rPr>
              <a:t>TAME </a:t>
            </a:r>
            <a:r>
              <a:rPr lang="hu-HU" sz="2000" dirty="0">
                <a:latin typeface="Arial" pitchFamily="34" charset="0"/>
                <a:cs typeface="Arial" pitchFamily="34" charset="0"/>
              </a:rPr>
              <a:t>stb.</a:t>
            </a:r>
          </a:p>
          <a:p>
            <a:pPr lvl="1">
              <a:lnSpc>
                <a:spcPct val="90000"/>
              </a:lnSpc>
            </a:pPr>
            <a:r>
              <a:rPr lang="hu-HU" sz="2200" dirty="0" err="1">
                <a:latin typeface="Arial" pitchFamily="34" charset="0"/>
                <a:cs typeface="Arial" pitchFamily="34" charset="0"/>
              </a:rPr>
              <a:t>bioeredetű</a:t>
            </a:r>
            <a:r>
              <a:rPr lang="hu-HU" sz="2200" dirty="0">
                <a:latin typeface="Arial" pitchFamily="34" charset="0"/>
                <a:cs typeface="Arial" pitchFamily="34" charset="0"/>
              </a:rPr>
              <a:t> keverőkomponensek:</a:t>
            </a:r>
          </a:p>
          <a:p>
            <a:pPr lvl="2">
              <a:lnSpc>
                <a:spcPct val="90000"/>
              </a:lnSpc>
            </a:pPr>
            <a:r>
              <a:rPr lang="hu-HU" sz="2000" dirty="0" err="1">
                <a:latin typeface="Arial" pitchFamily="34" charset="0"/>
                <a:cs typeface="Arial" pitchFamily="34" charset="0"/>
              </a:rPr>
              <a:t>bioalkoholok</a:t>
            </a:r>
            <a:r>
              <a:rPr lang="hu-HU" sz="2000" dirty="0">
                <a:latin typeface="Arial" pitchFamily="34" charset="0"/>
                <a:cs typeface="Arial" pitchFamily="34" charset="0"/>
              </a:rPr>
              <a:t> (</a:t>
            </a:r>
            <a:r>
              <a:rPr lang="hu-HU" sz="2000" dirty="0" err="1">
                <a:latin typeface="Arial" pitchFamily="34" charset="0"/>
                <a:cs typeface="Arial" pitchFamily="34" charset="0"/>
              </a:rPr>
              <a:t>bioetanol</a:t>
            </a:r>
            <a:r>
              <a:rPr lang="hu-HU" sz="2000" dirty="0">
                <a:latin typeface="Arial" pitchFamily="34" charset="0"/>
                <a:cs typeface="Arial" pitchFamily="34" charset="0"/>
              </a:rPr>
              <a:t>, </a:t>
            </a:r>
            <a:r>
              <a:rPr lang="hu-HU" sz="2000" dirty="0" err="1" smtClean="0">
                <a:latin typeface="Arial" pitchFamily="34" charset="0"/>
                <a:cs typeface="Arial" pitchFamily="34" charset="0"/>
              </a:rPr>
              <a:t>biobutanol</a:t>
            </a:r>
            <a:r>
              <a:rPr lang="hu-HU" sz="2000" dirty="0" smtClean="0">
                <a:latin typeface="Arial" pitchFamily="34" charset="0"/>
                <a:cs typeface="Arial" pitchFamily="34" charset="0"/>
              </a:rPr>
              <a:t> </a:t>
            </a:r>
            <a:r>
              <a:rPr lang="hu-HU" sz="2000" dirty="0">
                <a:latin typeface="Arial" pitchFamily="34" charset="0"/>
                <a:cs typeface="Arial" pitchFamily="34" charset="0"/>
              </a:rPr>
              <a:t>stb.)</a:t>
            </a:r>
          </a:p>
          <a:p>
            <a:pPr lvl="2">
              <a:lnSpc>
                <a:spcPct val="90000"/>
              </a:lnSpc>
            </a:pPr>
            <a:r>
              <a:rPr lang="hu-HU" sz="2000" dirty="0" err="1">
                <a:latin typeface="Arial" pitchFamily="34" charset="0"/>
                <a:cs typeface="Arial" pitchFamily="34" charset="0"/>
              </a:rPr>
              <a:t>bioéterek</a:t>
            </a:r>
            <a:r>
              <a:rPr lang="hu-HU" sz="2000" dirty="0">
                <a:latin typeface="Arial" pitchFamily="34" charset="0"/>
                <a:cs typeface="Arial" pitchFamily="34" charset="0"/>
              </a:rPr>
              <a:t> (</a:t>
            </a:r>
            <a:r>
              <a:rPr lang="hu-HU" sz="2000" dirty="0" err="1">
                <a:latin typeface="Arial" pitchFamily="34" charset="0"/>
                <a:cs typeface="Arial" pitchFamily="34" charset="0"/>
              </a:rPr>
              <a:t>bio-ETBE</a:t>
            </a:r>
            <a:r>
              <a:rPr lang="hu-HU" sz="2000" dirty="0">
                <a:latin typeface="Arial" pitchFamily="34" charset="0"/>
                <a:cs typeface="Arial" pitchFamily="34" charset="0"/>
              </a:rPr>
              <a:t>, </a:t>
            </a:r>
            <a:r>
              <a:rPr lang="hu-HU" sz="2000" dirty="0" err="1" smtClean="0">
                <a:latin typeface="Arial" pitchFamily="34" charset="0"/>
                <a:cs typeface="Arial" pitchFamily="34" charset="0"/>
              </a:rPr>
              <a:t>bio-TAEE</a:t>
            </a:r>
            <a:r>
              <a:rPr lang="hu-HU" sz="2000" dirty="0" smtClean="0">
                <a:latin typeface="Arial" pitchFamily="34" charset="0"/>
                <a:cs typeface="Arial" pitchFamily="34" charset="0"/>
              </a:rPr>
              <a:t> </a:t>
            </a:r>
            <a:r>
              <a:rPr lang="hu-HU" sz="2000" dirty="0">
                <a:latin typeface="Arial" pitchFamily="34" charset="0"/>
                <a:cs typeface="Arial" pitchFamily="34" charset="0"/>
              </a:rPr>
              <a:t>stb.)</a:t>
            </a:r>
          </a:p>
          <a:p>
            <a:pPr>
              <a:lnSpc>
                <a:spcPct val="90000"/>
              </a:lnSpc>
            </a:pPr>
            <a:r>
              <a:rPr lang="hu-HU" sz="2400" dirty="0" smtClean="0">
                <a:solidFill>
                  <a:srgbClr val="009900"/>
                </a:solidFill>
                <a:latin typeface="Arial" pitchFamily="34" charset="0"/>
                <a:cs typeface="Arial" pitchFamily="34" charset="0"/>
              </a:rPr>
              <a:t>5. motorbenzinek adalékai</a:t>
            </a:r>
            <a:endParaRPr lang="hu-HU" sz="2400" dirty="0">
              <a:solidFill>
                <a:srgbClr val="009900"/>
              </a:solidFill>
              <a:latin typeface="Arial" pitchFamily="34" charset="0"/>
              <a:cs typeface="Arial" pitchFamily="34" charset="0"/>
            </a:endParaRPr>
          </a:p>
          <a:p>
            <a:pPr lvl="1">
              <a:lnSpc>
                <a:spcPct val="90000"/>
              </a:lnSpc>
            </a:pPr>
            <a:r>
              <a:rPr lang="hu-HU" sz="2200" dirty="0">
                <a:latin typeface="Arial" pitchFamily="34" charset="0"/>
                <a:cs typeface="Arial" pitchFamily="34" charset="0"/>
              </a:rPr>
              <a:t>nagy hatékonyság</a:t>
            </a:r>
          </a:p>
          <a:p>
            <a:pPr lvl="1">
              <a:lnSpc>
                <a:spcPct val="90000"/>
              </a:lnSpc>
            </a:pPr>
            <a:r>
              <a:rPr lang="hu-HU" sz="2200" dirty="0">
                <a:latin typeface="Arial" pitchFamily="34" charset="0"/>
                <a:cs typeface="Arial" pitchFamily="34" charset="0"/>
              </a:rPr>
              <a:t>kén-, fém-, foszfor-, halogén- és hamumentesség</a:t>
            </a:r>
            <a:endParaRPr lang="en-GB" sz="2200" dirty="0">
              <a:latin typeface="Arial" pitchFamily="34" charset="0"/>
              <a:cs typeface="Arial"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Élőláb helye 3"/>
          <p:cNvSpPr>
            <a:spLocks noGrp="1"/>
          </p:cNvSpPr>
          <p:nvPr>
            <p:ph type="ftr" sz="quarter" idx="10"/>
          </p:nvPr>
        </p:nvSpPr>
        <p:spPr>
          <a:xfrm>
            <a:off x="176202" y="6143644"/>
            <a:ext cx="6253186" cy="600076"/>
          </a:xfrm>
        </p:spPr>
        <p:txBody>
          <a:bodyPr/>
          <a:lstStyle/>
          <a:p>
            <a:pPr algn="l"/>
            <a:r>
              <a:rPr lang="hu-HU" i="1" dirty="0" err="1" smtClean="0"/>
              <a:t>Hancsók</a:t>
            </a:r>
            <a:r>
              <a:rPr lang="hu-HU" i="1" dirty="0" smtClean="0"/>
              <a:t> J.: </a:t>
            </a:r>
            <a:r>
              <a:rPr lang="hu-HU" dirty="0" smtClean="0"/>
              <a:t>I</a:t>
            </a:r>
            <a:r>
              <a:rPr lang="hu-HU" dirty="0"/>
              <a:t>. Ökológia, Regionalitás, Vidékfejlesztés Nemzetközi Nyári Egyetem és </a:t>
            </a:r>
            <a:r>
              <a:rPr lang="hu-HU" dirty="0" err="1"/>
              <a:t>Workshop</a:t>
            </a:r>
            <a:r>
              <a:rPr lang="hu-HU" dirty="0"/>
              <a:t>, Százhalombatta, 2008.08.11-14.</a:t>
            </a:r>
          </a:p>
        </p:txBody>
      </p:sp>
      <p:sp>
        <p:nvSpPr>
          <p:cNvPr id="89" name="Dia számának helye 4"/>
          <p:cNvSpPr>
            <a:spLocks noGrp="1"/>
          </p:cNvSpPr>
          <p:nvPr>
            <p:ph type="sldNum" sz="quarter" idx="11"/>
          </p:nvPr>
        </p:nvSpPr>
        <p:spPr/>
        <p:txBody>
          <a:bodyPr/>
          <a:lstStyle/>
          <a:p>
            <a:fld id="{DFD8B36F-E781-4D04-8F80-0B0CE6A9B592}" type="slidenum">
              <a:rPr lang="hu-HU"/>
              <a:pPr/>
              <a:t>34</a:t>
            </a:fld>
            <a:endParaRPr lang="hu-HU"/>
          </a:p>
        </p:txBody>
      </p:sp>
      <p:sp>
        <p:nvSpPr>
          <p:cNvPr id="93186" name="Rectangle 2"/>
          <p:cNvSpPr>
            <a:spLocks noGrp="1" noChangeArrowheads="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Motorbenzinek minőségi előírásainak változása Magyarországon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3342" name="Group 158"/>
          <p:cNvGraphicFramePr>
            <a:graphicFrameLocks noGrp="1"/>
          </p:cNvGraphicFramePr>
          <p:nvPr>
            <p:ph type="tbl" idx="1"/>
          </p:nvPr>
        </p:nvGraphicFramePr>
        <p:xfrm>
          <a:off x="0" y="857232"/>
          <a:ext cx="9144004" cy="4141153"/>
        </p:xfrm>
        <a:graphic>
          <a:graphicData uri="http://schemas.openxmlformats.org/drawingml/2006/table">
            <a:tbl>
              <a:tblPr/>
              <a:tblGrid>
                <a:gridCol w="2354263"/>
                <a:gridCol w="795337"/>
                <a:gridCol w="806451"/>
                <a:gridCol w="808039"/>
                <a:gridCol w="814387"/>
                <a:gridCol w="812800"/>
                <a:gridCol w="882651"/>
                <a:gridCol w="884239"/>
                <a:gridCol w="985837"/>
              </a:tblGrid>
              <a:tr h="3921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chemeClr val="tx1"/>
                          </a:solidFill>
                          <a:effectLst/>
                          <a:latin typeface="Times New Roman" pitchFamily="18" charset="0"/>
                          <a:cs typeface="Times New Roman" pitchFamily="18" charset="0"/>
                        </a:rPr>
                        <a:t>Jellemzők</a:t>
                      </a:r>
                      <a:endParaRPr kumimoji="0" lang="hu-HU" sz="12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Magyarország</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1005840">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(1992)</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(1996)</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(1997)</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11793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11793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(1997)</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EN 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EN 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MSZ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EN 228</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(2011)</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Kéntartalom, mg/kg,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150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50/10</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1</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rgbClr val="009900"/>
                          </a:solidFill>
                          <a:effectLst/>
                          <a:latin typeface="Times New Roman" pitchFamily="18" charset="0"/>
                          <a:cs typeface="Times New Roman" pitchFamily="18" charset="0"/>
                        </a:rPr>
                        <a:t>10</a:t>
                      </a:r>
                      <a:endParaRPr kumimoji="0" lang="hu-HU" sz="1200" b="1" i="0" u="none" strike="noStrike" cap="none" normalizeH="0" baseline="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Aromástartalom,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42</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rgbClr val="009900"/>
                          </a:solidFill>
                          <a:effectLst/>
                          <a:latin typeface="Times New Roman" pitchFamily="18" charset="0"/>
                          <a:cs typeface="Times New Roman" pitchFamily="18" charset="0"/>
                        </a:rPr>
                        <a:t>35</a:t>
                      </a:r>
                      <a:endParaRPr kumimoji="0" lang="hu-HU" sz="1200" b="1" i="0" u="none" strike="noStrike" cap="none" normalizeH="0" baseline="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Olefintartalom,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rgbClr val="009900"/>
                          </a:solidFill>
                          <a:effectLst/>
                          <a:latin typeface="Times New Roman" pitchFamily="18" charset="0"/>
                          <a:cs typeface="Times New Roman" pitchFamily="18" charset="0"/>
                        </a:rPr>
                        <a:t>18</a:t>
                      </a:r>
                      <a:endParaRPr kumimoji="0" lang="hu-HU" sz="1200" b="1" i="0" u="none" strike="noStrike" cap="none" normalizeH="0" baseline="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Benzoltartalom, v/v%,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rgbClr val="009900"/>
                          </a:solidFill>
                          <a:effectLst/>
                          <a:latin typeface="Times New Roman" pitchFamily="18" charset="0"/>
                          <a:cs typeface="Times New Roman" pitchFamily="18" charset="0"/>
                        </a:rPr>
                        <a:t>1,0</a:t>
                      </a:r>
                      <a:endParaRPr kumimoji="0" lang="hu-HU" sz="1200" b="1" i="0" u="none" strike="noStrike" cap="none" normalizeH="0" baseline="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Oxigéntartalom, %,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2,8</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2,7</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3,7</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Ólomtartalom, g/dm</a:t>
                      </a:r>
                      <a:r>
                        <a:rPr kumimoji="0" lang="hu-HU"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 legfeljebb</a:t>
                      </a:r>
                      <a:endParaRPr kumimoji="0" lang="hu-HU" sz="1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0,15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0,09-0,15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0,09-0,15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0,013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0,013</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smtClean="0">
                          <a:ln>
                            <a:noFill/>
                          </a:ln>
                          <a:solidFill>
                            <a:schemeClr val="tx1"/>
                          </a:solidFill>
                          <a:effectLst/>
                          <a:latin typeface="Times New Roman" pitchFamily="18" charset="0"/>
                          <a:cs typeface="Times New Roman" pitchFamily="18" charset="0"/>
                        </a:rPr>
                        <a:t>0,0005</a:t>
                      </a:r>
                      <a:endParaRPr kumimoji="0" lang="hu-HU" sz="12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200" b="1" i="0" u="none" strike="noStrike" cap="none" normalizeH="0" baseline="0" dirty="0" smtClean="0">
                          <a:ln>
                            <a:noFill/>
                          </a:ln>
                          <a:solidFill>
                            <a:srgbClr val="009900"/>
                          </a:solidFill>
                          <a:effectLst/>
                          <a:latin typeface="Times New Roman" pitchFamily="18" charset="0"/>
                          <a:cs typeface="Times New Roman" pitchFamily="18" charset="0"/>
                        </a:rPr>
                        <a:t>0,0005</a:t>
                      </a:r>
                      <a:endParaRPr kumimoji="0" lang="hu-HU" sz="1200" b="1" i="0" u="none" strike="noStrike" cap="none" normalizeH="0" baseline="0" dirty="0" smtClean="0">
                        <a:ln>
                          <a:noFill/>
                        </a:ln>
                        <a:solidFill>
                          <a:srgbClr val="0099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337" name="Text Box 153"/>
          <p:cNvSpPr txBox="1">
            <a:spLocks noChangeArrowheads="1"/>
          </p:cNvSpPr>
          <p:nvPr/>
        </p:nvSpPr>
        <p:spPr bwMode="auto">
          <a:xfrm>
            <a:off x="160368" y="5014753"/>
            <a:ext cx="8840788" cy="1200329"/>
          </a:xfrm>
          <a:prstGeom prst="rect">
            <a:avLst/>
          </a:prstGeom>
          <a:noFill/>
          <a:ln w="9525">
            <a:noFill/>
            <a:miter lim="800000"/>
            <a:headEnd/>
            <a:tailEnd/>
          </a:ln>
          <a:effectLst/>
        </p:spPr>
        <p:txBody>
          <a:bodyPr>
            <a:spAutoFit/>
          </a:bodyPr>
          <a:lstStyle/>
          <a:p>
            <a:r>
              <a:rPr lang="hu-HU" sz="1200" dirty="0">
                <a:latin typeface="Arial" pitchFamily="34" charset="0"/>
                <a:cs typeface="Arial" pitchFamily="34" charset="0"/>
              </a:rPr>
              <a:t>Az MSZ 11793 motorbenzinek minőségi előírásait tartalmazó termékszabvány 1999. április </a:t>
            </a:r>
            <a:r>
              <a:rPr lang="hu-HU" sz="1200" dirty="0" smtClean="0">
                <a:latin typeface="Arial" pitchFamily="34" charset="0"/>
                <a:cs typeface="Arial" pitchFamily="34" charset="0"/>
              </a:rPr>
              <a:t>01-től </a:t>
            </a:r>
            <a:r>
              <a:rPr lang="hu-HU" sz="1200" dirty="0">
                <a:latin typeface="Arial" pitchFamily="34" charset="0"/>
                <a:cs typeface="Arial" pitchFamily="34" charset="0"/>
              </a:rPr>
              <a:t>megszűnt, helyette az MSZ EN 228 termékszabvány vette át, azaz a motorbenzinekre vonatkozó hazai és Európai Uniós termékszabvány ettől kezdve azonos.</a:t>
            </a:r>
          </a:p>
          <a:p>
            <a:endParaRPr lang="hu-HU" sz="1200" dirty="0">
              <a:latin typeface="Arial" pitchFamily="34" charset="0"/>
              <a:cs typeface="Arial" pitchFamily="34" charset="0"/>
            </a:endParaRPr>
          </a:p>
          <a:p>
            <a:r>
              <a:rPr lang="hu-HU" sz="1200" baseline="30000" dirty="0">
                <a:latin typeface="Arial" pitchFamily="34" charset="0"/>
                <a:cs typeface="Arial" pitchFamily="34" charset="0"/>
              </a:rPr>
              <a:t>1</a:t>
            </a:r>
            <a:r>
              <a:rPr lang="hu-HU" sz="1200" dirty="0">
                <a:latin typeface="Arial" pitchFamily="34" charset="0"/>
                <a:cs typeface="Arial" pitchFamily="34" charset="0"/>
              </a:rPr>
              <a:t> regionálisan biztosítani kell a legfeljebb 10 </a:t>
            </a:r>
            <a:r>
              <a:rPr lang="hu-HU" sz="1200" dirty="0" err="1">
                <a:latin typeface="Arial" pitchFamily="34" charset="0"/>
                <a:cs typeface="Arial" pitchFamily="34" charset="0"/>
              </a:rPr>
              <a:t>mgS</a:t>
            </a:r>
            <a:r>
              <a:rPr lang="hu-HU" sz="1200" dirty="0">
                <a:latin typeface="Arial" pitchFamily="34" charset="0"/>
                <a:cs typeface="Arial" pitchFamily="34" charset="0"/>
              </a:rPr>
              <a:t>/kg kéntartalmú motorbenzint is</a:t>
            </a:r>
          </a:p>
          <a:p>
            <a:r>
              <a:rPr lang="hu-HU" sz="1200" dirty="0">
                <a:latin typeface="Arial" pitchFamily="34" charset="0"/>
                <a:cs typeface="Arial" pitchFamily="34" charset="0"/>
              </a:rPr>
              <a:t>- Nincs előírás</a:t>
            </a:r>
            <a:endParaRPr lang="hu-HU" sz="1200" b="1"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242918" y="174625"/>
            <a:ext cx="8686800" cy="1037720"/>
          </a:xfrm>
          <a:prstGeom prst="rect">
            <a:avLst/>
          </a:prstGeom>
          <a:noFill/>
          <a:ln w="12700">
            <a:noFill/>
            <a:miter lim="800000"/>
            <a:headEnd/>
            <a:tailEnd/>
          </a:ln>
          <a:effectLst/>
        </p:spPr>
        <p:txBody>
          <a:bodyPr lIns="90488" tIns="44450" rIns="90488" bIns="44450">
            <a:spAutoFit/>
          </a:bodyPr>
          <a:lstStyle/>
          <a:p>
            <a:pPr algn="r">
              <a:lnSpc>
                <a:spcPct val="110000"/>
              </a:lnSpc>
              <a:spcBef>
                <a:spcPct val="20000"/>
              </a:spcBef>
            </a:pPr>
            <a:r>
              <a:rPr lang="en-US" sz="2800" b="1" dirty="0">
                <a:effectLst>
                  <a:outerShdw blurRad="38100" dist="38100" dir="2700000" algn="tl">
                    <a:srgbClr val="000000">
                      <a:alpha val="43137"/>
                    </a:srgbClr>
                  </a:outerShdw>
                </a:effectLst>
                <a:latin typeface="Arial" pitchFamily="34" charset="0"/>
                <a:cs typeface="Arial" pitchFamily="34" charset="0"/>
              </a:rPr>
              <a:t>A </a:t>
            </a:r>
            <a:r>
              <a:rPr lang="en-US" sz="2800" b="1" dirty="0" err="1">
                <a:effectLst>
                  <a:outerShdw blurRad="38100" dist="38100" dir="2700000" algn="tl">
                    <a:srgbClr val="000000">
                      <a:alpha val="43137"/>
                    </a:srgbClr>
                  </a:outerShdw>
                </a:effectLst>
                <a:latin typeface="Arial" pitchFamily="34" charset="0"/>
                <a:cs typeface="Arial" pitchFamily="34" charset="0"/>
              </a:rPr>
              <a:t>motorbenzin</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ólomtartalmú</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oktánszámnövelőit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magas</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oktánszámú</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komponensekkel</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effectLst>
                  <a:outerShdw blurRad="38100" dist="38100" dir="2700000" algn="tl">
                    <a:srgbClr val="000000">
                      <a:alpha val="43137"/>
                    </a:srgbClr>
                  </a:outerShdw>
                </a:effectLst>
                <a:latin typeface="Arial" pitchFamily="34" charset="0"/>
                <a:cs typeface="Arial" pitchFamily="34" charset="0"/>
              </a:rPr>
              <a:t>helyettesít</a:t>
            </a:r>
            <a:r>
              <a:rPr lang="hu-HU" sz="2800" b="1" dirty="0" err="1" smtClean="0">
                <a:effectLst>
                  <a:outerShdw blurRad="38100" dist="38100" dir="2700000" algn="tl">
                    <a:srgbClr val="000000">
                      <a:alpha val="43137"/>
                    </a:srgbClr>
                  </a:outerShdw>
                </a:effectLst>
                <a:latin typeface="Arial" pitchFamily="34" charset="0"/>
                <a:cs typeface="Arial" pitchFamily="34" charset="0"/>
              </a:rPr>
              <a:t>ik</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13347" name="Line 3"/>
          <p:cNvSpPr>
            <a:spLocks noChangeShapeType="1"/>
          </p:cNvSpPr>
          <p:nvPr/>
        </p:nvSpPr>
        <p:spPr bwMode="auto">
          <a:xfrm>
            <a:off x="1752600" y="3352800"/>
            <a:ext cx="76200" cy="0"/>
          </a:xfrm>
          <a:prstGeom prst="line">
            <a:avLst/>
          </a:prstGeom>
          <a:noFill/>
          <a:ln w="9525">
            <a:noFill/>
            <a:round/>
            <a:headEnd/>
            <a:tailEnd/>
          </a:ln>
          <a:effectLst/>
        </p:spPr>
        <p:txBody>
          <a:bodyPr anchor="ctr"/>
          <a:lstStyle/>
          <a:p>
            <a:endParaRPr lang="hu-HU"/>
          </a:p>
        </p:txBody>
      </p:sp>
      <p:grpSp>
        <p:nvGrpSpPr>
          <p:cNvPr id="2" name="Group 4"/>
          <p:cNvGrpSpPr>
            <a:grpSpLocks/>
          </p:cNvGrpSpPr>
          <p:nvPr/>
        </p:nvGrpSpPr>
        <p:grpSpPr bwMode="auto">
          <a:xfrm>
            <a:off x="0" y="1882775"/>
            <a:ext cx="8991600" cy="4441825"/>
            <a:chOff x="0" y="1008"/>
            <a:chExt cx="5664" cy="2798"/>
          </a:xfrm>
        </p:grpSpPr>
        <p:grpSp>
          <p:nvGrpSpPr>
            <p:cNvPr id="3" name="Group 5"/>
            <p:cNvGrpSpPr>
              <a:grpSpLocks/>
            </p:cNvGrpSpPr>
            <p:nvPr/>
          </p:nvGrpSpPr>
          <p:grpSpPr bwMode="auto">
            <a:xfrm>
              <a:off x="1008" y="1339"/>
              <a:ext cx="672" cy="677"/>
              <a:chOff x="768" y="1339"/>
              <a:chExt cx="672" cy="677"/>
            </a:xfrm>
          </p:grpSpPr>
          <p:sp>
            <p:nvSpPr>
              <p:cNvPr id="313350" name="Line 6" descr="Vastag átlós lefelé"/>
              <p:cNvSpPr>
                <a:spLocks noChangeShapeType="1"/>
              </p:cNvSpPr>
              <p:nvPr/>
            </p:nvSpPr>
            <p:spPr bwMode="auto">
              <a:xfrm>
                <a:off x="1008" y="1728"/>
                <a:ext cx="0" cy="288"/>
              </a:xfrm>
              <a:prstGeom prst="line">
                <a:avLst/>
              </a:prstGeom>
              <a:noFill/>
              <a:ln w="38100">
                <a:solidFill>
                  <a:schemeClr val="tx1"/>
                </a:solidFill>
                <a:round/>
                <a:headEnd/>
                <a:tailEnd type="triangle" w="med" len="med"/>
              </a:ln>
              <a:effectLst/>
            </p:spPr>
            <p:txBody>
              <a:bodyPr wrap="none" anchor="ctr"/>
              <a:lstStyle/>
              <a:p>
                <a:endParaRPr lang="hu-HU"/>
              </a:p>
            </p:txBody>
          </p:sp>
          <p:sp>
            <p:nvSpPr>
              <p:cNvPr id="313351" name="Text Box 7" descr="Vastag átlós lefelé"/>
              <p:cNvSpPr txBox="1">
                <a:spLocks noChangeArrowheads="1"/>
              </p:cNvSpPr>
              <p:nvPr/>
            </p:nvSpPr>
            <p:spPr bwMode="auto">
              <a:xfrm>
                <a:off x="768" y="1339"/>
                <a:ext cx="672" cy="388"/>
              </a:xfrm>
              <a:prstGeom prst="rect">
                <a:avLst/>
              </a:prstGeom>
              <a:pattFill prst="wdDnDiag">
                <a:fgClr>
                  <a:schemeClr val="folHlink"/>
                </a:fgClr>
                <a:bgClr>
                  <a:schemeClr val="bg1"/>
                </a:bgClr>
              </a:pattFill>
              <a:ln w="28575">
                <a:solidFill>
                  <a:schemeClr val="tx1"/>
                </a:solidFill>
                <a:miter lim="800000"/>
                <a:headEnd/>
                <a:tailEnd/>
              </a:ln>
              <a:effectLst/>
            </p:spPr>
            <p:txBody>
              <a:bodyPr anchor="ctr">
                <a:spAutoFit/>
              </a:bodyPr>
              <a:lstStyle/>
              <a:p>
                <a:pPr algn="ctr">
                  <a:lnSpc>
                    <a:spcPct val="90000"/>
                  </a:lnSpc>
                  <a:spcBef>
                    <a:spcPct val="50000"/>
                  </a:spcBef>
                </a:pPr>
                <a:r>
                  <a:rPr lang="hu-HU" sz="1800">
                    <a:solidFill>
                      <a:schemeClr val="tx1"/>
                    </a:solidFill>
                  </a:rPr>
                  <a:t>FCC üzem</a:t>
                </a:r>
              </a:p>
            </p:txBody>
          </p:sp>
        </p:grpSp>
        <p:grpSp>
          <p:nvGrpSpPr>
            <p:cNvPr id="4" name="Group 8"/>
            <p:cNvGrpSpPr>
              <a:grpSpLocks/>
            </p:cNvGrpSpPr>
            <p:nvPr/>
          </p:nvGrpSpPr>
          <p:grpSpPr bwMode="auto">
            <a:xfrm>
              <a:off x="1776" y="1264"/>
              <a:ext cx="672" cy="800"/>
              <a:chOff x="1776" y="1264"/>
              <a:chExt cx="672" cy="800"/>
            </a:xfrm>
          </p:grpSpPr>
          <p:sp>
            <p:nvSpPr>
              <p:cNvPr id="313353" name="Line 9"/>
              <p:cNvSpPr>
                <a:spLocks noChangeShapeType="1"/>
              </p:cNvSpPr>
              <p:nvPr/>
            </p:nvSpPr>
            <p:spPr bwMode="auto">
              <a:xfrm>
                <a:off x="2112" y="1680"/>
                <a:ext cx="96" cy="384"/>
              </a:xfrm>
              <a:prstGeom prst="line">
                <a:avLst/>
              </a:prstGeom>
              <a:noFill/>
              <a:ln w="38100">
                <a:solidFill>
                  <a:schemeClr val="tx1"/>
                </a:solidFill>
                <a:round/>
                <a:headEnd/>
                <a:tailEnd type="triangle" w="med" len="med"/>
              </a:ln>
              <a:effectLst/>
            </p:spPr>
            <p:txBody>
              <a:bodyPr wrap="none" anchor="ctr"/>
              <a:lstStyle/>
              <a:p>
                <a:endParaRPr lang="hu-HU"/>
              </a:p>
            </p:txBody>
          </p:sp>
          <p:sp>
            <p:nvSpPr>
              <p:cNvPr id="313354" name="Text Box 10"/>
              <p:cNvSpPr txBox="1">
                <a:spLocks noChangeArrowheads="1"/>
              </p:cNvSpPr>
              <p:nvPr/>
            </p:nvSpPr>
            <p:spPr bwMode="auto">
              <a:xfrm>
                <a:off x="1776" y="1264"/>
                <a:ext cx="672" cy="422"/>
              </a:xfrm>
              <a:prstGeom prst="rect">
                <a:avLst/>
              </a:prstGeom>
              <a:solidFill>
                <a:srgbClr val="EAEAEA"/>
              </a:solidFill>
              <a:ln w="28575">
                <a:solidFill>
                  <a:schemeClr val="tx1"/>
                </a:solidFill>
                <a:miter lim="800000"/>
                <a:headEnd/>
                <a:tailEnd/>
              </a:ln>
              <a:effectLst/>
            </p:spPr>
            <p:txBody>
              <a:bodyPr anchor="ctr">
                <a:spAutoFit/>
              </a:bodyPr>
              <a:lstStyle/>
              <a:p>
                <a:pPr algn="ctr">
                  <a:spcBef>
                    <a:spcPct val="50000"/>
                  </a:spcBef>
                </a:pPr>
                <a:r>
                  <a:rPr lang="hu-HU" sz="1800">
                    <a:solidFill>
                      <a:schemeClr val="tx1"/>
                    </a:solidFill>
                  </a:rPr>
                  <a:t>HF alkiláló</a:t>
                </a:r>
              </a:p>
            </p:txBody>
          </p:sp>
        </p:grpSp>
        <p:grpSp>
          <p:nvGrpSpPr>
            <p:cNvPr id="5" name="Group 11"/>
            <p:cNvGrpSpPr>
              <a:grpSpLocks/>
            </p:cNvGrpSpPr>
            <p:nvPr/>
          </p:nvGrpSpPr>
          <p:grpSpPr bwMode="auto">
            <a:xfrm>
              <a:off x="2640" y="1416"/>
              <a:ext cx="912" cy="1032"/>
              <a:chOff x="2640" y="1416"/>
              <a:chExt cx="912" cy="1032"/>
            </a:xfrm>
          </p:grpSpPr>
          <p:sp>
            <p:nvSpPr>
              <p:cNvPr id="313356" name="Text Box 12"/>
              <p:cNvSpPr txBox="1">
                <a:spLocks noChangeArrowheads="1"/>
              </p:cNvSpPr>
              <p:nvPr/>
            </p:nvSpPr>
            <p:spPr bwMode="auto">
              <a:xfrm>
                <a:off x="2640" y="1416"/>
                <a:ext cx="912" cy="456"/>
              </a:xfrm>
              <a:prstGeom prst="rect">
                <a:avLst/>
              </a:prstGeom>
              <a:solidFill>
                <a:srgbClr val="EAEAEA"/>
              </a:solidFill>
              <a:ln w="28575">
                <a:solidFill>
                  <a:schemeClr val="tx1"/>
                </a:solidFill>
                <a:miter lim="800000"/>
                <a:headEnd/>
                <a:tailEnd/>
              </a:ln>
              <a:effectLst/>
            </p:spPr>
            <p:txBody>
              <a:bodyPr anchor="ctr">
                <a:spAutoFit/>
              </a:bodyPr>
              <a:lstStyle/>
              <a:p>
                <a:pPr algn="ctr">
                  <a:lnSpc>
                    <a:spcPct val="110000"/>
                  </a:lnSpc>
                  <a:spcBef>
                    <a:spcPct val="50000"/>
                  </a:spcBef>
                </a:pPr>
                <a:r>
                  <a:rPr lang="hu-HU" sz="1800">
                    <a:solidFill>
                      <a:schemeClr val="tx1"/>
                    </a:solidFill>
                  </a:rPr>
                  <a:t>CCR Reformáló</a:t>
                </a:r>
              </a:p>
            </p:txBody>
          </p:sp>
          <p:sp>
            <p:nvSpPr>
              <p:cNvPr id="313357" name="Line 13"/>
              <p:cNvSpPr>
                <a:spLocks noChangeShapeType="1"/>
              </p:cNvSpPr>
              <p:nvPr/>
            </p:nvSpPr>
            <p:spPr bwMode="auto">
              <a:xfrm>
                <a:off x="3072" y="1872"/>
                <a:ext cx="240" cy="576"/>
              </a:xfrm>
              <a:prstGeom prst="line">
                <a:avLst/>
              </a:prstGeom>
              <a:noFill/>
              <a:ln w="38100">
                <a:solidFill>
                  <a:schemeClr val="tx1"/>
                </a:solidFill>
                <a:round/>
                <a:headEnd/>
                <a:tailEnd type="triangle" w="med" len="med"/>
              </a:ln>
              <a:effectLst/>
            </p:spPr>
            <p:txBody>
              <a:bodyPr wrap="none" anchor="ctr"/>
              <a:lstStyle/>
              <a:p>
                <a:endParaRPr lang="hu-HU"/>
              </a:p>
            </p:txBody>
          </p:sp>
        </p:grpSp>
        <p:grpSp>
          <p:nvGrpSpPr>
            <p:cNvPr id="6" name="Group 14"/>
            <p:cNvGrpSpPr>
              <a:grpSpLocks/>
            </p:cNvGrpSpPr>
            <p:nvPr/>
          </p:nvGrpSpPr>
          <p:grpSpPr bwMode="auto">
            <a:xfrm>
              <a:off x="3360" y="2016"/>
              <a:ext cx="720" cy="1419"/>
              <a:chOff x="3360" y="2016"/>
              <a:chExt cx="720" cy="1419"/>
            </a:xfrm>
          </p:grpSpPr>
          <p:sp>
            <p:nvSpPr>
              <p:cNvPr id="313359" name="Text Box 15"/>
              <p:cNvSpPr txBox="1">
                <a:spLocks noChangeArrowheads="1"/>
              </p:cNvSpPr>
              <p:nvPr/>
            </p:nvSpPr>
            <p:spPr bwMode="auto">
              <a:xfrm>
                <a:off x="3360" y="2016"/>
                <a:ext cx="720" cy="422"/>
              </a:xfrm>
              <a:prstGeom prst="rect">
                <a:avLst/>
              </a:prstGeom>
              <a:solidFill>
                <a:srgbClr val="EAEAEA"/>
              </a:solidFill>
              <a:ln w="28575">
                <a:solidFill>
                  <a:schemeClr val="tx1"/>
                </a:solidFill>
                <a:miter lim="800000"/>
                <a:headEnd/>
                <a:tailEnd/>
              </a:ln>
              <a:effectLst/>
            </p:spPr>
            <p:txBody>
              <a:bodyPr anchor="ctr" anchorCtr="1">
                <a:spAutoFit/>
              </a:bodyPr>
              <a:lstStyle/>
              <a:p>
                <a:pPr algn="ctr">
                  <a:spcBef>
                    <a:spcPct val="50000"/>
                  </a:spcBef>
                </a:pPr>
                <a:r>
                  <a:rPr lang="hu-HU" sz="1800">
                    <a:solidFill>
                      <a:schemeClr val="tx1"/>
                    </a:solidFill>
                  </a:rPr>
                  <a:t>MTBE üzem</a:t>
                </a:r>
              </a:p>
            </p:txBody>
          </p:sp>
          <p:sp>
            <p:nvSpPr>
              <p:cNvPr id="313360" name="Line 16"/>
              <p:cNvSpPr>
                <a:spLocks noChangeShapeType="1"/>
              </p:cNvSpPr>
              <p:nvPr/>
            </p:nvSpPr>
            <p:spPr bwMode="auto">
              <a:xfrm>
                <a:off x="3888" y="2448"/>
                <a:ext cx="144" cy="987"/>
              </a:xfrm>
              <a:prstGeom prst="line">
                <a:avLst/>
              </a:prstGeom>
              <a:noFill/>
              <a:ln w="38100">
                <a:solidFill>
                  <a:schemeClr val="tx1"/>
                </a:solidFill>
                <a:round/>
                <a:headEnd/>
                <a:tailEnd type="triangle" w="med" len="med"/>
              </a:ln>
              <a:effectLst/>
            </p:spPr>
            <p:txBody>
              <a:bodyPr wrap="none" anchor="ctr"/>
              <a:lstStyle/>
              <a:p>
                <a:endParaRPr lang="hu-HU"/>
              </a:p>
            </p:txBody>
          </p:sp>
        </p:grpSp>
        <p:grpSp>
          <p:nvGrpSpPr>
            <p:cNvPr id="7" name="Group 17"/>
            <p:cNvGrpSpPr>
              <a:grpSpLocks/>
            </p:cNvGrpSpPr>
            <p:nvPr/>
          </p:nvGrpSpPr>
          <p:grpSpPr bwMode="auto">
            <a:xfrm>
              <a:off x="4080" y="1824"/>
              <a:ext cx="1152" cy="1584"/>
              <a:chOff x="4080" y="1824"/>
              <a:chExt cx="1152" cy="1584"/>
            </a:xfrm>
          </p:grpSpPr>
          <p:sp>
            <p:nvSpPr>
              <p:cNvPr id="313362" name="Text Box 18"/>
              <p:cNvSpPr txBox="1">
                <a:spLocks noChangeArrowheads="1"/>
              </p:cNvSpPr>
              <p:nvPr/>
            </p:nvSpPr>
            <p:spPr bwMode="auto">
              <a:xfrm>
                <a:off x="4128" y="1824"/>
                <a:ext cx="1104" cy="456"/>
              </a:xfrm>
              <a:prstGeom prst="rect">
                <a:avLst/>
              </a:prstGeom>
              <a:solidFill>
                <a:srgbClr val="EAEAEA"/>
              </a:solidFill>
              <a:ln w="28575">
                <a:solidFill>
                  <a:schemeClr val="tx1"/>
                </a:solidFill>
                <a:miter lim="800000"/>
                <a:headEnd/>
                <a:tailEnd/>
              </a:ln>
              <a:effectLst/>
            </p:spPr>
            <p:txBody>
              <a:bodyPr anchor="ctr" anchorCtr="1">
                <a:spAutoFit/>
              </a:bodyPr>
              <a:lstStyle/>
              <a:p>
                <a:pPr algn="ctr">
                  <a:lnSpc>
                    <a:spcPct val="110000"/>
                  </a:lnSpc>
                  <a:spcBef>
                    <a:spcPct val="50000"/>
                  </a:spcBef>
                </a:pPr>
                <a:r>
                  <a:rPr lang="hu-HU" sz="1800">
                    <a:solidFill>
                      <a:schemeClr val="tx1"/>
                    </a:solidFill>
                  </a:rPr>
                  <a:t>FCC intenzifikálás</a:t>
                </a:r>
              </a:p>
            </p:txBody>
          </p:sp>
          <p:sp>
            <p:nvSpPr>
              <p:cNvPr id="313363" name="Line 19"/>
              <p:cNvSpPr>
                <a:spLocks noChangeShapeType="1"/>
              </p:cNvSpPr>
              <p:nvPr/>
            </p:nvSpPr>
            <p:spPr bwMode="auto">
              <a:xfrm flipH="1">
                <a:off x="4080" y="2304"/>
                <a:ext cx="192" cy="1104"/>
              </a:xfrm>
              <a:prstGeom prst="line">
                <a:avLst/>
              </a:prstGeom>
              <a:noFill/>
              <a:ln w="38100">
                <a:solidFill>
                  <a:schemeClr val="tx1"/>
                </a:solidFill>
                <a:round/>
                <a:headEnd/>
                <a:tailEnd type="triangle" w="med" len="med"/>
              </a:ln>
              <a:effectLst/>
            </p:spPr>
            <p:txBody>
              <a:bodyPr wrap="none" anchor="ctr" anchorCtr="1"/>
              <a:lstStyle/>
              <a:p>
                <a:endParaRPr lang="hu-HU"/>
              </a:p>
            </p:txBody>
          </p:sp>
        </p:grpSp>
        <p:grpSp>
          <p:nvGrpSpPr>
            <p:cNvPr id="8" name="Group 20"/>
            <p:cNvGrpSpPr>
              <a:grpSpLocks/>
            </p:cNvGrpSpPr>
            <p:nvPr/>
          </p:nvGrpSpPr>
          <p:grpSpPr bwMode="auto">
            <a:xfrm>
              <a:off x="4368" y="2756"/>
              <a:ext cx="1296" cy="748"/>
              <a:chOff x="4368" y="2756"/>
              <a:chExt cx="1296" cy="748"/>
            </a:xfrm>
          </p:grpSpPr>
          <p:sp>
            <p:nvSpPr>
              <p:cNvPr id="313365" name="Text Box 21"/>
              <p:cNvSpPr txBox="1">
                <a:spLocks noChangeArrowheads="1"/>
              </p:cNvSpPr>
              <p:nvPr/>
            </p:nvSpPr>
            <p:spPr bwMode="auto">
              <a:xfrm>
                <a:off x="4368" y="2756"/>
                <a:ext cx="1296" cy="492"/>
              </a:xfrm>
              <a:prstGeom prst="rect">
                <a:avLst/>
              </a:prstGeom>
              <a:solidFill>
                <a:srgbClr val="EAEAEA"/>
              </a:solidFill>
              <a:ln w="28575">
                <a:solidFill>
                  <a:schemeClr val="tx1"/>
                </a:solidFill>
                <a:miter lim="800000"/>
                <a:headEnd/>
                <a:tailEnd/>
              </a:ln>
              <a:effectLst/>
            </p:spPr>
            <p:txBody>
              <a:bodyPr anchor="ctr" anchorCtr="1">
                <a:spAutoFit/>
              </a:bodyPr>
              <a:lstStyle/>
              <a:p>
                <a:pPr algn="ctr">
                  <a:lnSpc>
                    <a:spcPct val="120000"/>
                  </a:lnSpc>
                  <a:spcBef>
                    <a:spcPct val="50000"/>
                  </a:spcBef>
                </a:pPr>
                <a:r>
                  <a:rPr lang="hu-HU" sz="1800">
                    <a:solidFill>
                      <a:schemeClr val="tx1"/>
                    </a:solidFill>
                  </a:rPr>
                  <a:t>KB Izomerizáló üzem</a:t>
                </a:r>
              </a:p>
            </p:txBody>
          </p:sp>
          <p:sp>
            <p:nvSpPr>
              <p:cNvPr id="313366" name="Line 22"/>
              <p:cNvSpPr>
                <a:spLocks noChangeShapeType="1"/>
              </p:cNvSpPr>
              <p:nvPr/>
            </p:nvSpPr>
            <p:spPr bwMode="auto">
              <a:xfrm>
                <a:off x="5040" y="3264"/>
                <a:ext cx="240" cy="240"/>
              </a:xfrm>
              <a:prstGeom prst="line">
                <a:avLst/>
              </a:prstGeom>
              <a:noFill/>
              <a:ln w="38100">
                <a:solidFill>
                  <a:schemeClr val="tx1"/>
                </a:solidFill>
                <a:round/>
                <a:headEnd/>
                <a:tailEnd type="triangle" w="med" len="med"/>
              </a:ln>
              <a:effectLst/>
            </p:spPr>
            <p:txBody>
              <a:bodyPr wrap="none" anchor="ctr"/>
              <a:lstStyle/>
              <a:p>
                <a:endParaRPr lang="hu-HU"/>
              </a:p>
            </p:txBody>
          </p:sp>
        </p:grpSp>
        <p:grpSp>
          <p:nvGrpSpPr>
            <p:cNvPr id="9" name="Group 23"/>
            <p:cNvGrpSpPr>
              <a:grpSpLocks/>
            </p:cNvGrpSpPr>
            <p:nvPr/>
          </p:nvGrpSpPr>
          <p:grpSpPr bwMode="auto">
            <a:xfrm>
              <a:off x="0" y="1008"/>
              <a:ext cx="5604" cy="2798"/>
              <a:chOff x="48" y="991"/>
              <a:chExt cx="5604" cy="2798"/>
            </a:xfrm>
          </p:grpSpPr>
          <p:sp>
            <p:nvSpPr>
              <p:cNvPr id="313368" name="Line 24"/>
              <p:cNvSpPr>
                <a:spLocks noChangeShapeType="1"/>
              </p:cNvSpPr>
              <p:nvPr/>
            </p:nvSpPr>
            <p:spPr bwMode="auto">
              <a:xfrm>
                <a:off x="614" y="3356"/>
                <a:ext cx="36" cy="1"/>
              </a:xfrm>
              <a:prstGeom prst="line">
                <a:avLst/>
              </a:prstGeom>
              <a:noFill/>
              <a:ln w="28575">
                <a:solidFill>
                  <a:srgbClr val="000000"/>
                </a:solidFill>
                <a:round/>
                <a:headEnd/>
                <a:tailEnd/>
              </a:ln>
            </p:spPr>
            <p:txBody>
              <a:bodyPr/>
              <a:lstStyle/>
              <a:p>
                <a:endParaRPr lang="hu-HU"/>
              </a:p>
            </p:txBody>
          </p:sp>
          <p:sp>
            <p:nvSpPr>
              <p:cNvPr id="313369" name="Line 25"/>
              <p:cNvSpPr>
                <a:spLocks noChangeShapeType="1"/>
              </p:cNvSpPr>
              <p:nvPr/>
            </p:nvSpPr>
            <p:spPr bwMode="auto">
              <a:xfrm>
                <a:off x="614" y="3096"/>
                <a:ext cx="36" cy="1"/>
              </a:xfrm>
              <a:prstGeom prst="line">
                <a:avLst/>
              </a:prstGeom>
              <a:noFill/>
              <a:ln w="28575">
                <a:solidFill>
                  <a:srgbClr val="000000"/>
                </a:solidFill>
                <a:round/>
                <a:headEnd/>
                <a:tailEnd/>
              </a:ln>
            </p:spPr>
            <p:txBody>
              <a:bodyPr/>
              <a:lstStyle/>
              <a:p>
                <a:endParaRPr lang="hu-HU"/>
              </a:p>
            </p:txBody>
          </p:sp>
          <p:sp>
            <p:nvSpPr>
              <p:cNvPr id="313370" name="Line 26"/>
              <p:cNvSpPr>
                <a:spLocks noChangeShapeType="1"/>
              </p:cNvSpPr>
              <p:nvPr/>
            </p:nvSpPr>
            <p:spPr bwMode="auto">
              <a:xfrm>
                <a:off x="614" y="2843"/>
                <a:ext cx="36" cy="1"/>
              </a:xfrm>
              <a:prstGeom prst="line">
                <a:avLst/>
              </a:prstGeom>
              <a:noFill/>
              <a:ln w="28575">
                <a:solidFill>
                  <a:srgbClr val="000000"/>
                </a:solidFill>
                <a:round/>
                <a:headEnd/>
                <a:tailEnd/>
              </a:ln>
            </p:spPr>
            <p:txBody>
              <a:bodyPr/>
              <a:lstStyle/>
              <a:p>
                <a:endParaRPr lang="hu-HU"/>
              </a:p>
            </p:txBody>
          </p:sp>
          <p:sp>
            <p:nvSpPr>
              <p:cNvPr id="313371" name="Line 27"/>
              <p:cNvSpPr>
                <a:spLocks noChangeShapeType="1"/>
              </p:cNvSpPr>
              <p:nvPr/>
            </p:nvSpPr>
            <p:spPr bwMode="auto">
              <a:xfrm>
                <a:off x="614" y="2583"/>
                <a:ext cx="36" cy="1"/>
              </a:xfrm>
              <a:prstGeom prst="line">
                <a:avLst/>
              </a:prstGeom>
              <a:noFill/>
              <a:ln w="28575">
                <a:solidFill>
                  <a:srgbClr val="000000"/>
                </a:solidFill>
                <a:round/>
                <a:headEnd/>
                <a:tailEnd/>
              </a:ln>
            </p:spPr>
            <p:txBody>
              <a:bodyPr/>
              <a:lstStyle/>
              <a:p>
                <a:endParaRPr lang="hu-HU"/>
              </a:p>
            </p:txBody>
          </p:sp>
          <p:sp>
            <p:nvSpPr>
              <p:cNvPr id="313372" name="Line 28"/>
              <p:cNvSpPr>
                <a:spLocks noChangeShapeType="1"/>
              </p:cNvSpPr>
              <p:nvPr/>
            </p:nvSpPr>
            <p:spPr bwMode="auto">
              <a:xfrm>
                <a:off x="614" y="2330"/>
                <a:ext cx="36" cy="1"/>
              </a:xfrm>
              <a:prstGeom prst="line">
                <a:avLst/>
              </a:prstGeom>
              <a:noFill/>
              <a:ln w="28575">
                <a:solidFill>
                  <a:srgbClr val="000000"/>
                </a:solidFill>
                <a:round/>
                <a:headEnd/>
                <a:tailEnd/>
              </a:ln>
            </p:spPr>
            <p:txBody>
              <a:bodyPr/>
              <a:lstStyle/>
              <a:p>
                <a:endParaRPr lang="hu-HU"/>
              </a:p>
            </p:txBody>
          </p:sp>
          <p:sp>
            <p:nvSpPr>
              <p:cNvPr id="313373" name="Line 29"/>
              <p:cNvSpPr>
                <a:spLocks noChangeShapeType="1"/>
              </p:cNvSpPr>
              <p:nvPr/>
            </p:nvSpPr>
            <p:spPr bwMode="auto">
              <a:xfrm>
                <a:off x="614" y="2077"/>
                <a:ext cx="36" cy="1"/>
              </a:xfrm>
              <a:prstGeom prst="line">
                <a:avLst/>
              </a:prstGeom>
              <a:noFill/>
              <a:ln w="28575">
                <a:solidFill>
                  <a:srgbClr val="000000"/>
                </a:solidFill>
                <a:round/>
                <a:headEnd/>
                <a:tailEnd/>
              </a:ln>
            </p:spPr>
            <p:txBody>
              <a:bodyPr/>
              <a:lstStyle/>
              <a:p>
                <a:endParaRPr lang="hu-HU"/>
              </a:p>
            </p:txBody>
          </p:sp>
          <p:sp>
            <p:nvSpPr>
              <p:cNvPr id="313374" name="Line 30"/>
              <p:cNvSpPr>
                <a:spLocks noChangeShapeType="1"/>
              </p:cNvSpPr>
              <p:nvPr/>
            </p:nvSpPr>
            <p:spPr bwMode="auto">
              <a:xfrm>
                <a:off x="614" y="1817"/>
                <a:ext cx="36" cy="1"/>
              </a:xfrm>
              <a:prstGeom prst="line">
                <a:avLst/>
              </a:prstGeom>
              <a:noFill/>
              <a:ln w="28575">
                <a:solidFill>
                  <a:srgbClr val="000000"/>
                </a:solidFill>
                <a:round/>
                <a:headEnd/>
                <a:tailEnd/>
              </a:ln>
            </p:spPr>
            <p:txBody>
              <a:bodyPr/>
              <a:lstStyle/>
              <a:p>
                <a:endParaRPr lang="hu-HU"/>
              </a:p>
            </p:txBody>
          </p:sp>
          <p:sp>
            <p:nvSpPr>
              <p:cNvPr id="313375" name="Line 31"/>
              <p:cNvSpPr>
                <a:spLocks noChangeShapeType="1"/>
              </p:cNvSpPr>
              <p:nvPr/>
            </p:nvSpPr>
            <p:spPr bwMode="auto">
              <a:xfrm>
                <a:off x="614" y="1564"/>
                <a:ext cx="36" cy="1"/>
              </a:xfrm>
              <a:prstGeom prst="line">
                <a:avLst/>
              </a:prstGeom>
              <a:noFill/>
              <a:ln w="28575">
                <a:solidFill>
                  <a:srgbClr val="000000"/>
                </a:solidFill>
                <a:round/>
                <a:headEnd/>
                <a:tailEnd/>
              </a:ln>
            </p:spPr>
            <p:txBody>
              <a:bodyPr/>
              <a:lstStyle/>
              <a:p>
                <a:endParaRPr lang="hu-HU"/>
              </a:p>
            </p:txBody>
          </p:sp>
          <p:sp>
            <p:nvSpPr>
              <p:cNvPr id="313376" name="Line 32"/>
              <p:cNvSpPr>
                <a:spLocks noChangeShapeType="1"/>
              </p:cNvSpPr>
              <p:nvPr/>
            </p:nvSpPr>
            <p:spPr bwMode="auto">
              <a:xfrm>
                <a:off x="614" y="1304"/>
                <a:ext cx="36" cy="1"/>
              </a:xfrm>
              <a:prstGeom prst="line">
                <a:avLst/>
              </a:prstGeom>
              <a:noFill/>
              <a:ln w="28575">
                <a:solidFill>
                  <a:srgbClr val="000000"/>
                </a:solidFill>
                <a:round/>
                <a:headEnd/>
                <a:tailEnd/>
              </a:ln>
            </p:spPr>
            <p:txBody>
              <a:bodyPr/>
              <a:lstStyle/>
              <a:p>
                <a:endParaRPr lang="hu-HU"/>
              </a:p>
            </p:txBody>
          </p:sp>
          <p:sp>
            <p:nvSpPr>
              <p:cNvPr id="313377" name="Line 33"/>
              <p:cNvSpPr>
                <a:spLocks noChangeShapeType="1"/>
              </p:cNvSpPr>
              <p:nvPr/>
            </p:nvSpPr>
            <p:spPr bwMode="auto">
              <a:xfrm>
                <a:off x="614" y="1051"/>
                <a:ext cx="36" cy="1"/>
              </a:xfrm>
              <a:prstGeom prst="line">
                <a:avLst/>
              </a:prstGeom>
              <a:noFill/>
              <a:ln w="28575">
                <a:solidFill>
                  <a:srgbClr val="000000"/>
                </a:solidFill>
                <a:round/>
                <a:headEnd/>
                <a:tailEnd/>
              </a:ln>
            </p:spPr>
            <p:txBody>
              <a:bodyPr/>
              <a:lstStyle/>
              <a:p>
                <a:endParaRPr lang="hu-HU"/>
              </a:p>
            </p:txBody>
          </p:sp>
          <p:sp>
            <p:nvSpPr>
              <p:cNvPr id="313378" name="Rectangle 34"/>
              <p:cNvSpPr>
                <a:spLocks noChangeArrowheads="1"/>
              </p:cNvSpPr>
              <p:nvPr/>
            </p:nvSpPr>
            <p:spPr bwMode="auto">
              <a:xfrm>
                <a:off x="413" y="3550"/>
                <a:ext cx="81" cy="134"/>
              </a:xfrm>
              <a:prstGeom prst="rect">
                <a:avLst/>
              </a:prstGeom>
              <a:noFill/>
              <a:ln w="9525">
                <a:noFill/>
                <a:miter lim="800000"/>
                <a:headEnd/>
                <a:tailEnd/>
              </a:ln>
            </p:spPr>
            <p:txBody>
              <a:bodyPr wrap="none" lIns="0" tIns="0" rIns="0" bIns="0">
                <a:spAutoFit/>
              </a:bodyPr>
              <a:lstStyle/>
              <a:p>
                <a:r>
                  <a:rPr lang="hu-HU" sz="1400">
                    <a:solidFill>
                      <a:srgbClr val="000000"/>
                    </a:solidFill>
                  </a:rPr>
                  <a:t>0</a:t>
                </a:r>
                <a:endParaRPr lang="hu-HU" sz="1400">
                  <a:solidFill>
                    <a:schemeClr val="tx1"/>
                  </a:solidFill>
                </a:endParaRPr>
              </a:p>
            </p:txBody>
          </p:sp>
          <p:sp>
            <p:nvSpPr>
              <p:cNvPr id="313379" name="Rectangle 35"/>
              <p:cNvSpPr>
                <a:spLocks noChangeArrowheads="1"/>
              </p:cNvSpPr>
              <p:nvPr/>
            </p:nvSpPr>
            <p:spPr bwMode="auto">
              <a:xfrm>
                <a:off x="298" y="3296"/>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100</a:t>
                </a:r>
                <a:endParaRPr lang="hu-HU" sz="1400">
                  <a:solidFill>
                    <a:schemeClr val="tx1"/>
                  </a:solidFill>
                </a:endParaRPr>
              </a:p>
            </p:txBody>
          </p:sp>
          <p:sp>
            <p:nvSpPr>
              <p:cNvPr id="313380" name="Rectangle 36"/>
              <p:cNvSpPr>
                <a:spLocks noChangeArrowheads="1"/>
              </p:cNvSpPr>
              <p:nvPr/>
            </p:nvSpPr>
            <p:spPr bwMode="auto">
              <a:xfrm>
                <a:off x="298" y="3036"/>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200</a:t>
                </a:r>
                <a:endParaRPr lang="hu-HU" sz="1400">
                  <a:solidFill>
                    <a:schemeClr val="tx1"/>
                  </a:solidFill>
                </a:endParaRPr>
              </a:p>
            </p:txBody>
          </p:sp>
          <p:sp>
            <p:nvSpPr>
              <p:cNvPr id="313381" name="Rectangle 37"/>
              <p:cNvSpPr>
                <a:spLocks noChangeArrowheads="1"/>
              </p:cNvSpPr>
              <p:nvPr/>
            </p:nvSpPr>
            <p:spPr bwMode="auto">
              <a:xfrm>
                <a:off x="298" y="2783"/>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300</a:t>
                </a:r>
                <a:endParaRPr lang="hu-HU" sz="1400">
                  <a:solidFill>
                    <a:schemeClr val="tx1"/>
                  </a:solidFill>
                </a:endParaRPr>
              </a:p>
            </p:txBody>
          </p:sp>
          <p:sp>
            <p:nvSpPr>
              <p:cNvPr id="313382" name="Rectangle 38"/>
              <p:cNvSpPr>
                <a:spLocks noChangeArrowheads="1"/>
              </p:cNvSpPr>
              <p:nvPr/>
            </p:nvSpPr>
            <p:spPr bwMode="auto">
              <a:xfrm>
                <a:off x="298" y="2523"/>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400</a:t>
                </a:r>
                <a:endParaRPr lang="hu-HU" sz="1400">
                  <a:solidFill>
                    <a:schemeClr val="tx1"/>
                  </a:solidFill>
                </a:endParaRPr>
              </a:p>
            </p:txBody>
          </p:sp>
          <p:sp>
            <p:nvSpPr>
              <p:cNvPr id="313383" name="Rectangle 39"/>
              <p:cNvSpPr>
                <a:spLocks noChangeArrowheads="1"/>
              </p:cNvSpPr>
              <p:nvPr/>
            </p:nvSpPr>
            <p:spPr bwMode="auto">
              <a:xfrm>
                <a:off x="298" y="2270"/>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500</a:t>
                </a:r>
                <a:endParaRPr lang="hu-HU" sz="1400">
                  <a:solidFill>
                    <a:schemeClr val="tx1"/>
                  </a:solidFill>
                </a:endParaRPr>
              </a:p>
            </p:txBody>
          </p:sp>
          <p:sp>
            <p:nvSpPr>
              <p:cNvPr id="313384" name="Rectangle 40"/>
              <p:cNvSpPr>
                <a:spLocks noChangeArrowheads="1"/>
              </p:cNvSpPr>
              <p:nvPr/>
            </p:nvSpPr>
            <p:spPr bwMode="auto">
              <a:xfrm>
                <a:off x="298" y="2017"/>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600</a:t>
                </a:r>
                <a:endParaRPr lang="hu-HU" sz="1400">
                  <a:solidFill>
                    <a:schemeClr val="tx1"/>
                  </a:solidFill>
                </a:endParaRPr>
              </a:p>
            </p:txBody>
          </p:sp>
          <p:sp>
            <p:nvSpPr>
              <p:cNvPr id="313385" name="Rectangle 41"/>
              <p:cNvSpPr>
                <a:spLocks noChangeArrowheads="1"/>
              </p:cNvSpPr>
              <p:nvPr/>
            </p:nvSpPr>
            <p:spPr bwMode="auto">
              <a:xfrm>
                <a:off x="298" y="1757"/>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700</a:t>
                </a:r>
                <a:endParaRPr lang="hu-HU" sz="1400">
                  <a:solidFill>
                    <a:schemeClr val="tx1"/>
                  </a:solidFill>
                </a:endParaRPr>
              </a:p>
            </p:txBody>
          </p:sp>
          <p:sp>
            <p:nvSpPr>
              <p:cNvPr id="313386" name="Rectangle 42"/>
              <p:cNvSpPr>
                <a:spLocks noChangeArrowheads="1"/>
              </p:cNvSpPr>
              <p:nvPr/>
            </p:nvSpPr>
            <p:spPr bwMode="auto">
              <a:xfrm>
                <a:off x="298" y="1504"/>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800</a:t>
                </a:r>
                <a:endParaRPr lang="hu-HU" sz="1400">
                  <a:solidFill>
                    <a:schemeClr val="tx1"/>
                  </a:solidFill>
                </a:endParaRPr>
              </a:p>
            </p:txBody>
          </p:sp>
          <p:sp>
            <p:nvSpPr>
              <p:cNvPr id="313387" name="Rectangle 43"/>
              <p:cNvSpPr>
                <a:spLocks noChangeArrowheads="1"/>
              </p:cNvSpPr>
              <p:nvPr/>
            </p:nvSpPr>
            <p:spPr bwMode="auto">
              <a:xfrm>
                <a:off x="298" y="1244"/>
                <a:ext cx="243" cy="134"/>
              </a:xfrm>
              <a:prstGeom prst="rect">
                <a:avLst/>
              </a:prstGeom>
              <a:noFill/>
              <a:ln w="9525">
                <a:noFill/>
                <a:miter lim="800000"/>
                <a:headEnd/>
                <a:tailEnd/>
              </a:ln>
            </p:spPr>
            <p:txBody>
              <a:bodyPr wrap="none" lIns="0" tIns="0" rIns="0" bIns="0">
                <a:spAutoFit/>
              </a:bodyPr>
              <a:lstStyle/>
              <a:p>
                <a:r>
                  <a:rPr lang="hu-HU" sz="1400">
                    <a:solidFill>
                      <a:srgbClr val="000000"/>
                    </a:solidFill>
                  </a:rPr>
                  <a:t>900</a:t>
                </a:r>
                <a:endParaRPr lang="hu-HU" sz="1400">
                  <a:solidFill>
                    <a:schemeClr val="tx1"/>
                  </a:solidFill>
                </a:endParaRPr>
              </a:p>
            </p:txBody>
          </p:sp>
          <p:sp>
            <p:nvSpPr>
              <p:cNvPr id="313388" name="Rectangle 44"/>
              <p:cNvSpPr>
                <a:spLocks noChangeArrowheads="1"/>
              </p:cNvSpPr>
              <p:nvPr/>
            </p:nvSpPr>
            <p:spPr bwMode="auto">
              <a:xfrm>
                <a:off x="240" y="991"/>
                <a:ext cx="324" cy="134"/>
              </a:xfrm>
              <a:prstGeom prst="rect">
                <a:avLst/>
              </a:prstGeom>
              <a:noFill/>
              <a:ln w="9525">
                <a:noFill/>
                <a:miter lim="800000"/>
                <a:headEnd/>
                <a:tailEnd/>
              </a:ln>
            </p:spPr>
            <p:txBody>
              <a:bodyPr wrap="none" lIns="0" tIns="0" rIns="0" bIns="0">
                <a:spAutoFit/>
              </a:bodyPr>
              <a:lstStyle/>
              <a:p>
                <a:r>
                  <a:rPr lang="hu-HU" sz="1400">
                    <a:solidFill>
                      <a:srgbClr val="000000"/>
                    </a:solidFill>
                  </a:rPr>
                  <a:t>1000</a:t>
                </a:r>
                <a:endParaRPr lang="hu-HU" sz="1400">
                  <a:solidFill>
                    <a:schemeClr val="tx1"/>
                  </a:solidFill>
                </a:endParaRPr>
              </a:p>
            </p:txBody>
          </p:sp>
          <p:sp>
            <p:nvSpPr>
              <p:cNvPr id="313389" name="Line 45"/>
              <p:cNvSpPr>
                <a:spLocks noChangeShapeType="1"/>
              </p:cNvSpPr>
              <p:nvPr/>
            </p:nvSpPr>
            <p:spPr bwMode="auto">
              <a:xfrm>
                <a:off x="614" y="3600"/>
                <a:ext cx="42" cy="1"/>
              </a:xfrm>
              <a:prstGeom prst="line">
                <a:avLst/>
              </a:prstGeom>
              <a:noFill/>
              <a:ln w="28575">
                <a:solidFill>
                  <a:srgbClr val="000000"/>
                </a:solidFill>
                <a:round/>
                <a:headEnd/>
                <a:tailEnd/>
              </a:ln>
            </p:spPr>
            <p:txBody>
              <a:bodyPr/>
              <a:lstStyle/>
              <a:p>
                <a:endParaRPr lang="hu-HU"/>
              </a:p>
            </p:txBody>
          </p:sp>
          <p:sp>
            <p:nvSpPr>
              <p:cNvPr id="313390" name="Line 46"/>
              <p:cNvSpPr>
                <a:spLocks noChangeShapeType="1"/>
              </p:cNvSpPr>
              <p:nvPr/>
            </p:nvSpPr>
            <p:spPr bwMode="auto">
              <a:xfrm>
                <a:off x="656" y="3600"/>
                <a:ext cx="4996" cy="1"/>
              </a:xfrm>
              <a:prstGeom prst="line">
                <a:avLst/>
              </a:prstGeom>
              <a:noFill/>
              <a:ln w="28575">
                <a:solidFill>
                  <a:srgbClr val="000000"/>
                </a:solidFill>
                <a:round/>
                <a:headEnd/>
                <a:tailEnd/>
              </a:ln>
            </p:spPr>
            <p:txBody>
              <a:bodyPr/>
              <a:lstStyle/>
              <a:p>
                <a:endParaRPr lang="hu-HU"/>
              </a:p>
            </p:txBody>
          </p:sp>
          <p:sp>
            <p:nvSpPr>
              <p:cNvPr id="313391" name="Line 47"/>
              <p:cNvSpPr>
                <a:spLocks noChangeShapeType="1"/>
              </p:cNvSpPr>
              <p:nvPr/>
            </p:nvSpPr>
            <p:spPr bwMode="auto">
              <a:xfrm flipV="1">
                <a:off x="656" y="3600"/>
                <a:ext cx="1" cy="26"/>
              </a:xfrm>
              <a:prstGeom prst="line">
                <a:avLst/>
              </a:prstGeom>
              <a:noFill/>
              <a:ln w="28575">
                <a:solidFill>
                  <a:srgbClr val="000000"/>
                </a:solidFill>
                <a:round/>
                <a:headEnd/>
                <a:tailEnd/>
              </a:ln>
            </p:spPr>
            <p:txBody>
              <a:bodyPr/>
              <a:lstStyle/>
              <a:p>
                <a:endParaRPr lang="hu-HU"/>
              </a:p>
            </p:txBody>
          </p:sp>
          <p:sp>
            <p:nvSpPr>
              <p:cNvPr id="313392" name="Line 48"/>
              <p:cNvSpPr>
                <a:spLocks noChangeShapeType="1"/>
              </p:cNvSpPr>
              <p:nvPr/>
            </p:nvSpPr>
            <p:spPr bwMode="auto">
              <a:xfrm flipV="1">
                <a:off x="951" y="3600"/>
                <a:ext cx="1" cy="26"/>
              </a:xfrm>
              <a:prstGeom prst="line">
                <a:avLst/>
              </a:prstGeom>
              <a:noFill/>
              <a:ln w="28575">
                <a:solidFill>
                  <a:srgbClr val="000000"/>
                </a:solidFill>
                <a:round/>
                <a:headEnd/>
                <a:tailEnd/>
              </a:ln>
            </p:spPr>
            <p:txBody>
              <a:bodyPr/>
              <a:lstStyle/>
              <a:p>
                <a:endParaRPr lang="hu-HU"/>
              </a:p>
            </p:txBody>
          </p:sp>
          <p:sp>
            <p:nvSpPr>
              <p:cNvPr id="313393" name="Line 49"/>
              <p:cNvSpPr>
                <a:spLocks noChangeShapeType="1"/>
              </p:cNvSpPr>
              <p:nvPr/>
            </p:nvSpPr>
            <p:spPr bwMode="auto">
              <a:xfrm flipV="1">
                <a:off x="1247" y="3600"/>
                <a:ext cx="1" cy="26"/>
              </a:xfrm>
              <a:prstGeom prst="line">
                <a:avLst/>
              </a:prstGeom>
              <a:noFill/>
              <a:ln w="28575">
                <a:solidFill>
                  <a:srgbClr val="000000"/>
                </a:solidFill>
                <a:round/>
                <a:headEnd/>
                <a:tailEnd/>
              </a:ln>
            </p:spPr>
            <p:txBody>
              <a:bodyPr/>
              <a:lstStyle/>
              <a:p>
                <a:endParaRPr lang="hu-HU"/>
              </a:p>
            </p:txBody>
          </p:sp>
          <p:sp>
            <p:nvSpPr>
              <p:cNvPr id="313394" name="Line 50"/>
              <p:cNvSpPr>
                <a:spLocks noChangeShapeType="1"/>
              </p:cNvSpPr>
              <p:nvPr/>
            </p:nvSpPr>
            <p:spPr bwMode="auto">
              <a:xfrm flipV="1">
                <a:off x="1533" y="3600"/>
                <a:ext cx="1" cy="26"/>
              </a:xfrm>
              <a:prstGeom prst="line">
                <a:avLst/>
              </a:prstGeom>
              <a:noFill/>
              <a:ln w="28575">
                <a:solidFill>
                  <a:srgbClr val="000000"/>
                </a:solidFill>
                <a:round/>
                <a:headEnd/>
                <a:tailEnd/>
              </a:ln>
            </p:spPr>
            <p:txBody>
              <a:bodyPr/>
              <a:lstStyle/>
              <a:p>
                <a:endParaRPr lang="hu-HU"/>
              </a:p>
            </p:txBody>
          </p:sp>
          <p:sp>
            <p:nvSpPr>
              <p:cNvPr id="313395" name="Line 51"/>
              <p:cNvSpPr>
                <a:spLocks noChangeShapeType="1"/>
              </p:cNvSpPr>
              <p:nvPr/>
            </p:nvSpPr>
            <p:spPr bwMode="auto">
              <a:xfrm flipV="1">
                <a:off x="1829" y="3600"/>
                <a:ext cx="1" cy="26"/>
              </a:xfrm>
              <a:prstGeom prst="line">
                <a:avLst/>
              </a:prstGeom>
              <a:noFill/>
              <a:ln w="28575">
                <a:solidFill>
                  <a:srgbClr val="000000"/>
                </a:solidFill>
                <a:round/>
                <a:headEnd/>
                <a:tailEnd/>
              </a:ln>
            </p:spPr>
            <p:txBody>
              <a:bodyPr/>
              <a:lstStyle/>
              <a:p>
                <a:endParaRPr lang="hu-HU"/>
              </a:p>
            </p:txBody>
          </p:sp>
          <p:sp>
            <p:nvSpPr>
              <p:cNvPr id="313396" name="Line 52"/>
              <p:cNvSpPr>
                <a:spLocks noChangeShapeType="1"/>
              </p:cNvSpPr>
              <p:nvPr/>
            </p:nvSpPr>
            <p:spPr bwMode="auto">
              <a:xfrm flipV="1">
                <a:off x="2125" y="3600"/>
                <a:ext cx="1" cy="26"/>
              </a:xfrm>
              <a:prstGeom prst="line">
                <a:avLst/>
              </a:prstGeom>
              <a:noFill/>
              <a:ln w="28575">
                <a:solidFill>
                  <a:srgbClr val="000000"/>
                </a:solidFill>
                <a:round/>
                <a:headEnd/>
                <a:tailEnd/>
              </a:ln>
            </p:spPr>
            <p:txBody>
              <a:bodyPr/>
              <a:lstStyle/>
              <a:p>
                <a:endParaRPr lang="hu-HU"/>
              </a:p>
            </p:txBody>
          </p:sp>
          <p:sp>
            <p:nvSpPr>
              <p:cNvPr id="313397" name="Line 53"/>
              <p:cNvSpPr>
                <a:spLocks noChangeShapeType="1"/>
              </p:cNvSpPr>
              <p:nvPr/>
            </p:nvSpPr>
            <p:spPr bwMode="auto">
              <a:xfrm flipV="1">
                <a:off x="2419" y="3600"/>
                <a:ext cx="1" cy="26"/>
              </a:xfrm>
              <a:prstGeom prst="line">
                <a:avLst/>
              </a:prstGeom>
              <a:noFill/>
              <a:ln w="28575">
                <a:solidFill>
                  <a:srgbClr val="000000"/>
                </a:solidFill>
                <a:round/>
                <a:headEnd/>
                <a:tailEnd/>
              </a:ln>
            </p:spPr>
            <p:txBody>
              <a:bodyPr/>
              <a:lstStyle/>
              <a:p>
                <a:endParaRPr lang="hu-HU"/>
              </a:p>
            </p:txBody>
          </p:sp>
          <p:sp>
            <p:nvSpPr>
              <p:cNvPr id="313398" name="Line 54"/>
              <p:cNvSpPr>
                <a:spLocks noChangeShapeType="1"/>
              </p:cNvSpPr>
              <p:nvPr/>
            </p:nvSpPr>
            <p:spPr bwMode="auto">
              <a:xfrm flipV="1">
                <a:off x="2715" y="3600"/>
                <a:ext cx="1" cy="26"/>
              </a:xfrm>
              <a:prstGeom prst="line">
                <a:avLst/>
              </a:prstGeom>
              <a:noFill/>
              <a:ln w="28575">
                <a:solidFill>
                  <a:srgbClr val="000000"/>
                </a:solidFill>
                <a:round/>
                <a:headEnd/>
                <a:tailEnd/>
              </a:ln>
            </p:spPr>
            <p:txBody>
              <a:bodyPr/>
              <a:lstStyle/>
              <a:p>
                <a:endParaRPr lang="hu-HU"/>
              </a:p>
            </p:txBody>
          </p:sp>
          <p:sp>
            <p:nvSpPr>
              <p:cNvPr id="313399" name="Line 55"/>
              <p:cNvSpPr>
                <a:spLocks noChangeShapeType="1"/>
              </p:cNvSpPr>
              <p:nvPr/>
            </p:nvSpPr>
            <p:spPr bwMode="auto">
              <a:xfrm flipV="1">
                <a:off x="3011" y="3600"/>
                <a:ext cx="1" cy="26"/>
              </a:xfrm>
              <a:prstGeom prst="line">
                <a:avLst/>
              </a:prstGeom>
              <a:noFill/>
              <a:ln w="28575">
                <a:solidFill>
                  <a:srgbClr val="000000"/>
                </a:solidFill>
                <a:round/>
                <a:headEnd/>
                <a:tailEnd/>
              </a:ln>
            </p:spPr>
            <p:txBody>
              <a:bodyPr/>
              <a:lstStyle/>
              <a:p>
                <a:endParaRPr lang="hu-HU"/>
              </a:p>
            </p:txBody>
          </p:sp>
          <p:sp>
            <p:nvSpPr>
              <p:cNvPr id="313400" name="Line 56"/>
              <p:cNvSpPr>
                <a:spLocks noChangeShapeType="1"/>
              </p:cNvSpPr>
              <p:nvPr/>
            </p:nvSpPr>
            <p:spPr bwMode="auto">
              <a:xfrm flipV="1">
                <a:off x="3297" y="3600"/>
                <a:ext cx="2" cy="26"/>
              </a:xfrm>
              <a:prstGeom prst="line">
                <a:avLst/>
              </a:prstGeom>
              <a:noFill/>
              <a:ln w="28575">
                <a:solidFill>
                  <a:srgbClr val="000000"/>
                </a:solidFill>
                <a:round/>
                <a:headEnd/>
                <a:tailEnd/>
              </a:ln>
            </p:spPr>
            <p:txBody>
              <a:bodyPr/>
              <a:lstStyle/>
              <a:p>
                <a:endParaRPr lang="hu-HU"/>
              </a:p>
            </p:txBody>
          </p:sp>
          <p:sp>
            <p:nvSpPr>
              <p:cNvPr id="313401" name="Line 57"/>
              <p:cNvSpPr>
                <a:spLocks noChangeShapeType="1"/>
              </p:cNvSpPr>
              <p:nvPr/>
            </p:nvSpPr>
            <p:spPr bwMode="auto">
              <a:xfrm flipV="1">
                <a:off x="3593" y="3600"/>
                <a:ext cx="1" cy="26"/>
              </a:xfrm>
              <a:prstGeom prst="line">
                <a:avLst/>
              </a:prstGeom>
              <a:noFill/>
              <a:ln w="28575">
                <a:solidFill>
                  <a:srgbClr val="000000"/>
                </a:solidFill>
                <a:round/>
                <a:headEnd/>
                <a:tailEnd/>
              </a:ln>
            </p:spPr>
            <p:txBody>
              <a:bodyPr/>
              <a:lstStyle/>
              <a:p>
                <a:endParaRPr lang="hu-HU"/>
              </a:p>
            </p:txBody>
          </p:sp>
          <p:sp>
            <p:nvSpPr>
              <p:cNvPr id="313402" name="Line 58"/>
              <p:cNvSpPr>
                <a:spLocks noChangeShapeType="1"/>
              </p:cNvSpPr>
              <p:nvPr/>
            </p:nvSpPr>
            <p:spPr bwMode="auto">
              <a:xfrm flipV="1">
                <a:off x="3889" y="3600"/>
                <a:ext cx="1" cy="26"/>
              </a:xfrm>
              <a:prstGeom prst="line">
                <a:avLst/>
              </a:prstGeom>
              <a:noFill/>
              <a:ln w="28575">
                <a:solidFill>
                  <a:srgbClr val="000000"/>
                </a:solidFill>
                <a:round/>
                <a:headEnd/>
                <a:tailEnd/>
              </a:ln>
            </p:spPr>
            <p:txBody>
              <a:bodyPr/>
              <a:lstStyle/>
              <a:p>
                <a:endParaRPr lang="hu-HU"/>
              </a:p>
            </p:txBody>
          </p:sp>
          <p:sp>
            <p:nvSpPr>
              <p:cNvPr id="313403" name="Line 59"/>
              <p:cNvSpPr>
                <a:spLocks noChangeShapeType="1"/>
              </p:cNvSpPr>
              <p:nvPr/>
            </p:nvSpPr>
            <p:spPr bwMode="auto">
              <a:xfrm flipV="1">
                <a:off x="4184" y="3600"/>
                <a:ext cx="1" cy="26"/>
              </a:xfrm>
              <a:prstGeom prst="line">
                <a:avLst/>
              </a:prstGeom>
              <a:noFill/>
              <a:ln w="28575">
                <a:solidFill>
                  <a:srgbClr val="000000"/>
                </a:solidFill>
                <a:round/>
                <a:headEnd/>
                <a:tailEnd/>
              </a:ln>
            </p:spPr>
            <p:txBody>
              <a:bodyPr/>
              <a:lstStyle/>
              <a:p>
                <a:endParaRPr lang="hu-HU"/>
              </a:p>
            </p:txBody>
          </p:sp>
          <p:sp>
            <p:nvSpPr>
              <p:cNvPr id="313404" name="Line 60"/>
              <p:cNvSpPr>
                <a:spLocks noChangeShapeType="1"/>
              </p:cNvSpPr>
              <p:nvPr/>
            </p:nvSpPr>
            <p:spPr bwMode="auto">
              <a:xfrm flipV="1">
                <a:off x="4479" y="3600"/>
                <a:ext cx="2" cy="26"/>
              </a:xfrm>
              <a:prstGeom prst="line">
                <a:avLst/>
              </a:prstGeom>
              <a:noFill/>
              <a:ln w="28575">
                <a:solidFill>
                  <a:srgbClr val="000000"/>
                </a:solidFill>
                <a:round/>
                <a:headEnd/>
                <a:tailEnd/>
              </a:ln>
            </p:spPr>
            <p:txBody>
              <a:bodyPr/>
              <a:lstStyle/>
              <a:p>
                <a:endParaRPr lang="hu-HU"/>
              </a:p>
            </p:txBody>
          </p:sp>
          <p:sp>
            <p:nvSpPr>
              <p:cNvPr id="313405" name="Line 61"/>
              <p:cNvSpPr>
                <a:spLocks noChangeShapeType="1"/>
              </p:cNvSpPr>
              <p:nvPr/>
            </p:nvSpPr>
            <p:spPr bwMode="auto">
              <a:xfrm flipV="1">
                <a:off x="4775" y="3600"/>
                <a:ext cx="1" cy="26"/>
              </a:xfrm>
              <a:prstGeom prst="line">
                <a:avLst/>
              </a:prstGeom>
              <a:noFill/>
              <a:ln w="28575">
                <a:solidFill>
                  <a:srgbClr val="000000"/>
                </a:solidFill>
                <a:round/>
                <a:headEnd/>
                <a:tailEnd/>
              </a:ln>
            </p:spPr>
            <p:txBody>
              <a:bodyPr/>
              <a:lstStyle/>
              <a:p>
                <a:endParaRPr lang="hu-HU"/>
              </a:p>
            </p:txBody>
          </p:sp>
          <p:sp>
            <p:nvSpPr>
              <p:cNvPr id="313406" name="Line 62"/>
              <p:cNvSpPr>
                <a:spLocks noChangeShapeType="1"/>
              </p:cNvSpPr>
              <p:nvPr/>
            </p:nvSpPr>
            <p:spPr bwMode="auto">
              <a:xfrm flipV="1">
                <a:off x="5062" y="3600"/>
                <a:ext cx="1" cy="26"/>
              </a:xfrm>
              <a:prstGeom prst="line">
                <a:avLst/>
              </a:prstGeom>
              <a:noFill/>
              <a:ln w="28575">
                <a:solidFill>
                  <a:srgbClr val="000000"/>
                </a:solidFill>
                <a:round/>
                <a:headEnd/>
                <a:tailEnd/>
              </a:ln>
            </p:spPr>
            <p:txBody>
              <a:bodyPr/>
              <a:lstStyle/>
              <a:p>
                <a:endParaRPr lang="hu-HU"/>
              </a:p>
            </p:txBody>
          </p:sp>
          <p:sp>
            <p:nvSpPr>
              <p:cNvPr id="313407" name="Line 63"/>
              <p:cNvSpPr>
                <a:spLocks noChangeShapeType="1"/>
              </p:cNvSpPr>
              <p:nvPr/>
            </p:nvSpPr>
            <p:spPr bwMode="auto">
              <a:xfrm flipV="1">
                <a:off x="5357" y="3600"/>
                <a:ext cx="2" cy="26"/>
              </a:xfrm>
              <a:prstGeom prst="line">
                <a:avLst/>
              </a:prstGeom>
              <a:noFill/>
              <a:ln w="28575">
                <a:solidFill>
                  <a:srgbClr val="000000"/>
                </a:solidFill>
                <a:round/>
                <a:headEnd/>
                <a:tailEnd/>
              </a:ln>
            </p:spPr>
            <p:txBody>
              <a:bodyPr/>
              <a:lstStyle/>
              <a:p>
                <a:endParaRPr lang="hu-HU"/>
              </a:p>
            </p:txBody>
          </p:sp>
          <p:sp>
            <p:nvSpPr>
              <p:cNvPr id="313408" name="Rectangle 64"/>
              <p:cNvSpPr>
                <a:spLocks noChangeArrowheads="1"/>
              </p:cNvSpPr>
              <p:nvPr/>
            </p:nvSpPr>
            <p:spPr bwMode="auto">
              <a:xfrm>
                <a:off x="664"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1983</a:t>
                </a:r>
                <a:endParaRPr lang="hu-HU" sz="1200">
                  <a:solidFill>
                    <a:schemeClr val="tx1"/>
                  </a:solidFill>
                </a:endParaRPr>
              </a:p>
            </p:txBody>
          </p:sp>
          <p:sp>
            <p:nvSpPr>
              <p:cNvPr id="313409" name="Rectangle 65"/>
              <p:cNvSpPr>
                <a:spLocks noChangeArrowheads="1"/>
              </p:cNvSpPr>
              <p:nvPr/>
            </p:nvSpPr>
            <p:spPr bwMode="auto">
              <a:xfrm>
                <a:off x="959"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1984</a:t>
                </a:r>
                <a:endParaRPr lang="hu-HU" sz="1200">
                  <a:solidFill>
                    <a:schemeClr val="tx1"/>
                  </a:solidFill>
                </a:endParaRPr>
              </a:p>
            </p:txBody>
          </p:sp>
          <p:sp>
            <p:nvSpPr>
              <p:cNvPr id="313410" name="Rectangle 66"/>
              <p:cNvSpPr>
                <a:spLocks noChangeArrowheads="1"/>
              </p:cNvSpPr>
              <p:nvPr/>
            </p:nvSpPr>
            <p:spPr bwMode="auto">
              <a:xfrm>
                <a:off x="1255"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1985</a:t>
                </a:r>
                <a:endParaRPr lang="hu-HU" sz="1200">
                  <a:solidFill>
                    <a:schemeClr val="tx1"/>
                  </a:solidFill>
                </a:endParaRPr>
              </a:p>
            </p:txBody>
          </p:sp>
          <p:sp>
            <p:nvSpPr>
              <p:cNvPr id="313411" name="Rectangle 67"/>
              <p:cNvSpPr>
                <a:spLocks noChangeArrowheads="1"/>
              </p:cNvSpPr>
              <p:nvPr/>
            </p:nvSpPr>
            <p:spPr bwMode="auto">
              <a:xfrm>
                <a:off x="1551"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1986</a:t>
                </a:r>
                <a:endParaRPr lang="hu-HU" sz="1200">
                  <a:solidFill>
                    <a:schemeClr val="tx1"/>
                  </a:solidFill>
                </a:endParaRPr>
              </a:p>
            </p:txBody>
          </p:sp>
          <p:sp>
            <p:nvSpPr>
              <p:cNvPr id="313412" name="Rectangle 68"/>
              <p:cNvSpPr>
                <a:spLocks noChangeArrowheads="1"/>
              </p:cNvSpPr>
              <p:nvPr/>
            </p:nvSpPr>
            <p:spPr bwMode="auto">
              <a:xfrm>
                <a:off x="1845"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1987</a:t>
                </a:r>
                <a:endParaRPr lang="hu-HU" sz="1200">
                  <a:solidFill>
                    <a:schemeClr val="tx1"/>
                  </a:solidFill>
                </a:endParaRPr>
              </a:p>
            </p:txBody>
          </p:sp>
          <p:sp>
            <p:nvSpPr>
              <p:cNvPr id="313413" name="Rectangle 69"/>
              <p:cNvSpPr>
                <a:spLocks noChangeArrowheads="1"/>
              </p:cNvSpPr>
              <p:nvPr/>
            </p:nvSpPr>
            <p:spPr bwMode="auto">
              <a:xfrm>
                <a:off x="2141"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1988</a:t>
                </a:r>
                <a:endParaRPr lang="hu-HU" sz="1200">
                  <a:solidFill>
                    <a:schemeClr val="tx1"/>
                  </a:solidFill>
                </a:endParaRPr>
              </a:p>
            </p:txBody>
          </p:sp>
          <p:sp>
            <p:nvSpPr>
              <p:cNvPr id="313414" name="Rectangle 70"/>
              <p:cNvSpPr>
                <a:spLocks noChangeArrowheads="1"/>
              </p:cNvSpPr>
              <p:nvPr/>
            </p:nvSpPr>
            <p:spPr bwMode="auto">
              <a:xfrm>
                <a:off x="2429"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1989</a:t>
                </a:r>
                <a:endParaRPr lang="hu-HU" sz="1200">
                  <a:solidFill>
                    <a:schemeClr val="tx1"/>
                  </a:solidFill>
                </a:endParaRPr>
              </a:p>
            </p:txBody>
          </p:sp>
          <p:sp>
            <p:nvSpPr>
              <p:cNvPr id="313415" name="Rectangle 71"/>
              <p:cNvSpPr>
                <a:spLocks noChangeArrowheads="1"/>
              </p:cNvSpPr>
              <p:nvPr/>
            </p:nvSpPr>
            <p:spPr bwMode="auto">
              <a:xfrm>
                <a:off x="2723"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1990</a:t>
                </a:r>
                <a:endParaRPr lang="hu-HU" sz="1200">
                  <a:solidFill>
                    <a:schemeClr val="tx1"/>
                  </a:solidFill>
                </a:endParaRPr>
              </a:p>
            </p:txBody>
          </p:sp>
          <p:sp>
            <p:nvSpPr>
              <p:cNvPr id="313416" name="Rectangle 72"/>
              <p:cNvSpPr>
                <a:spLocks noChangeArrowheads="1"/>
              </p:cNvSpPr>
              <p:nvPr/>
            </p:nvSpPr>
            <p:spPr bwMode="auto">
              <a:xfrm>
                <a:off x="3019"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1991</a:t>
                </a:r>
                <a:endParaRPr lang="hu-HU" sz="1200">
                  <a:solidFill>
                    <a:schemeClr val="tx1"/>
                  </a:solidFill>
                </a:endParaRPr>
              </a:p>
            </p:txBody>
          </p:sp>
          <p:sp>
            <p:nvSpPr>
              <p:cNvPr id="313417" name="Rectangle 73"/>
              <p:cNvSpPr>
                <a:spLocks noChangeArrowheads="1"/>
              </p:cNvSpPr>
              <p:nvPr/>
            </p:nvSpPr>
            <p:spPr bwMode="auto">
              <a:xfrm>
                <a:off x="3315"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1992</a:t>
                </a:r>
                <a:endParaRPr lang="hu-HU" sz="1200">
                  <a:solidFill>
                    <a:schemeClr val="tx1"/>
                  </a:solidFill>
                </a:endParaRPr>
              </a:p>
            </p:txBody>
          </p:sp>
          <p:sp>
            <p:nvSpPr>
              <p:cNvPr id="313418" name="Rectangle 74"/>
              <p:cNvSpPr>
                <a:spLocks noChangeArrowheads="1"/>
              </p:cNvSpPr>
              <p:nvPr/>
            </p:nvSpPr>
            <p:spPr bwMode="auto">
              <a:xfrm>
                <a:off x="3610"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1993</a:t>
                </a:r>
                <a:endParaRPr lang="hu-HU" sz="1200">
                  <a:solidFill>
                    <a:schemeClr val="tx1"/>
                  </a:solidFill>
                </a:endParaRPr>
              </a:p>
            </p:txBody>
          </p:sp>
          <p:sp>
            <p:nvSpPr>
              <p:cNvPr id="313419" name="Rectangle 75"/>
              <p:cNvSpPr>
                <a:spLocks noChangeArrowheads="1"/>
              </p:cNvSpPr>
              <p:nvPr/>
            </p:nvSpPr>
            <p:spPr bwMode="auto">
              <a:xfrm>
                <a:off x="3897"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1994</a:t>
                </a:r>
                <a:endParaRPr lang="hu-HU" sz="1200">
                  <a:solidFill>
                    <a:schemeClr val="tx1"/>
                  </a:solidFill>
                </a:endParaRPr>
              </a:p>
            </p:txBody>
          </p:sp>
          <p:sp>
            <p:nvSpPr>
              <p:cNvPr id="313420" name="Rectangle 76"/>
              <p:cNvSpPr>
                <a:spLocks noChangeArrowheads="1"/>
              </p:cNvSpPr>
              <p:nvPr/>
            </p:nvSpPr>
            <p:spPr bwMode="auto">
              <a:xfrm>
                <a:off x="4192"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1995</a:t>
                </a:r>
                <a:endParaRPr lang="hu-HU" sz="1200">
                  <a:solidFill>
                    <a:schemeClr val="tx1"/>
                  </a:solidFill>
                </a:endParaRPr>
              </a:p>
            </p:txBody>
          </p:sp>
          <p:sp>
            <p:nvSpPr>
              <p:cNvPr id="313421" name="Rectangle 77"/>
              <p:cNvSpPr>
                <a:spLocks noChangeArrowheads="1"/>
              </p:cNvSpPr>
              <p:nvPr/>
            </p:nvSpPr>
            <p:spPr bwMode="auto">
              <a:xfrm>
                <a:off x="4488"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1996</a:t>
                </a:r>
                <a:endParaRPr lang="hu-HU" sz="1200">
                  <a:solidFill>
                    <a:schemeClr val="tx1"/>
                  </a:solidFill>
                </a:endParaRPr>
              </a:p>
            </p:txBody>
          </p:sp>
          <p:sp>
            <p:nvSpPr>
              <p:cNvPr id="313422" name="Rectangle 78"/>
              <p:cNvSpPr>
                <a:spLocks noChangeArrowheads="1"/>
              </p:cNvSpPr>
              <p:nvPr/>
            </p:nvSpPr>
            <p:spPr bwMode="auto">
              <a:xfrm>
                <a:off x="4783"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1997</a:t>
                </a:r>
                <a:endParaRPr lang="hu-HU" sz="1200">
                  <a:solidFill>
                    <a:schemeClr val="tx1"/>
                  </a:solidFill>
                </a:endParaRPr>
              </a:p>
            </p:txBody>
          </p:sp>
          <p:sp>
            <p:nvSpPr>
              <p:cNvPr id="313423" name="Rectangle 79"/>
              <p:cNvSpPr>
                <a:spLocks noChangeArrowheads="1"/>
              </p:cNvSpPr>
              <p:nvPr/>
            </p:nvSpPr>
            <p:spPr bwMode="auto">
              <a:xfrm>
                <a:off x="5078"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1998</a:t>
                </a:r>
                <a:endParaRPr lang="hu-HU" sz="1200">
                  <a:solidFill>
                    <a:schemeClr val="tx1"/>
                  </a:solidFill>
                </a:endParaRPr>
              </a:p>
            </p:txBody>
          </p:sp>
          <p:sp>
            <p:nvSpPr>
              <p:cNvPr id="313424" name="Rectangle 80"/>
              <p:cNvSpPr>
                <a:spLocks noChangeArrowheads="1"/>
              </p:cNvSpPr>
              <p:nvPr/>
            </p:nvSpPr>
            <p:spPr bwMode="auto">
              <a:xfrm>
                <a:off x="5374" y="3674"/>
                <a:ext cx="276" cy="115"/>
              </a:xfrm>
              <a:prstGeom prst="rect">
                <a:avLst/>
              </a:prstGeom>
              <a:noFill/>
              <a:ln w="9525">
                <a:noFill/>
                <a:miter lim="800000"/>
                <a:headEnd/>
                <a:tailEnd/>
              </a:ln>
            </p:spPr>
            <p:txBody>
              <a:bodyPr wrap="none" lIns="0" tIns="0" rIns="0" bIns="0">
                <a:spAutoFit/>
              </a:bodyPr>
              <a:lstStyle/>
              <a:p>
                <a:r>
                  <a:rPr lang="hu-HU" sz="1200">
                    <a:solidFill>
                      <a:srgbClr val="000000"/>
                    </a:solidFill>
                  </a:rPr>
                  <a:t>1999</a:t>
                </a:r>
                <a:endParaRPr lang="hu-HU" sz="1200">
                  <a:solidFill>
                    <a:schemeClr val="tx1"/>
                  </a:solidFill>
                </a:endParaRPr>
              </a:p>
            </p:txBody>
          </p:sp>
          <p:sp>
            <p:nvSpPr>
              <p:cNvPr id="313425" name="Rectangle 81"/>
              <p:cNvSpPr>
                <a:spLocks noChangeArrowheads="1"/>
              </p:cNvSpPr>
              <p:nvPr/>
            </p:nvSpPr>
            <p:spPr bwMode="auto">
              <a:xfrm rot="16200000">
                <a:off x="-523" y="2222"/>
                <a:ext cx="1296" cy="154"/>
              </a:xfrm>
              <a:prstGeom prst="rect">
                <a:avLst/>
              </a:prstGeom>
              <a:noFill/>
              <a:ln w="9525">
                <a:noFill/>
                <a:miter lim="800000"/>
                <a:headEnd/>
                <a:tailEnd/>
              </a:ln>
            </p:spPr>
            <p:txBody>
              <a:bodyPr wrap="none" lIns="0" tIns="0" rIns="0" bIns="0">
                <a:spAutoFit/>
              </a:bodyPr>
              <a:lstStyle/>
              <a:p>
                <a:r>
                  <a:rPr lang="hu-HU" sz="1600">
                    <a:solidFill>
                      <a:srgbClr val="000000"/>
                    </a:solidFill>
                  </a:rPr>
                  <a:t>ólom kibocsátás, t/év</a:t>
                </a:r>
                <a:endParaRPr lang="hu-HU" sz="1600">
                  <a:solidFill>
                    <a:schemeClr val="tx1"/>
                  </a:solidFill>
                </a:endParaRPr>
              </a:p>
            </p:txBody>
          </p:sp>
          <p:sp>
            <p:nvSpPr>
              <p:cNvPr id="313426" name="Line 82"/>
              <p:cNvSpPr>
                <a:spLocks noChangeShapeType="1"/>
              </p:cNvSpPr>
              <p:nvPr/>
            </p:nvSpPr>
            <p:spPr bwMode="auto">
              <a:xfrm flipV="1">
                <a:off x="660" y="1008"/>
                <a:ext cx="0" cy="2592"/>
              </a:xfrm>
              <a:prstGeom prst="line">
                <a:avLst/>
              </a:prstGeom>
              <a:noFill/>
              <a:ln w="28575">
                <a:solidFill>
                  <a:schemeClr val="tx1"/>
                </a:solidFill>
                <a:round/>
                <a:headEnd/>
                <a:tailEnd/>
              </a:ln>
              <a:effectLst/>
            </p:spPr>
            <p:txBody>
              <a:bodyPr wrap="none" anchor="ctr"/>
              <a:lstStyle/>
              <a:p>
                <a:endParaRPr lang="hu-HU"/>
              </a:p>
            </p:txBody>
          </p:sp>
        </p:grpSp>
        <p:sp>
          <p:nvSpPr>
            <p:cNvPr id="313427" name="Line 83"/>
            <p:cNvSpPr>
              <a:spLocks noChangeShapeType="1"/>
            </p:cNvSpPr>
            <p:nvPr/>
          </p:nvSpPr>
          <p:spPr bwMode="auto">
            <a:xfrm>
              <a:off x="1920" y="2064"/>
              <a:ext cx="912" cy="144"/>
            </a:xfrm>
            <a:prstGeom prst="line">
              <a:avLst/>
            </a:prstGeom>
            <a:noFill/>
            <a:ln w="101600">
              <a:solidFill>
                <a:srgbClr val="FF3300"/>
              </a:solidFill>
              <a:round/>
              <a:headEnd/>
              <a:tailEnd/>
            </a:ln>
            <a:effectLst/>
          </p:spPr>
          <p:txBody>
            <a:bodyPr wrap="none" anchor="ctr"/>
            <a:lstStyle/>
            <a:p>
              <a:endParaRPr lang="hu-HU"/>
            </a:p>
          </p:txBody>
        </p:sp>
        <p:sp>
          <p:nvSpPr>
            <p:cNvPr id="313428" name="Line 84"/>
            <p:cNvSpPr>
              <a:spLocks noChangeShapeType="1"/>
            </p:cNvSpPr>
            <p:nvPr/>
          </p:nvSpPr>
          <p:spPr bwMode="auto">
            <a:xfrm>
              <a:off x="2832" y="2208"/>
              <a:ext cx="576" cy="336"/>
            </a:xfrm>
            <a:prstGeom prst="line">
              <a:avLst/>
            </a:prstGeom>
            <a:noFill/>
            <a:ln w="101600">
              <a:solidFill>
                <a:srgbClr val="FF3300"/>
              </a:solidFill>
              <a:round/>
              <a:headEnd/>
              <a:tailEnd/>
            </a:ln>
            <a:effectLst/>
          </p:spPr>
          <p:txBody>
            <a:bodyPr wrap="none" anchor="ctr"/>
            <a:lstStyle/>
            <a:p>
              <a:endParaRPr lang="hu-HU"/>
            </a:p>
          </p:txBody>
        </p:sp>
        <p:sp>
          <p:nvSpPr>
            <p:cNvPr id="313429" name="Line 85"/>
            <p:cNvSpPr>
              <a:spLocks noChangeShapeType="1"/>
            </p:cNvSpPr>
            <p:nvPr/>
          </p:nvSpPr>
          <p:spPr bwMode="auto">
            <a:xfrm>
              <a:off x="3360" y="2544"/>
              <a:ext cx="384" cy="768"/>
            </a:xfrm>
            <a:prstGeom prst="line">
              <a:avLst/>
            </a:prstGeom>
            <a:noFill/>
            <a:ln w="101600">
              <a:solidFill>
                <a:srgbClr val="FF3300"/>
              </a:solidFill>
              <a:round/>
              <a:headEnd/>
              <a:tailEnd/>
            </a:ln>
            <a:effectLst/>
          </p:spPr>
          <p:txBody>
            <a:bodyPr wrap="none" anchor="ctr"/>
            <a:lstStyle/>
            <a:p>
              <a:endParaRPr lang="hu-HU"/>
            </a:p>
          </p:txBody>
        </p:sp>
        <p:sp>
          <p:nvSpPr>
            <p:cNvPr id="313430" name="Line 86"/>
            <p:cNvSpPr>
              <a:spLocks noChangeShapeType="1"/>
            </p:cNvSpPr>
            <p:nvPr/>
          </p:nvSpPr>
          <p:spPr bwMode="auto">
            <a:xfrm>
              <a:off x="3744" y="3312"/>
              <a:ext cx="288" cy="144"/>
            </a:xfrm>
            <a:prstGeom prst="line">
              <a:avLst/>
            </a:prstGeom>
            <a:noFill/>
            <a:ln w="101600">
              <a:solidFill>
                <a:srgbClr val="FF3300"/>
              </a:solidFill>
              <a:round/>
              <a:headEnd/>
              <a:tailEnd/>
            </a:ln>
            <a:effectLst/>
          </p:spPr>
          <p:txBody>
            <a:bodyPr wrap="none" anchor="ctr"/>
            <a:lstStyle/>
            <a:p>
              <a:endParaRPr lang="hu-HU"/>
            </a:p>
          </p:txBody>
        </p:sp>
        <p:sp>
          <p:nvSpPr>
            <p:cNvPr id="313431" name="Line 87"/>
            <p:cNvSpPr>
              <a:spLocks noChangeShapeType="1"/>
            </p:cNvSpPr>
            <p:nvPr/>
          </p:nvSpPr>
          <p:spPr bwMode="auto">
            <a:xfrm>
              <a:off x="4032" y="3456"/>
              <a:ext cx="720" cy="48"/>
            </a:xfrm>
            <a:prstGeom prst="line">
              <a:avLst/>
            </a:prstGeom>
            <a:noFill/>
            <a:ln w="101600">
              <a:solidFill>
                <a:srgbClr val="FF3300"/>
              </a:solidFill>
              <a:round/>
              <a:headEnd/>
              <a:tailEnd/>
            </a:ln>
            <a:effectLst/>
          </p:spPr>
          <p:txBody>
            <a:bodyPr wrap="none" anchor="ctr"/>
            <a:lstStyle/>
            <a:p>
              <a:endParaRPr lang="hu-HU"/>
            </a:p>
          </p:txBody>
        </p:sp>
        <p:sp>
          <p:nvSpPr>
            <p:cNvPr id="313432" name="Line 88"/>
            <p:cNvSpPr>
              <a:spLocks noChangeShapeType="1"/>
            </p:cNvSpPr>
            <p:nvPr/>
          </p:nvSpPr>
          <p:spPr bwMode="auto">
            <a:xfrm>
              <a:off x="4752" y="3504"/>
              <a:ext cx="720" cy="48"/>
            </a:xfrm>
            <a:prstGeom prst="line">
              <a:avLst/>
            </a:prstGeom>
            <a:noFill/>
            <a:ln w="101600">
              <a:solidFill>
                <a:srgbClr val="FF3300"/>
              </a:solidFill>
              <a:round/>
              <a:headEnd/>
              <a:tailEnd/>
            </a:ln>
            <a:effectLst/>
          </p:spPr>
          <p:txBody>
            <a:bodyPr wrap="none" anchor="ctr"/>
            <a:lstStyle/>
            <a:p>
              <a:endParaRPr lang="hu-HU"/>
            </a:p>
          </p:txBody>
        </p:sp>
        <p:sp>
          <p:nvSpPr>
            <p:cNvPr id="313433" name="Line 89"/>
            <p:cNvSpPr>
              <a:spLocks noChangeShapeType="1"/>
            </p:cNvSpPr>
            <p:nvPr/>
          </p:nvSpPr>
          <p:spPr bwMode="auto">
            <a:xfrm>
              <a:off x="624" y="1344"/>
              <a:ext cx="624" cy="720"/>
            </a:xfrm>
            <a:prstGeom prst="line">
              <a:avLst/>
            </a:prstGeom>
            <a:noFill/>
            <a:ln w="101600">
              <a:solidFill>
                <a:srgbClr val="FF3300"/>
              </a:solidFill>
              <a:round/>
              <a:headEnd/>
              <a:tailEnd/>
            </a:ln>
            <a:effectLst/>
          </p:spPr>
          <p:txBody>
            <a:bodyPr wrap="none" anchor="ctr"/>
            <a:lstStyle/>
            <a:p>
              <a:endParaRPr lang="hu-HU"/>
            </a:p>
          </p:txBody>
        </p:sp>
        <p:sp>
          <p:nvSpPr>
            <p:cNvPr id="313434" name="Line 90"/>
            <p:cNvSpPr>
              <a:spLocks noChangeShapeType="1"/>
            </p:cNvSpPr>
            <p:nvPr/>
          </p:nvSpPr>
          <p:spPr bwMode="auto">
            <a:xfrm>
              <a:off x="1248" y="2064"/>
              <a:ext cx="720" cy="0"/>
            </a:xfrm>
            <a:prstGeom prst="line">
              <a:avLst/>
            </a:prstGeom>
            <a:noFill/>
            <a:ln w="101600">
              <a:solidFill>
                <a:srgbClr val="FF3300"/>
              </a:solidFill>
              <a:round/>
              <a:headEnd/>
              <a:tailEnd/>
            </a:ln>
            <a:effectLst/>
          </p:spPr>
          <p:txBody>
            <a:bodyPr wrap="none" anchor="ctr"/>
            <a:lstStyle/>
            <a:p>
              <a:endParaRPr lang="hu-HU"/>
            </a:p>
          </p:txBody>
        </p:sp>
      </p:grpSp>
      <p:sp>
        <p:nvSpPr>
          <p:cNvPr id="313435" name="Text Box 91"/>
          <p:cNvSpPr txBox="1">
            <a:spLocks noChangeArrowheads="1"/>
          </p:cNvSpPr>
          <p:nvPr/>
        </p:nvSpPr>
        <p:spPr bwMode="auto">
          <a:xfrm>
            <a:off x="76200" y="1219200"/>
            <a:ext cx="4419600" cy="396875"/>
          </a:xfrm>
          <a:prstGeom prst="rect">
            <a:avLst/>
          </a:prstGeom>
          <a:noFill/>
          <a:ln w="9525">
            <a:noFill/>
            <a:miter lim="800000"/>
            <a:headEnd/>
            <a:tailEnd/>
          </a:ln>
          <a:effectLst/>
        </p:spPr>
        <p:txBody>
          <a:bodyPr anchor="ctr">
            <a:spAutoFit/>
          </a:bodyPr>
          <a:lstStyle/>
          <a:p>
            <a:pPr>
              <a:spcBef>
                <a:spcPct val="50000"/>
              </a:spcBef>
            </a:pPr>
            <a:r>
              <a:rPr lang="hu-HU" sz="2000">
                <a:solidFill>
                  <a:schemeClr val="tx1"/>
                </a:solidFill>
              </a:rPr>
              <a:t>A MOL MINŐSÉGFEJLESZTÉSE</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777906" y="228600"/>
            <a:ext cx="8151812" cy="782395"/>
          </a:xfrm>
          <a:noFill/>
          <a:ln/>
        </p:spPr>
        <p:txBody>
          <a:bodyPr lIns="92075" tIns="46038" rIns="92075" bIns="46038" anchor="t">
            <a:spAutoFit/>
          </a:bodyPr>
          <a:lstStyle/>
          <a:p>
            <a:pPr algn="r" defTabSz="858838">
              <a:lnSpc>
                <a:spcPct val="80000"/>
              </a:lnSpc>
            </a:pPr>
            <a:r>
              <a:rPr lang="hu-HU" sz="2800" b="1" dirty="0" smtClean="0">
                <a:effectLst>
                  <a:outerShdw blurRad="38100" dist="38100" dir="2700000" algn="tl">
                    <a:srgbClr val="000000">
                      <a:alpha val="43137"/>
                    </a:srgbClr>
                  </a:outerShdw>
                </a:effectLst>
                <a:latin typeface="Arial" pitchFamily="34" charset="0"/>
                <a:cs typeface="Arial" pitchFamily="34" charset="0"/>
              </a:rPr>
              <a:t>J</a:t>
            </a:r>
            <a:r>
              <a:rPr lang="en-US" sz="2800" b="1" dirty="0" err="1" smtClean="0">
                <a:effectLst>
                  <a:outerShdw blurRad="38100" dist="38100" dir="2700000" algn="tl">
                    <a:srgbClr val="000000">
                      <a:alpha val="43137"/>
                    </a:srgbClr>
                  </a:outerShdw>
                </a:effectLst>
                <a:latin typeface="Arial" pitchFamily="34" charset="0"/>
                <a:cs typeface="Arial" pitchFamily="34" charset="0"/>
              </a:rPr>
              <a:t>elentősen</a:t>
            </a:r>
            <a:r>
              <a:rPr lang="en-US" sz="2800" b="1"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effectLst>
                  <a:outerShdw blurRad="38100" dist="38100" dir="2700000" algn="tl">
                    <a:srgbClr val="000000">
                      <a:alpha val="43137"/>
                    </a:srgbClr>
                  </a:outerShdw>
                </a:effectLst>
                <a:latin typeface="Arial" pitchFamily="34" charset="0"/>
                <a:cs typeface="Arial" pitchFamily="34" charset="0"/>
              </a:rPr>
              <a:t>csökkent</a:t>
            </a:r>
            <a:r>
              <a:rPr lang="hu-HU" sz="2800" b="1" dirty="0" smtClean="0">
                <a:effectLst>
                  <a:outerShdw blurRad="38100" dist="38100" dir="2700000" algn="tl">
                    <a:srgbClr val="000000">
                      <a:alpha val="43137"/>
                    </a:srgbClr>
                  </a:outerShdw>
                </a:effectLst>
                <a:latin typeface="Arial" pitchFamily="34" charset="0"/>
                <a:cs typeface="Arial" pitchFamily="34" charset="0"/>
              </a:rPr>
              <a:t>ették </a:t>
            </a:r>
            <a:r>
              <a:rPr lang="en-US" sz="2800" b="1" dirty="0" smtClean="0">
                <a:effectLst>
                  <a:outerShdw blurRad="38100" dist="38100" dir="2700000" algn="tl">
                    <a:srgbClr val="000000">
                      <a:alpha val="43137"/>
                    </a:srgbClr>
                  </a:outerShdw>
                </a:effectLst>
                <a:latin typeface="Arial" pitchFamily="34" charset="0"/>
                <a:cs typeface="Arial" pitchFamily="34" charset="0"/>
              </a:rPr>
              <a:t>a </a:t>
            </a:r>
            <a:r>
              <a:rPr lang="en-US" sz="2800" b="1" dirty="0" err="1">
                <a:effectLst>
                  <a:outerShdw blurRad="38100" dist="38100" dir="2700000" algn="tl">
                    <a:srgbClr val="000000">
                      <a:alpha val="43137"/>
                    </a:srgbClr>
                  </a:outerShdw>
                </a:effectLst>
                <a:latin typeface="Arial" pitchFamily="34" charset="0"/>
                <a:cs typeface="Arial" pitchFamily="34" charset="0"/>
              </a:rPr>
              <a:t>motorbenzin</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effectLst>
                  <a:outerShdw blurRad="38100" dist="38100" dir="2700000" algn="tl">
                    <a:srgbClr val="000000">
                      <a:alpha val="43137"/>
                    </a:srgbClr>
                  </a:outerShdw>
                </a:effectLst>
                <a:latin typeface="Arial" pitchFamily="34" charset="0"/>
                <a:cs typeface="Arial" pitchFamily="34" charset="0"/>
              </a:rPr>
              <a:t>benzoltartalmát</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3"/>
          <p:cNvGrpSpPr>
            <a:grpSpLocks/>
          </p:cNvGrpSpPr>
          <p:nvPr/>
        </p:nvGrpSpPr>
        <p:grpSpPr bwMode="auto">
          <a:xfrm>
            <a:off x="76200" y="1600200"/>
            <a:ext cx="8740775" cy="5164138"/>
            <a:chOff x="48" y="1024"/>
            <a:chExt cx="5506" cy="3253"/>
          </a:xfrm>
        </p:grpSpPr>
        <p:grpSp>
          <p:nvGrpSpPr>
            <p:cNvPr id="3" name="Group 4"/>
            <p:cNvGrpSpPr>
              <a:grpSpLocks/>
            </p:cNvGrpSpPr>
            <p:nvPr/>
          </p:nvGrpSpPr>
          <p:grpSpPr bwMode="auto">
            <a:xfrm>
              <a:off x="48" y="1351"/>
              <a:ext cx="5506" cy="2084"/>
              <a:chOff x="48" y="1351"/>
              <a:chExt cx="5506" cy="2084"/>
            </a:xfrm>
          </p:grpSpPr>
          <p:sp>
            <p:nvSpPr>
              <p:cNvPr id="315397" name="Rectangle 5"/>
              <p:cNvSpPr>
                <a:spLocks noChangeArrowheads="1"/>
              </p:cNvSpPr>
              <p:nvPr/>
            </p:nvSpPr>
            <p:spPr bwMode="auto">
              <a:xfrm rot="16271562" flipH="1">
                <a:off x="-670" y="2302"/>
                <a:ext cx="1632" cy="196"/>
              </a:xfrm>
              <a:prstGeom prst="rect">
                <a:avLst/>
              </a:prstGeom>
              <a:noFill/>
              <a:ln w="9525">
                <a:noFill/>
                <a:miter lim="800000"/>
                <a:headEnd/>
                <a:tailEnd/>
              </a:ln>
              <a:effectLst/>
            </p:spPr>
            <p:txBody>
              <a:bodyPr lIns="92075" tIns="46038" rIns="92075" bIns="46038">
                <a:spAutoFit/>
              </a:bodyPr>
              <a:lstStyle/>
              <a:p>
                <a:pPr algn="ctr" defTabSz="858838">
                  <a:lnSpc>
                    <a:spcPct val="80000"/>
                  </a:lnSpc>
                </a:pPr>
                <a:r>
                  <a:rPr lang="hu-HU" sz="1800">
                    <a:solidFill>
                      <a:srgbClr val="000000"/>
                    </a:solidFill>
                  </a:rPr>
                  <a:t>Benzoltartalom, tf%</a:t>
                </a:r>
              </a:p>
            </p:txBody>
          </p:sp>
          <p:sp>
            <p:nvSpPr>
              <p:cNvPr id="315398" name="Line 6"/>
              <p:cNvSpPr>
                <a:spLocks noChangeShapeType="1"/>
              </p:cNvSpPr>
              <p:nvPr/>
            </p:nvSpPr>
            <p:spPr bwMode="auto">
              <a:xfrm>
                <a:off x="616" y="1392"/>
                <a:ext cx="1" cy="1806"/>
              </a:xfrm>
              <a:prstGeom prst="line">
                <a:avLst/>
              </a:prstGeom>
              <a:noFill/>
              <a:ln w="0">
                <a:solidFill>
                  <a:srgbClr val="000000"/>
                </a:solidFill>
                <a:round/>
                <a:headEnd/>
                <a:tailEnd/>
              </a:ln>
            </p:spPr>
            <p:txBody>
              <a:bodyPr/>
              <a:lstStyle/>
              <a:p>
                <a:endParaRPr lang="hu-HU"/>
              </a:p>
            </p:txBody>
          </p:sp>
          <p:sp>
            <p:nvSpPr>
              <p:cNvPr id="315399" name="Line 7"/>
              <p:cNvSpPr>
                <a:spLocks noChangeShapeType="1"/>
              </p:cNvSpPr>
              <p:nvPr/>
            </p:nvSpPr>
            <p:spPr bwMode="auto">
              <a:xfrm>
                <a:off x="584" y="3198"/>
                <a:ext cx="32" cy="1"/>
              </a:xfrm>
              <a:prstGeom prst="line">
                <a:avLst/>
              </a:prstGeom>
              <a:noFill/>
              <a:ln w="0">
                <a:solidFill>
                  <a:srgbClr val="000000"/>
                </a:solidFill>
                <a:round/>
                <a:headEnd/>
                <a:tailEnd/>
              </a:ln>
            </p:spPr>
            <p:txBody>
              <a:bodyPr/>
              <a:lstStyle/>
              <a:p>
                <a:endParaRPr lang="hu-HU"/>
              </a:p>
            </p:txBody>
          </p:sp>
          <p:sp>
            <p:nvSpPr>
              <p:cNvPr id="315400" name="Line 8"/>
              <p:cNvSpPr>
                <a:spLocks noChangeShapeType="1"/>
              </p:cNvSpPr>
              <p:nvPr/>
            </p:nvSpPr>
            <p:spPr bwMode="auto">
              <a:xfrm>
                <a:off x="584" y="2896"/>
                <a:ext cx="32" cy="1"/>
              </a:xfrm>
              <a:prstGeom prst="line">
                <a:avLst/>
              </a:prstGeom>
              <a:noFill/>
              <a:ln w="0">
                <a:solidFill>
                  <a:srgbClr val="000000"/>
                </a:solidFill>
                <a:round/>
                <a:headEnd/>
                <a:tailEnd/>
              </a:ln>
            </p:spPr>
            <p:txBody>
              <a:bodyPr/>
              <a:lstStyle/>
              <a:p>
                <a:endParaRPr lang="hu-HU"/>
              </a:p>
            </p:txBody>
          </p:sp>
          <p:sp>
            <p:nvSpPr>
              <p:cNvPr id="315401" name="Line 9"/>
              <p:cNvSpPr>
                <a:spLocks noChangeShapeType="1"/>
              </p:cNvSpPr>
              <p:nvPr/>
            </p:nvSpPr>
            <p:spPr bwMode="auto">
              <a:xfrm>
                <a:off x="584" y="2598"/>
                <a:ext cx="32" cy="1"/>
              </a:xfrm>
              <a:prstGeom prst="line">
                <a:avLst/>
              </a:prstGeom>
              <a:noFill/>
              <a:ln w="0">
                <a:solidFill>
                  <a:srgbClr val="000000"/>
                </a:solidFill>
                <a:round/>
                <a:headEnd/>
                <a:tailEnd/>
              </a:ln>
            </p:spPr>
            <p:txBody>
              <a:bodyPr/>
              <a:lstStyle/>
              <a:p>
                <a:endParaRPr lang="hu-HU"/>
              </a:p>
            </p:txBody>
          </p:sp>
          <p:sp>
            <p:nvSpPr>
              <p:cNvPr id="315402" name="Line 10"/>
              <p:cNvSpPr>
                <a:spLocks noChangeShapeType="1"/>
              </p:cNvSpPr>
              <p:nvPr/>
            </p:nvSpPr>
            <p:spPr bwMode="auto">
              <a:xfrm>
                <a:off x="584" y="2295"/>
                <a:ext cx="32" cy="1"/>
              </a:xfrm>
              <a:prstGeom prst="line">
                <a:avLst/>
              </a:prstGeom>
              <a:noFill/>
              <a:ln w="0">
                <a:solidFill>
                  <a:srgbClr val="000000"/>
                </a:solidFill>
                <a:round/>
                <a:headEnd/>
                <a:tailEnd/>
              </a:ln>
            </p:spPr>
            <p:txBody>
              <a:bodyPr/>
              <a:lstStyle/>
              <a:p>
                <a:endParaRPr lang="hu-HU"/>
              </a:p>
            </p:txBody>
          </p:sp>
          <p:sp>
            <p:nvSpPr>
              <p:cNvPr id="315403" name="Line 11"/>
              <p:cNvSpPr>
                <a:spLocks noChangeShapeType="1"/>
              </p:cNvSpPr>
              <p:nvPr/>
            </p:nvSpPr>
            <p:spPr bwMode="auto">
              <a:xfrm>
                <a:off x="584" y="1993"/>
                <a:ext cx="32" cy="1"/>
              </a:xfrm>
              <a:prstGeom prst="line">
                <a:avLst/>
              </a:prstGeom>
              <a:noFill/>
              <a:ln w="0">
                <a:solidFill>
                  <a:srgbClr val="000000"/>
                </a:solidFill>
                <a:round/>
                <a:headEnd/>
                <a:tailEnd/>
              </a:ln>
            </p:spPr>
            <p:txBody>
              <a:bodyPr/>
              <a:lstStyle/>
              <a:p>
                <a:endParaRPr lang="hu-HU"/>
              </a:p>
            </p:txBody>
          </p:sp>
          <p:sp>
            <p:nvSpPr>
              <p:cNvPr id="315404" name="Line 12"/>
              <p:cNvSpPr>
                <a:spLocks noChangeShapeType="1"/>
              </p:cNvSpPr>
              <p:nvPr/>
            </p:nvSpPr>
            <p:spPr bwMode="auto">
              <a:xfrm>
                <a:off x="584" y="1695"/>
                <a:ext cx="32" cy="1"/>
              </a:xfrm>
              <a:prstGeom prst="line">
                <a:avLst/>
              </a:prstGeom>
              <a:noFill/>
              <a:ln w="0">
                <a:solidFill>
                  <a:srgbClr val="000000"/>
                </a:solidFill>
                <a:round/>
                <a:headEnd/>
                <a:tailEnd/>
              </a:ln>
            </p:spPr>
            <p:txBody>
              <a:bodyPr/>
              <a:lstStyle/>
              <a:p>
                <a:endParaRPr lang="hu-HU"/>
              </a:p>
            </p:txBody>
          </p:sp>
          <p:sp>
            <p:nvSpPr>
              <p:cNvPr id="315405" name="Line 13"/>
              <p:cNvSpPr>
                <a:spLocks noChangeShapeType="1"/>
              </p:cNvSpPr>
              <p:nvPr/>
            </p:nvSpPr>
            <p:spPr bwMode="auto">
              <a:xfrm>
                <a:off x="584" y="1392"/>
                <a:ext cx="32" cy="1"/>
              </a:xfrm>
              <a:prstGeom prst="line">
                <a:avLst/>
              </a:prstGeom>
              <a:noFill/>
              <a:ln w="0">
                <a:solidFill>
                  <a:srgbClr val="000000"/>
                </a:solidFill>
                <a:round/>
                <a:headEnd/>
                <a:tailEnd/>
              </a:ln>
            </p:spPr>
            <p:txBody>
              <a:bodyPr/>
              <a:lstStyle/>
              <a:p>
                <a:endParaRPr lang="hu-HU"/>
              </a:p>
            </p:txBody>
          </p:sp>
          <p:sp>
            <p:nvSpPr>
              <p:cNvPr id="315406" name="Line 14"/>
              <p:cNvSpPr>
                <a:spLocks noChangeShapeType="1"/>
              </p:cNvSpPr>
              <p:nvPr/>
            </p:nvSpPr>
            <p:spPr bwMode="auto">
              <a:xfrm>
                <a:off x="616" y="3198"/>
                <a:ext cx="4906" cy="1"/>
              </a:xfrm>
              <a:prstGeom prst="line">
                <a:avLst/>
              </a:prstGeom>
              <a:noFill/>
              <a:ln w="0">
                <a:solidFill>
                  <a:srgbClr val="000000"/>
                </a:solidFill>
                <a:round/>
                <a:headEnd/>
                <a:tailEnd/>
              </a:ln>
            </p:spPr>
            <p:txBody>
              <a:bodyPr/>
              <a:lstStyle/>
              <a:p>
                <a:endParaRPr lang="hu-HU"/>
              </a:p>
            </p:txBody>
          </p:sp>
          <p:sp>
            <p:nvSpPr>
              <p:cNvPr id="315407" name="Line 15"/>
              <p:cNvSpPr>
                <a:spLocks noChangeShapeType="1"/>
              </p:cNvSpPr>
              <p:nvPr/>
            </p:nvSpPr>
            <p:spPr bwMode="auto">
              <a:xfrm flipV="1">
                <a:off x="616" y="3198"/>
                <a:ext cx="1" cy="23"/>
              </a:xfrm>
              <a:prstGeom prst="line">
                <a:avLst/>
              </a:prstGeom>
              <a:noFill/>
              <a:ln w="0">
                <a:solidFill>
                  <a:srgbClr val="000000"/>
                </a:solidFill>
                <a:round/>
                <a:headEnd/>
                <a:tailEnd/>
              </a:ln>
            </p:spPr>
            <p:txBody>
              <a:bodyPr/>
              <a:lstStyle/>
              <a:p>
                <a:endParaRPr lang="hu-HU"/>
              </a:p>
            </p:txBody>
          </p:sp>
          <p:sp>
            <p:nvSpPr>
              <p:cNvPr id="315408" name="Line 16"/>
              <p:cNvSpPr>
                <a:spLocks noChangeShapeType="1"/>
              </p:cNvSpPr>
              <p:nvPr/>
            </p:nvSpPr>
            <p:spPr bwMode="auto">
              <a:xfrm flipV="1">
                <a:off x="966" y="3207"/>
                <a:ext cx="1" cy="23"/>
              </a:xfrm>
              <a:prstGeom prst="line">
                <a:avLst/>
              </a:prstGeom>
              <a:noFill/>
              <a:ln w="0">
                <a:solidFill>
                  <a:srgbClr val="000000"/>
                </a:solidFill>
                <a:round/>
                <a:headEnd/>
                <a:tailEnd/>
              </a:ln>
            </p:spPr>
            <p:txBody>
              <a:bodyPr/>
              <a:lstStyle/>
              <a:p>
                <a:endParaRPr lang="hu-HU"/>
              </a:p>
            </p:txBody>
          </p:sp>
          <p:sp>
            <p:nvSpPr>
              <p:cNvPr id="315409" name="Line 17"/>
              <p:cNvSpPr>
                <a:spLocks noChangeShapeType="1"/>
              </p:cNvSpPr>
              <p:nvPr/>
            </p:nvSpPr>
            <p:spPr bwMode="auto">
              <a:xfrm flipV="1">
                <a:off x="1316" y="3207"/>
                <a:ext cx="1" cy="23"/>
              </a:xfrm>
              <a:prstGeom prst="line">
                <a:avLst/>
              </a:prstGeom>
              <a:noFill/>
              <a:ln w="0">
                <a:solidFill>
                  <a:srgbClr val="000000"/>
                </a:solidFill>
                <a:round/>
                <a:headEnd/>
                <a:tailEnd/>
              </a:ln>
            </p:spPr>
            <p:txBody>
              <a:bodyPr/>
              <a:lstStyle/>
              <a:p>
                <a:endParaRPr lang="hu-HU"/>
              </a:p>
            </p:txBody>
          </p:sp>
          <p:sp>
            <p:nvSpPr>
              <p:cNvPr id="315410" name="Line 18"/>
              <p:cNvSpPr>
                <a:spLocks noChangeShapeType="1"/>
              </p:cNvSpPr>
              <p:nvPr/>
            </p:nvSpPr>
            <p:spPr bwMode="auto">
              <a:xfrm flipV="1">
                <a:off x="1667" y="3207"/>
                <a:ext cx="1" cy="23"/>
              </a:xfrm>
              <a:prstGeom prst="line">
                <a:avLst/>
              </a:prstGeom>
              <a:noFill/>
              <a:ln w="0">
                <a:solidFill>
                  <a:srgbClr val="000000"/>
                </a:solidFill>
                <a:round/>
                <a:headEnd/>
                <a:tailEnd/>
              </a:ln>
            </p:spPr>
            <p:txBody>
              <a:bodyPr/>
              <a:lstStyle/>
              <a:p>
                <a:endParaRPr lang="hu-HU"/>
              </a:p>
            </p:txBody>
          </p:sp>
          <p:sp>
            <p:nvSpPr>
              <p:cNvPr id="315411" name="Line 19"/>
              <p:cNvSpPr>
                <a:spLocks noChangeShapeType="1"/>
              </p:cNvSpPr>
              <p:nvPr/>
            </p:nvSpPr>
            <p:spPr bwMode="auto">
              <a:xfrm flipV="1">
                <a:off x="2018" y="3207"/>
                <a:ext cx="1" cy="23"/>
              </a:xfrm>
              <a:prstGeom prst="line">
                <a:avLst/>
              </a:prstGeom>
              <a:noFill/>
              <a:ln w="0">
                <a:solidFill>
                  <a:srgbClr val="000000"/>
                </a:solidFill>
                <a:round/>
                <a:headEnd/>
                <a:tailEnd/>
              </a:ln>
            </p:spPr>
            <p:txBody>
              <a:bodyPr/>
              <a:lstStyle/>
              <a:p>
                <a:endParaRPr lang="hu-HU"/>
              </a:p>
            </p:txBody>
          </p:sp>
          <p:sp>
            <p:nvSpPr>
              <p:cNvPr id="315412" name="Line 20"/>
              <p:cNvSpPr>
                <a:spLocks noChangeShapeType="1"/>
              </p:cNvSpPr>
              <p:nvPr/>
            </p:nvSpPr>
            <p:spPr bwMode="auto">
              <a:xfrm flipV="1">
                <a:off x="2368" y="3207"/>
                <a:ext cx="1" cy="23"/>
              </a:xfrm>
              <a:prstGeom prst="line">
                <a:avLst/>
              </a:prstGeom>
              <a:noFill/>
              <a:ln w="0">
                <a:solidFill>
                  <a:srgbClr val="000000"/>
                </a:solidFill>
                <a:round/>
                <a:headEnd/>
                <a:tailEnd/>
              </a:ln>
            </p:spPr>
            <p:txBody>
              <a:bodyPr/>
              <a:lstStyle/>
              <a:p>
                <a:endParaRPr lang="hu-HU"/>
              </a:p>
            </p:txBody>
          </p:sp>
          <p:sp>
            <p:nvSpPr>
              <p:cNvPr id="315413" name="Line 21"/>
              <p:cNvSpPr>
                <a:spLocks noChangeShapeType="1"/>
              </p:cNvSpPr>
              <p:nvPr/>
            </p:nvSpPr>
            <p:spPr bwMode="auto">
              <a:xfrm flipV="1">
                <a:off x="2718" y="3198"/>
                <a:ext cx="1" cy="23"/>
              </a:xfrm>
              <a:prstGeom prst="line">
                <a:avLst/>
              </a:prstGeom>
              <a:noFill/>
              <a:ln w="0">
                <a:solidFill>
                  <a:srgbClr val="000000"/>
                </a:solidFill>
                <a:round/>
                <a:headEnd/>
                <a:tailEnd/>
              </a:ln>
            </p:spPr>
            <p:txBody>
              <a:bodyPr/>
              <a:lstStyle/>
              <a:p>
                <a:endParaRPr lang="hu-HU"/>
              </a:p>
            </p:txBody>
          </p:sp>
          <p:sp>
            <p:nvSpPr>
              <p:cNvPr id="315414" name="Line 22"/>
              <p:cNvSpPr>
                <a:spLocks noChangeShapeType="1"/>
              </p:cNvSpPr>
              <p:nvPr/>
            </p:nvSpPr>
            <p:spPr bwMode="auto">
              <a:xfrm flipV="1">
                <a:off x="3069" y="3198"/>
                <a:ext cx="1" cy="23"/>
              </a:xfrm>
              <a:prstGeom prst="line">
                <a:avLst/>
              </a:prstGeom>
              <a:noFill/>
              <a:ln w="0">
                <a:solidFill>
                  <a:srgbClr val="000000"/>
                </a:solidFill>
                <a:round/>
                <a:headEnd/>
                <a:tailEnd/>
              </a:ln>
            </p:spPr>
            <p:txBody>
              <a:bodyPr/>
              <a:lstStyle/>
              <a:p>
                <a:endParaRPr lang="hu-HU"/>
              </a:p>
            </p:txBody>
          </p:sp>
          <p:sp>
            <p:nvSpPr>
              <p:cNvPr id="315415" name="Line 23"/>
              <p:cNvSpPr>
                <a:spLocks noChangeShapeType="1"/>
              </p:cNvSpPr>
              <p:nvPr/>
            </p:nvSpPr>
            <p:spPr bwMode="auto">
              <a:xfrm flipV="1">
                <a:off x="3419" y="3198"/>
                <a:ext cx="1" cy="23"/>
              </a:xfrm>
              <a:prstGeom prst="line">
                <a:avLst/>
              </a:prstGeom>
              <a:noFill/>
              <a:ln w="0">
                <a:solidFill>
                  <a:srgbClr val="000000"/>
                </a:solidFill>
                <a:round/>
                <a:headEnd/>
                <a:tailEnd/>
              </a:ln>
            </p:spPr>
            <p:txBody>
              <a:bodyPr/>
              <a:lstStyle/>
              <a:p>
                <a:endParaRPr lang="hu-HU"/>
              </a:p>
            </p:txBody>
          </p:sp>
          <p:sp>
            <p:nvSpPr>
              <p:cNvPr id="315416" name="Line 24"/>
              <p:cNvSpPr>
                <a:spLocks noChangeShapeType="1"/>
              </p:cNvSpPr>
              <p:nvPr/>
            </p:nvSpPr>
            <p:spPr bwMode="auto">
              <a:xfrm flipV="1">
                <a:off x="3769" y="3198"/>
                <a:ext cx="1" cy="23"/>
              </a:xfrm>
              <a:prstGeom prst="line">
                <a:avLst/>
              </a:prstGeom>
              <a:noFill/>
              <a:ln w="0">
                <a:solidFill>
                  <a:srgbClr val="000000"/>
                </a:solidFill>
                <a:round/>
                <a:headEnd/>
                <a:tailEnd/>
              </a:ln>
            </p:spPr>
            <p:txBody>
              <a:bodyPr/>
              <a:lstStyle/>
              <a:p>
                <a:endParaRPr lang="hu-HU"/>
              </a:p>
            </p:txBody>
          </p:sp>
          <p:sp>
            <p:nvSpPr>
              <p:cNvPr id="315417" name="Line 25"/>
              <p:cNvSpPr>
                <a:spLocks noChangeShapeType="1"/>
              </p:cNvSpPr>
              <p:nvPr/>
            </p:nvSpPr>
            <p:spPr bwMode="auto">
              <a:xfrm flipV="1">
                <a:off x="4119" y="3198"/>
                <a:ext cx="2" cy="23"/>
              </a:xfrm>
              <a:prstGeom prst="line">
                <a:avLst/>
              </a:prstGeom>
              <a:noFill/>
              <a:ln w="0">
                <a:solidFill>
                  <a:srgbClr val="000000"/>
                </a:solidFill>
                <a:round/>
                <a:headEnd/>
                <a:tailEnd/>
              </a:ln>
            </p:spPr>
            <p:txBody>
              <a:bodyPr/>
              <a:lstStyle/>
              <a:p>
                <a:endParaRPr lang="hu-HU"/>
              </a:p>
            </p:txBody>
          </p:sp>
          <p:sp>
            <p:nvSpPr>
              <p:cNvPr id="315418" name="Line 26"/>
              <p:cNvSpPr>
                <a:spLocks noChangeShapeType="1"/>
              </p:cNvSpPr>
              <p:nvPr/>
            </p:nvSpPr>
            <p:spPr bwMode="auto">
              <a:xfrm flipV="1">
                <a:off x="4471" y="3198"/>
                <a:ext cx="1" cy="23"/>
              </a:xfrm>
              <a:prstGeom prst="line">
                <a:avLst/>
              </a:prstGeom>
              <a:noFill/>
              <a:ln w="0">
                <a:solidFill>
                  <a:srgbClr val="000000"/>
                </a:solidFill>
                <a:round/>
                <a:headEnd/>
                <a:tailEnd/>
              </a:ln>
            </p:spPr>
            <p:txBody>
              <a:bodyPr/>
              <a:lstStyle/>
              <a:p>
                <a:endParaRPr lang="hu-HU"/>
              </a:p>
            </p:txBody>
          </p:sp>
          <p:sp>
            <p:nvSpPr>
              <p:cNvPr id="315419" name="Line 27"/>
              <p:cNvSpPr>
                <a:spLocks noChangeShapeType="1"/>
              </p:cNvSpPr>
              <p:nvPr/>
            </p:nvSpPr>
            <p:spPr bwMode="auto">
              <a:xfrm flipV="1">
                <a:off x="4821" y="3198"/>
                <a:ext cx="1" cy="23"/>
              </a:xfrm>
              <a:prstGeom prst="line">
                <a:avLst/>
              </a:prstGeom>
              <a:noFill/>
              <a:ln w="0">
                <a:solidFill>
                  <a:srgbClr val="000000"/>
                </a:solidFill>
                <a:round/>
                <a:headEnd/>
                <a:tailEnd/>
              </a:ln>
            </p:spPr>
            <p:txBody>
              <a:bodyPr/>
              <a:lstStyle/>
              <a:p>
                <a:endParaRPr lang="hu-HU"/>
              </a:p>
            </p:txBody>
          </p:sp>
          <p:sp>
            <p:nvSpPr>
              <p:cNvPr id="315420" name="Line 28"/>
              <p:cNvSpPr>
                <a:spLocks noChangeShapeType="1"/>
              </p:cNvSpPr>
              <p:nvPr/>
            </p:nvSpPr>
            <p:spPr bwMode="auto">
              <a:xfrm flipV="1">
                <a:off x="5171" y="3198"/>
                <a:ext cx="1" cy="23"/>
              </a:xfrm>
              <a:prstGeom prst="line">
                <a:avLst/>
              </a:prstGeom>
              <a:noFill/>
              <a:ln w="0">
                <a:solidFill>
                  <a:srgbClr val="000000"/>
                </a:solidFill>
                <a:round/>
                <a:headEnd/>
                <a:tailEnd/>
              </a:ln>
            </p:spPr>
            <p:txBody>
              <a:bodyPr/>
              <a:lstStyle/>
              <a:p>
                <a:endParaRPr lang="hu-HU"/>
              </a:p>
            </p:txBody>
          </p:sp>
          <p:sp>
            <p:nvSpPr>
              <p:cNvPr id="315421" name="Line 29"/>
              <p:cNvSpPr>
                <a:spLocks noChangeShapeType="1"/>
              </p:cNvSpPr>
              <p:nvPr/>
            </p:nvSpPr>
            <p:spPr bwMode="auto">
              <a:xfrm flipV="1">
                <a:off x="5522" y="3198"/>
                <a:ext cx="1" cy="23"/>
              </a:xfrm>
              <a:prstGeom prst="line">
                <a:avLst/>
              </a:prstGeom>
              <a:noFill/>
              <a:ln w="0">
                <a:solidFill>
                  <a:srgbClr val="000000"/>
                </a:solidFill>
                <a:round/>
                <a:headEnd/>
                <a:tailEnd/>
              </a:ln>
            </p:spPr>
            <p:txBody>
              <a:bodyPr/>
              <a:lstStyle/>
              <a:p>
                <a:endParaRPr lang="hu-HU"/>
              </a:p>
            </p:txBody>
          </p:sp>
          <p:sp>
            <p:nvSpPr>
              <p:cNvPr id="315422" name="Rectangle 30"/>
              <p:cNvSpPr>
                <a:spLocks noChangeArrowheads="1"/>
              </p:cNvSpPr>
              <p:nvPr/>
            </p:nvSpPr>
            <p:spPr bwMode="auto">
              <a:xfrm>
                <a:off x="478" y="3157"/>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0</a:t>
                </a:r>
                <a:endParaRPr lang="hu-HU" sz="1800"/>
              </a:p>
            </p:txBody>
          </p:sp>
          <p:sp>
            <p:nvSpPr>
              <p:cNvPr id="315423" name="Rectangle 31"/>
              <p:cNvSpPr>
                <a:spLocks noChangeArrowheads="1"/>
              </p:cNvSpPr>
              <p:nvPr/>
            </p:nvSpPr>
            <p:spPr bwMode="auto">
              <a:xfrm>
                <a:off x="478" y="2854"/>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a:t>
                </a:r>
                <a:endParaRPr lang="hu-HU" sz="1800"/>
              </a:p>
            </p:txBody>
          </p:sp>
          <p:sp>
            <p:nvSpPr>
              <p:cNvPr id="315424" name="Rectangle 32"/>
              <p:cNvSpPr>
                <a:spLocks noChangeArrowheads="1"/>
              </p:cNvSpPr>
              <p:nvPr/>
            </p:nvSpPr>
            <p:spPr bwMode="auto">
              <a:xfrm>
                <a:off x="478" y="2557"/>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a:t>
                </a:r>
                <a:endParaRPr lang="hu-HU" sz="1800"/>
              </a:p>
            </p:txBody>
          </p:sp>
          <p:sp>
            <p:nvSpPr>
              <p:cNvPr id="315425" name="Rectangle 33"/>
              <p:cNvSpPr>
                <a:spLocks noChangeArrowheads="1"/>
              </p:cNvSpPr>
              <p:nvPr/>
            </p:nvSpPr>
            <p:spPr bwMode="auto">
              <a:xfrm>
                <a:off x="478" y="2254"/>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3</a:t>
                </a:r>
                <a:endParaRPr lang="hu-HU" sz="1800"/>
              </a:p>
            </p:txBody>
          </p:sp>
          <p:sp>
            <p:nvSpPr>
              <p:cNvPr id="315426" name="Rectangle 34"/>
              <p:cNvSpPr>
                <a:spLocks noChangeArrowheads="1"/>
              </p:cNvSpPr>
              <p:nvPr/>
            </p:nvSpPr>
            <p:spPr bwMode="auto">
              <a:xfrm>
                <a:off x="478" y="1952"/>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4</a:t>
                </a:r>
                <a:endParaRPr lang="hu-HU" sz="1800"/>
              </a:p>
            </p:txBody>
          </p:sp>
          <p:sp>
            <p:nvSpPr>
              <p:cNvPr id="315427" name="Rectangle 35"/>
              <p:cNvSpPr>
                <a:spLocks noChangeArrowheads="1"/>
              </p:cNvSpPr>
              <p:nvPr/>
            </p:nvSpPr>
            <p:spPr bwMode="auto">
              <a:xfrm>
                <a:off x="478" y="1654"/>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5</a:t>
                </a:r>
                <a:endParaRPr lang="hu-HU" sz="1800"/>
              </a:p>
            </p:txBody>
          </p:sp>
          <p:sp>
            <p:nvSpPr>
              <p:cNvPr id="315428" name="Rectangle 36"/>
              <p:cNvSpPr>
                <a:spLocks noChangeArrowheads="1"/>
              </p:cNvSpPr>
              <p:nvPr/>
            </p:nvSpPr>
            <p:spPr bwMode="auto">
              <a:xfrm>
                <a:off x="478" y="1351"/>
                <a:ext cx="8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6</a:t>
                </a:r>
                <a:endParaRPr lang="hu-HU" sz="1800"/>
              </a:p>
            </p:txBody>
          </p:sp>
          <p:sp>
            <p:nvSpPr>
              <p:cNvPr id="315429" name="Rectangle 37"/>
              <p:cNvSpPr>
                <a:spLocks noChangeArrowheads="1"/>
              </p:cNvSpPr>
              <p:nvPr/>
            </p:nvSpPr>
            <p:spPr bwMode="auto">
              <a:xfrm>
                <a:off x="678"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1993</a:t>
                </a:r>
                <a:endParaRPr lang="hu-HU" sz="1800"/>
              </a:p>
            </p:txBody>
          </p:sp>
          <p:sp>
            <p:nvSpPr>
              <p:cNvPr id="315430" name="Rectangle 38"/>
              <p:cNvSpPr>
                <a:spLocks noChangeArrowheads="1"/>
              </p:cNvSpPr>
              <p:nvPr/>
            </p:nvSpPr>
            <p:spPr bwMode="auto">
              <a:xfrm>
                <a:off x="1028"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1994</a:t>
                </a:r>
                <a:endParaRPr lang="hu-HU" sz="1800"/>
              </a:p>
            </p:txBody>
          </p:sp>
          <p:sp>
            <p:nvSpPr>
              <p:cNvPr id="315431" name="Rectangle 39"/>
              <p:cNvSpPr>
                <a:spLocks noChangeArrowheads="1"/>
              </p:cNvSpPr>
              <p:nvPr/>
            </p:nvSpPr>
            <p:spPr bwMode="auto">
              <a:xfrm>
                <a:off x="1379"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1995</a:t>
                </a:r>
                <a:endParaRPr lang="hu-HU" sz="1800"/>
              </a:p>
            </p:txBody>
          </p:sp>
          <p:sp>
            <p:nvSpPr>
              <p:cNvPr id="315432" name="Rectangle 40"/>
              <p:cNvSpPr>
                <a:spLocks noChangeArrowheads="1"/>
              </p:cNvSpPr>
              <p:nvPr/>
            </p:nvSpPr>
            <p:spPr bwMode="auto">
              <a:xfrm>
                <a:off x="1730"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1996</a:t>
                </a:r>
                <a:endParaRPr lang="hu-HU" sz="1800"/>
              </a:p>
            </p:txBody>
          </p:sp>
          <p:sp>
            <p:nvSpPr>
              <p:cNvPr id="315433" name="Rectangle 41"/>
              <p:cNvSpPr>
                <a:spLocks noChangeArrowheads="1"/>
              </p:cNvSpPr>
              <p:nvPr/>
            </p:nvSpPr>
            <p:spPr bwMode="auto">
              <a:xfrm>
                <a:off x="2080"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1997</a:t>
                </a:r>
                <a:endParaRPr lang="hu-HU" sz="1800"/>
              </a:p>
            </p:txBody>
          </p:sp>
          <p:sp>
            <p:nvSpPr>
              <p:cNvPr id="315434" name="Rectangle 42"/>
              <p:cNvSpPr>
                <a:spLocks noChangeArrowheads="1"/>
              </p:cNvSpPr>
              <p:nvPr/>
            </p:nvSpPr>
            <p:spPr bwMode="auto">
              <a:xfrm>
                <a:off x="2431"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1998</a:t>
                </a:r>
                <a:endParaRPr lang="hu-HU" sz="1800"/>
              </a:p>
            </p:txBody>
          </p:sp>
          <p:sp>
            <p:nvSpPr>
              <p:cNvPr id="315435" name="Rectangle 43"/>
              <p:cNvSpPr>
                <a:spLocks noChangeArrowheads="1"/>
              </p:cNvSpPr>
              <p:nvPr/>
            </p:nvSpPr>
            <p:spPr bwMode="auto">
              <a:xfrm>
                <a:off x="2781"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1999</a:t>
                </a:r>
                <a:endParaRPr lang="hu-HU" sz="1800"/>
              </a:p>
            </p:txBody>
          </p:sp>
          <p:sp>
            <p:nvSpPr>
              <p:cNvPr id="315436" name="Rectangle 44"/>
              <p:cNvSpPr>
                <a:spLocks noChangeArrowheads="1"/>
              </p:cNvSpPr>
              <p:nvPr/>
            </p:nvSpPr>
            <p:spPr bwMode="auto">
              <a:xfrm>
                <a:off x="3131"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2000</a:t>
                </a:r>
                <a:endParaRPr lang="hu-HU" sz="1800"/>
              </a:p>
            </p:txBody>
          </p:sp>
          <p:sp>
            <p:nvSpPr>
              <p:cNvPr id="315437" name="Rectangle 45"/>
              <p:cNvSpPr>
                <a:spLocks noChangeArrowheads="1"/>
              </p:cNvSpPr>
              <p:nvPr/>
            </p:nvSpPr>
            <p:spPr bwMode="auto">
              <a:xfrm>
                <a:off x="3482"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2001</a:t>
                </a:r>
                <a:endParaRPr lang="hu-HU" sz="1800"/>
              </a:p>
            </p:txBody>
          </p:sp>
          <p:sp>
            <p:nvSpPr>
              <p:cNvPr id="315438" name="Rectangle 46"/>
              <p:cNvSpPr>
                <a:spLocks noChangeArrowheads="1"/>
              </p:cNvSpPr>
              <p:nvPr/>
            </p:nvSpPr>
            <p:spPr bwMode="auto">
              <a:xfrm>
                <a:off x="3832"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2002</a:t>
                </a:r>
                <a:endParaRPr lang="hu-HU" sz="1800"/>
              </a:p>
            </p:txBody>
          </p:sp>
          <p:sp>
            <p:nvSpPr>
              <p:cNvPr id="315439" name="Rectangle 47"/>
              <p:cNvSpPr>
                <a:spLocks noChangeArrowheads="1"/>
              </p:cNvSpPr>
              <p:nvPr/>
            </p:nvSpPr>
            <p:spPr bwMode="auto">
              <a:xfrm>
                <a:off x="4182"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2003</a:t>
                </a:r>
                <a:endParaRPr lang="hu-HU" sz="1800"/>
              </a:p>
            </p:txBody>
          </p:sp>
          <p:sp>
            <p:nvSpPr>
              <p:cNvPr id="315440" name="Rectangle 48"/>
              <p:cNvSpPr>
                <a:spLocks noChangeArrowheads="1"/>
              </p:cNvSpPr>
              <p:nvPr/>
            </p:nvSpPr>
            <p:spPr bwMode="auto">
              <a:xfrm>
                <a:off x="4534"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2004</a:t>
                </a:r>
                <a:endParaRPr lang="hu-HU" sz="1800"/>
              </a:p>
            </p:txBody>
          </p:sp>
          <p:sp>
            <p:nvSpPr>
              <p:cNvPr id="315441" name="Rectangle 49"/>
              <p:cNvSpPr>
                <a:spLocks noChangeArrowheads="1"/>
              </p:cNvSpPr>
              <p:nvPr/>
            </p:nvSpPr>
            <p:spPr bwMode="auto">
              <a:xfrm>
                <a:off x="4884"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2005</a:t>
                </a:r>
                <a:endParaRPr lang="hu-HU" sz="1800"/>
              </a:p>
            </p:txBody>
          </p:sp>
          <p:sp>
            <p:nvSpPr>
              <p:cNvPr id="315442" name="Rectangle 50"/>
              <p:cNvSpPr>
                <a:spLocks noChangeArrowheads="1"/>
              </p:cNvSpPr>
              <p:nvPr/>
            </p:nvSpPr>
            <p:spPr bwMode="auto">
              <a:xfrm>
                <a:off x="5234" y="3262"/>
                <a:ext cx="320" cy="173"/>
              </a:xfrm>
              <a:prstGeom prst="rect">
                <a:avLst/>
              </a:prstGeom>
              <a:noFill/>
              <a:ln w="9525">
                <a:noFill/>
                <a:miter lim="800000"/>
                <a:headEnd/>
                <a:tailEnd/>
              </a:ln>
            </p:spPr>
            <p:txBody>
              <a:bodyPr wrap="none" lIns="0" tIns="0" rIns="0" bIns="0">
                <a:spAutoFit/>
              </a:bodyPr>
              <a:lstStyle/>
              <a:p>
                <a:r>
                  <a:rPr lang="hu-HU" sz="1800">
                    <a:solidFill>
                      <a:srgbClr val="000000"/>
                    </a:solidFill>
                    <a:latin typeface="Arial" charset="0"/>
                  </a:rPr>
                  <a:t>2006</a:t>
                </a:r>
                <a:endParaRPr lang="hu-HU" sz="1800"/>
              </a:p>
            </p:txBody>
          </p:sp>
        </p:grpSp>
        <p:sp>
          <p:nvSpPr>
            <p:cNvPr id="315443" name="AutoShape 51"/>
            <p:cNvSpPr>
              <a:spLocks/>
            </p:cNvSpPr>
            <p:nvPr/>
          </p:nvSpPr>
          <p:spPr bwMode="auto">
            <a:xfrm>
              <a:off x="2144" y="1948"/>
              <a:ext cx="1216" cy="352"/>
            </a:xfrm>
            <a:prstGeom prst="borderCallout1">
              <a:avLst>
                <a:gd name="adj1" fmla="val 20454"/>
                <a:gd name="adj2" fmla="val -3949"/>
                <a:gd name="adj3" fmla="val 188069"/>
                <a:gd name="adj4" fmla="val -15130"/>
              </a:avLst>
            </a:prstGeom>
            <a:solidFill>
              <a:srgbClr val="EAEAEA"/>
            </a:solidFill>
            <a:ln w="28575">
              <a:solidFill>
                <a:schemeClr val="tx1"/>
              </a:solidFill>
              <a:miter lim="800000"/>
              <a:headEnd/>
              <a:tailEnd type="triangle" w="med" len="med"/>
            </a:ln>
            <a:effectLst/>
          </p:spPr>
          <p:txBody>
            <a:bodyPr>
              <a:spAutoFit/>
            </a:bodyPr>
            <a:lstStyle/>
            <a:p>
              <a:pPr algn="ctr" defTabSz="858838">
                <a:lnSpc>
                  <a:spcPct val="80000"/>
                </a:lnSpc>
              </a:pPr>
              <a:r>
                <a:rPr lang="hu-HU" sz="1800">
                  <a:solidFill>
                    <a:schemeClr val="tx1"/>
                  </a:solidFill>
                </a:rPr>
                <a:t>Benzin keverő üzem</a:t>
              </a:r>
            </a:p>
          </p:txBody>
        </p:sp>
        <p:sp>
          <p:nvSpPr>
            <p:cNvPr id="315444" name="AutoShape 52"/>
            <p:cNvSpPr>
              <a:spLocks/>
            </p:cNvSpPr>
            <p:nvPr/>
          </p:nvSpPr>
          <p:spPr bwMode="auto">
            <a:xfrm>
              <a:off x="3888" y="2464"/>
              <a:ext cx="1248" cy="352"/>
            </a:xfrm>
            <a:prstGeom prst="borderCallout1">
              <a:avLst>
                <a:gd name="adj1" fmla="val 20454"/>
                <a:gd name="adj2" fmla="val -3847"/>
                <a:gd name="adj3" fmla="val 124431"/>
                <a:gd name="adj4" fmla="val -75319"/>
              </a:avLst>
            </a:prstGeom>
            <a:solidFill>
              <a:srgbClr val="EAEAEA"/>
            </a:solidFill>
            <a:ln w="28575">
              <a:solidFill>
                <a:schemeClr val="tx1"/>
              </a:solidFill>
              <a:miter lim="800000"/>
              <a:headEnd/>
              <a:tailEnd type="triangle" w="med" len="med"/>
            </a:ln>
            <a:effectLst/>
          </p:spPr>
          <p:txBody>
            <a:bodyPr>
              <a:spAutoFit/>
            </a:bodyPr>
            <a:lstStyle/>
            <a:p>
              <a:pPr algn="ctr" defTabSz="858838">
                <a:lnSpc>
                  <a:spcPct val="80000"/>
                </a:lnSpc>
              </a:pPr>
              <a:r>
                <a:rPr lang="hu-HU" sz="1800">
                  <a:solidFill>
                    <a:schemeClr val="tx1"/>
                  </a:solidFill>
                </a:rPr>
                <a:t>Reformáló redesztilláló</a:t>
              </a:r>
            </a:p>
          </p:txBody>
        </p:sp>
        <p:sp>
          <p:nvSpPr>
            <p:cNvPr id="315445" name="AutoShape 53"/>
            <p:cNvSpPr>
              <a:spLocks/>
            </p:cNvSpPr>
            <p:nvPr/>
          </p:nvSpPr>
          <p:spPr bwMode="auto">
            <a:xfrm>
              <a:off x="1104" y="1024"/>
              <a:ext cx="624" cy="352"/>
            </a:xfrm>
            <a:prstGeom prst="borderCallout1">
              <a:avLst>
                <a:gd name="adj1" fmla="val 20810"/>
                <a:gd name="adj2" fmla="val 107694"/>
                <a:gd name="adj3" fmla="val 193352"/>
                <a:gd name="adj4" fmla="val 130769"/>
              </a:avLst>
            </a:prstGeom>
            <a:solidFill>
              <a:srgbClr val="EAEAEA"/>
            </a:solidFill>
            <a:ln w="28575">
              <a:solidFill>
                <a:schemeClr val="tx1"/>
              </a:solidFill>
              <a:miter lim="800000"/>
              <a:headEnd/>
              <a:tailEnd type="triangle" w="med" len="med"/>
            </a:ln>
            <a:effectLst/>
          </p:spPr>
          <p:txBody>
            <a:bodyPr>
              <a:spAutoFit/>
            </a:bodyPr>
            <a:lstStyle/>
            <a:p>
              <a:pPr algn="ctr" defTabSz="858838">
                <a:lnSpc>
                  <a:spcPct val="80000"/>
                </a:lnSpc>
              </a:pPr>
              <a:r>
                <a:rPr lang="hu-HU" sz="1800">
                  <a:solidFill>
                    <a:schemeClr val="tx1"/>
                  </a:solidFill>
                </a:rPr>
                <a:t>MTBE üzem</a:t>
              </a:r>
            </a:p>
          </p:txBody>
        </p:sp>
        <p:sp>
          <p:nvSpPr>
            <p:cNvPr id="315446" name="AutoShape 54"/>
            <p:cNvSpPr>
              <a:spLocks/>
            </p:cNvSpPr>
            <p:nvPr/>
          </p:nvSpPr>
          <p:spPr bwMode="auto">
            <a:xfrm>
              <a:off x="2444" y="1248"/>
              <a:ext cx="1540" cy="352"/>
            </a:xfrm>
            <a:prstGeom prst="borderCallout1">
              <a:avLst>
                <a:gd name="adj1" fmla="val 14875"/>
                <a:gd name="adj2" fmla="val -3116"/>
                <a:gd name="adj3" fmla="val 133884"/>
                <a:gd name="adj4" fmla="val -34222"/>
              </a:avLst>
            </a:prstGeom>
            <a:solidFill>
              <a:srgbClr val="EAEAEA"/>
            </a:solidFill>
            <a:ln w="28575">
              <a:solidFill>
                <a:schemeClr val="tx1"/>
              </a:solidFill>
              <a:miter lim="800000"/>
              <a:headEnd/>
              <a:tailEnd type="triangle" w="med" len="med"/>
            </a:ln>
            <a:effectLst/>
          </p:spPr>
          <p:txBody>
            <a:bodyPr>
              <a:spAutoFit/>
            </a:bodyPr>
            <a:lstStyle/>
            <a:p>
              <a:pPr algn="ctr" defTabSz="858838">
                <a:lnSpc>
                  <a:spcPct val="80000"/>
                </a:lnSpc>
              </a:pPr>
              <a:r>
                <a:rPr lang="hu-HU" sz="1800">
                  <a:solidFill>
                    <a:schemeClr val="tx1"/>
                  </a:solidFill>
                </a:rPr>
                <a:t>FCC üzemi kapacitás növelés</a:t>
              </a:r>
            </a:p>
          </p:txBody>
        </p:sp>
        <p:sp>
          <p:nvSpPr>
            <p:cNvPr id="315447" name="AutoShape 55"/>
            <p:cNvSpPr>
              <a:spLocks/>
            </p:cNvSpPr>
            <p:nvPr/>
          </p:nvSpPr>
          <p:spPr bwMode="auto">
            <a:xfrm>
              <a:off x="3648" y="2032"/>
              <a:ext cx="1536" cy="352"/>
            </a:xfrm>
            <a:prstGeom prst="borderCallout1">
              <a:avLst>
                <a:gd name="adj1" fmla="val 20454"/>
                <a:gd name="adj2" fmla="val -3125"/>
                <a:gd name="adj3" fmla="val 239491"/>
                <a:gd name="adj4" fmla="val -46356"/>
              </a:avLst>
            </a:prstGeom>
            <a:solidFill>
              <a:srgbClr val="EAEAEA"/>
            </a:solidFill>
            <a:ln w="28575">
              <a:solidFill>
                <a:schemeClr val="tx1"/>
              </a:solidFill>
              <a:miter lim="800000"/>
              <a:headEnd/>
              <a:tailEnd type="triangle" w="med" len="med"/>
            </a:ln>
            <a:effectLst/>
          </p:spPr>
          <p:txBody>
            <a:bodyPr>
              <a:spAutoFit/>
            </a:bodyPr>
            <a:lstStyle/>
            <a:p>
              <a:pPr algn="ctr" defTabSz="858838">
                <a:lnSpc>
                  <a:spcPct val="80000"/>
                </a:lnSpc>
              </a:pPr>
              <a:r>
                <a:rPr lang="hu-HU" sz="1800">
                  <a:solidFill>
                    <a:schemeClr val="tx1"/>
                  </a:solidFill>
                </a:rPr>
                <a:t>Izomerizáló üzem rekonstrukciója</a:t>
              </a:r>
            </a:p>
          </p:txBody>
        </p:sp>
        <p:grpSp>
          <p:nvGrpSpPr>
            <p:cNvPr id="4" name="Group 56"/>
            <p:cNvGrpSpPr>
              <a:grpSpLocks/>
            </p:cNvGrpSpPr>
            <p:nvPr/>
          </p:nvGrpSpPr>
          <p:grpSpPr bwMode="auto">
            <a:xfrm>
              <a:off x="598" y="1700"/>
              <a:ext cx="1345" cy="1503"/>
              <a:chOff x="598" y="3600"/>
              <a:chExt cx="1345" cy="1503"/>
            </a:xfrm>
          </p:grpSpPr>
          <p:grpSp>
            <p:nvGrpSpPr>
              <p:cNvPr id="5" name="Group 57"/>
              <p:cNvGrpSpPr>
                <a:grpSpLocks/>
              </p:cNvGrpSpPr>
              <p:nvPr/>
            </p:nvGrpSpPr>
            <p:grpSpPr bwMode="auto">
              <a:xfrm>
                <a:off x="598" y="3600"/>
                <a:ext cx="336" cy="1503"/>
                <a:chOff x="598" y="1695"/>
                <a:chExt cx="336" cy="1503"/>
              </a:xfrm>
            </p:grpSpPr>
            <p:sp>
              <p:nvSpPr>
                <p:cNvPr id="315450" name="Rectangle 58"/>
                <p:cNvSpPr>
                  <a:spLocks noChangeArrowheads="1"/>
                </p:cNvSpPr>
                <p:nvPr/>
              </p:nvSpPr>
              <p:spPr bwMode="auto">
                <a:xfrm>
                  <a:off x="598" y="169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1" name="Rectangle 59"/>
                <p:cNvSpPr>
                  <a:spLocks noChangeArrowheads="1"/>
                </p:cNvSpPr>
                <p:nvPr/>
              </p:nvSpPr>
              <p:spPr bwMode="auto">
                <a:xfrm>
                  <a:off x="598" y="170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2" name="Rectangle 60"/>
                <p:cNvSpPr>
                  <a:spLocks noChangeArrowheads="1"/>
                </p:cNvSpPr>
                <p:nvPr/>
              </p:nvSpPr>
              <p:spPr bwMode="auto">
                <a:xfrm>
                  <a:off x="598" y="171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3" name="Rectangle 61"/>
                <p:cNvSpPr>
                  <a:spLocks noChangeArrowheads="1"/>
                </p:cNvSpPr>
                <p:nvPr/>
              </p:nvSpPr>
              <p:spPr bwMode="auto">
                <a:xfrm>
                  <a:off x="598" y="173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4" name="Rectangle 62"/>
                <p:cNvSpPr>
                  <a:spLocks noChangeArrowheads="1"/>
                </p:cNvSpPr>
                <p:nvPr/>
              </p:nvSpPr>
              <p:spPr bwMode="auto">
                <a:xfrm>
                  <a:off x="598" y="174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5" name="Rectangle 63"/>
                <p:cNvSpPr>
                  <a:spLocks noChangeArrowheads="1"/>
                </p:cNvSpPr>
                <p:nvPr/>
              </p:nvSpPr>
              <p:spPr bwMode="auto">
                <a:xfrm>
                  <a:off x="598" y="175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6" name="Rectangle 64"/>
                <p:cNvSpPr>
                  <a:spLocks noChangeArrowheads="1"/>
                </p:cNvSpPr>
                <p:nvPr/>
              </p:nvSpPr>
              <p:spPr bwMode="auto">
                <a:xfrm>
                  <a:off x="598" y="176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7" name="Rectangle 65"/>
                <p:cNvSpPr>
                  <a:spLocks noChangeArrowheads="1"/>
                </p:cNvSpPr>
                <p:nvPr/>
              </p:nvSpPr>
              <p:spPr bwMode="auto">
                <a:xfrm>
                  <a:off x="598" y="177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8" name="Rectangle 66"/>
                <p:cNvSpPr>
                  <a:spLocks noChangeArrowheads="1"/>
                </p:cNvSpPr>
                <p:nvPr/>
              </p:nvSpPr>
              <p:spPr bwMode="auto">
                <a:xfrm>
                  <a:off x="598" y="178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59" name="Rectangle 67"/>
                <p:cNvSpPr>
                  <a:spLocks noChangeArrowheads="1"/>
                </p:cNvSpPr>
                <p:nvPr/>
              </p:nvSpPr>
              <p:spPr bwMode="auto">
                <a:xfrm>
                  <a:off x="598" y="180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0" name="Rectangle 68"/>
                <p:cNvSpPr>
                  <a:spLocks noChangeArrowheads="1"/>
                </p:cNvSpPr>
                <p:nvPr/>
              </p:nvSpPr>
              <p:spPr bwMode="auto">
                <a:xfrm>
                  <a:off x="598" y="181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1" name="Rectangle 69"/>
                <p:cNvSpPr>
                  <a:spLocks noChangeArrowheads="1"/>
                </p:cNvSpPr>
                <p:nvPr/>
              </p:nvSpPr>
              <p:spPr bwMode="auto">
                <a:xfrm>
                  <a:off x="598" y="182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2" name="Rectangle 70"/>
                <p:cNvSpPr>
                  <a:spLocks noChangeArrowheads="1"/>
                </p:cNvSpPr>
                <p:nvPr/>
              </p:nvSpPr>
              <p:spPr bwMode="auto">
                <a:xfrm>
                  <a:off x="598" y="183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3" name="Rectangle 71"/>
                <p:cNvSpPr>
                  <a:spLocks noChangeArrowheads="1"/>
                </p:cNvSpPr>
                <p:nvPr/>
              </p:nvSpPr>
              <p:spPr bwMode="auto">
                <a:xfrm>
                  <a:off x="598" y="184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4" name="Rectangle 72"/>
                <p:cNvSpPr>
                  <a:spLocks noChangeArrowheads="1"/>
                </p:cNvSpPr>
                <p:nvPr/>
              </p:nvSpPr>
              <p:spPr bwMode="auto">
                <a:xfrm>
                  <a:off x="598" y="18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5" name="Rectangle 73"/>
                <p:cNvSpPr>
                  <a:spLocks noChangeArrowheads="1"/>
                </p:cNvSpPr>
                <p:nvPr/>
              </p:nvSpPr>
              <p:spPr bwMode="auto">
                <a:xfrm>
                  <a:off x="598" y="18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6" name="Rectangle 74"/>
                <p:cNvSpPr>
                  <a:spLocks noChangeArrowheads="1"/>
                </p:cNvSpPr>
                <p:nvPr/>
              </p:nvSpPr>
              <p:spPr bwMode="auto">
                <a:xfrm>
                  <a:off x="598" y="188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7" name="Rectangle 75"/>
                <p:cNvSpPr>
                  <a:spLocks noChangeArrowheads="1"/>
                </p:cNvSpPr>
                <p:nvPr/>
              </p:nvSpPr>
              <p:spPr bwMode="auto">
                <a:xfrm>
                  <a:off x="598" y="189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8" name="Rectangle 76"/>
                <p:cNvSpPr>
                  <a:spLocks noChangeArrowheads="1"/>
                </p:cNvSpPr>
                <p:nvPr/>
              </p:nvSpPr>
              <p:spPr bwMode="auto">
                <a:xfrm>
                  <a:off x="598" y="190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69" name="Rectangle 77"/>
                <p:cNvSpPr>
                  <a:spLocks noChangeArrowheads="1"/>
                </p:cNvSpPr>
                <p:nvPr/>
              </p:nvSpPr>
              <p:spPr bwMode="auto">
                <a:xfrm>
                  <a:off x="598" y="19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0" name="Rectangle 78"/>
                <p:cNvSpPr>
                  <a:spLocks noChangeArrowheads="1"/>
                </p:cNvSpPr>
                <p:nvPr/>
              </p:nvSpPr>
              <p:spPr bwMode="auto">
                <a:xfrm>
                  <a:off x="598" y="192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1" name="Rectangle 79"/>
                <p:cNvSpPr>
                  <a:spLocks noChangeArrowheads="1"/>
                </p:cNvSpPr>
                <p:nvPr/>
              </p:nvSpPr>
              <p:spPr bwMode="auto">
                <a:xfrm>
                  <a:off x="598" y="194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2" name="Rectangle 80"/>
                <p:cNvSpPr>
                  <a:spLocks noChangeArrowheads="1"/>
                </p:cNvSpPr>
                <p:nvPr/>
              </p:nvSpPr>
              <p:spPr bwMode="auto">
                <a:xfrm>
                  <a:off x="598" y="195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3" name="Rectangle 81"/>
                <p:cNvSpPr>
                  <a:spLocks noChangeArrowheads="1"/>
                </p:cNvSpPr>
                <p:nvPr/>
              </p:nvSpPr>
              <p:spPr bwMode="auto">
                <a:xfrm>
                  <a:off x="598" y="196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4" name="Rectangle 82"/>
                <p:cNvSpPr>
                  <a:spLocks noChangeArrowheads="1"/>
                </p:cNvSpPr>
                <p:nvPr/>
              </p:nvSpPr>
              <p:spPr bwMode="auto">
                <a:xfrm>
                  <a:off x="598" y="197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5" name="Rectangle 83"/>
                <p:cNvSpPr>
                  <a:spLocks noChangeArrowheads="1"/>
                </p:cNvSpPr>
                <p:nvPr/>
              </p:nvSpPr>
              <p:spPr bwMode="auto">
                <a:xfrm>
                  <a:off x="598" y="198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6" name="Rectangle 84"/>
                <p:cNvSpPr>
                  <a:spLocks noChangeArrowheads="1"/>
                </p:cNvSpPr>
                <p:nvPr/>
              </p:nvSpPr>
              <p:spPr bwMode="auto">
                <a:xfrm>
                  <a:off x="598" y="20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7" name="Rectangle 85"/>
                <p:cNvSpPr>
                  <a:spLocks noChangeArrowheads="1"/>
                </p:cNvSpPr>
                <p:nvPr/>
              </p:nvSpPr>
              <p:spPr bwMode="auto">
                <a:xfrm>
                  <a:off x="598" y="201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8" name="Rectangle 86"/>
                <p:cNvSpPr>
                  <a:spLocks noChangeArrowheads="1"/>
                </p:cNvSpPr>
                <p:nvPr/>
              </p:nvSpPr>
              <p:spPr bwMode="auto">
                <a:xfrm>
                  <a:off x="598" y="202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79" name="Rectangle 87"/>
                <p:cNvSpPr>
                  <a:spLocks noChangeArrowheads="1"/>
                </p:cNvSpPr>
                <p:nvPr/>
              </p:nvSpPr>
              <p:spPr bwMode="auto">
                <a:xfrm>
                  <a:off x="598" y="20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0" name="Rectangle 88"/>
                <p:cNvSpPr>
                  <a:spLocks noChangeArrowheads="1"/>
                </p:cNvSpPr>
                <p:nvPr/>
              </p:nvSpPr>
              <p:spPr bwMode="auto">
                <a:xfrm>
                  <a:off x="598" y="20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1" name="Rectangle 89"/>
                <p:cNvSpPr>
                  <a:spLocks noChangeArrowheads="1"/>
                </p:cNvSpPr>
                <p:nvPr/>
              </p:nvSpPr>
              <p:spPr bwMode="auto">
                <a:xfrm>
                  <a:off x="598" y="20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2" name="Rectangle 90"/>
                <p:cNvSpPr>
                  <a:spLocks noChangeArrowheads="1"/>
                </p:cNvSpPr>
                <p:nvPr/>
              </p:nvSpPr>
              <p:spPr bwMode="auto">
                <a:xfrm>
                  <a:off x="598" y="207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3" name="Rectangle 91"/>
                <p:cNvSpPr>
                  <a:spLocks noChangeArrowheads="1"/>
                </p:cNvSpPr>
                <p:nvPr/>
              </p:nvSpPr>
              <p:spPr bwMode="auto">
                <a:xfrm>
                  <a:off x="598" y="20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4" name="Rectangle 92"/>
                <p:cNvSpPr>
                  <a:spLocks noChangeArrowheads="1"/>
                </p:cNvSpPr>
                <p:nvPr/>
              </p:nvSpPr>
              <p:spPr bwMode="auto">
                <a:xfrm>
                  <a:off x="598" y="209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5" name="Rectangle 93"/>
                <p:cNvSpPr>
                  <a:spLocks noChangeArrowheads="1"/>
                </p:cNvSpPr>
                <p:nvPr/>
              </p:nvSpPr>
              <p:spPr bwMode="auto">
                <a:xfrm>
                  <a:off x="598" y="210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6" name="Rectangle 94"/>
                <p:cNvSpPr>
                  <a:spLocks noChangeArrowheads="1"/>
                </p:cNvSpPr>
                <p:nvPr/>
              </p:nvSpPr>
              <p:spPr bwMode="auto">
                <a:xfrm>
                  <a:off x="598" y="211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7" name="Rectangle 95"/>
                <p:cNvSpPr>
                  <a:spLocks noChangeArrowheads="1"/>
                </p:cNvSpPr>
                <p:nvPr/>
              </p:nvSpPr>
              <p:spPr bwMode="auto">
                <a:xfrm>
                  <a:off x="598" y="213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8" name="Rectangle 96"/>
                <p:cNvSpPr>
                  <a:spLocks noChangeArrowheads="1"/>
                </p:cNvSpPr>
                <p:nvPr/>
              </p:nvSpPr>
              <p:spPr bwMode="auto">
                <a:xfrm>
                  <a:off x="598" y="213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89" name="Rectangle 97"/>
                <p:cNvSpPr>
                  <a:spLocks noChangeArrowheads="1"/>
                </p:cNvSpPr>
                <p:nvPr/>
              </p:nvSpPr>
              <p:spPr bwMode="auto">
                <a:xfrm>
                  <a:off x="598" y="215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0" name="Rectangle 98"/>
                <p:cNvSpPr>
                  <a:spLocks noChangeArrowheads="1"/>
                </p:cNvSpPr>
                <p:nvPr/>
              </p:nvSpPr>
              <p:spPr bwMode="auto">
                <a:xfrm>
                  <a:off x="598" y="216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1" name="Rectangle 99"/>
                <p:cNvSpPr>
                  <a:spLocks noChangeArrowheads="1"/>
                </p:cNvSpPr>
                <p:nvPr/>
              </p:nvSpPr>
              <p:spPr bwMode="auto">
                <a:xfrm>
                  <a:off x="598" y="217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2" name="Rectangle 100"/>
                <p:cNvSpPr>
                  <a:spLocks noChangeArrowheads="1"/>
                </p:cNvSpPr>
                <p:nvPr/>
              </p:nvSpPr>
              <p:spPr bwMode="auto">
                <a:xfrm>
                  <a:off x="598" y="219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3" name="Rectangle 101"/>
                <p:cNvSpPr>
                  <a:spLocks noChangeArrowheads="1"/>
                </p:cNvSpPr>
                <p:nvPr/>
              </p:nvSpPr>
              <p:spPr bwMode="auto">
                <a:xfrm>
                  <a:off x="598" y="219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4" name="Rectangle 102"/>
                <p:cNvSpPr>
                  <a:spLocks noChangeArrowheads="1"/>
                </p:cNvSpPr>
                <p:nvPr/>
              </p:nvSpPr>
              <p:spPr bwMode="auto">
                <a:xfrm>
                  <a:off x="598" y="221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5" name="Rectangle 103"/>
                <p:cNvSpPr>
                  <a:spLocks noChangeArrowheads="1"/>
                </p:cNvSpPr>
                <p:nvPr/>
              </p:nvSpPr>
              <p:spPr bwMode="auto">
                <a:xfrm>
                  <a:off x="598" y="22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6" name="Rectangle 104"/>
                <p:cNvSpPr>
                  <a:spLocks noChangeArrowheads="1"/>
                </p:cNvSpPr>
                <p:nvPr/>
              </p:nvSpPr>
              <p:spPr bwMode="auto">
                <a:xfrm>
                  <a:off x="598" y="22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7" name="Rectangle 105"/>
                <p:cNvSpPr>
                  <a:spLocks noChangeArrowheads="1"/>
                </p:cNvSpPr>
                <p:nvPr/>
              </p:nvSpPr>
              <p:spPr bwMode="auto">
                <a:xfrm>
                  <a:off x="598" y="22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8" name="Rectangle 106"/>
                <p:cNvSpPr>
                  <a:spLocks noChangeArrowheads="1"/>
                </p:cNvSpPr>
                <p:nvPr/>
              </p:nvSpPr>
              <p:spPr bwMode="auto">
                <a:xfrm>
                  <a:off x="598" y="225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499" name="Rectangle 107"/>
                <p:cNvSpPr>
                  <a:spLocks noChangeArrowheads="1"/>
                </p:cNvSpPr>
                <p:nvPr/>
              </p:nvSpPr>
              <p:spPr bwMode="auto">
                <a:xfrm>
                  <a:off x="598" y="227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0" name="Rectangle 108"/>
                <p:cNvSpPr>
                  <a:spLocks noChangeArrowheads="1"/>
                </p:cNvSpPr>
                <p:nvPr/>
              </p:nvSpPr>
              <p:spPr bwMode="auto">
                <a:xfrm>
                  <a:off x="598" y="228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1" name="Rectangle 109"/>
                <p:cNvSpPr>
                  <a:spLocks noChangeArrowheads="1"/>
                </p:cNvSpPr>
                <p:nvPr/>
              </p:nvSpPr>
              <p:spPr bwMode="auto">
                <a:xfrm>
                  <a:off x="598" y="229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2" name="Rectangle 110"/>
                <p:cNvSpPr>
                  <a:spLocks noChangeArrowheads="1"/>
                </p:cNvSpPr>
                <p:nvPr/>
              </p:nvSpPr>
              <p:spPr bwMode="auto">
                <a:xfrm>
                  <a:off x="598" y="230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3" name="Rectangle 111"/>
                <p:cNvSpPr>
                  <a:spLocks noChangeArrowheads="1"/>
                </p:cNvSpPr>
                <p:nvPr/>
              </p:nvSpPr>
              <p:spPr bwMode="auto">
                <a:xfrm>
                  <a:off x="598" y="231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4" name="Rectangle 112"/>
                <p:cNvSpPr>
                  <a:spLocks noChangeArrowheads="1"/>
                </p:cNvSpPr>
                <p:nvPr/>
              </p:nvSpPr>
              <p:spPr bwMode="auto">
                <a:xfrm>
                  <a:off x="598" y="232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5" name="Rectangle 113"/>
                <p:cNvSpPr>
                  <a:spLocks noChangeArrowheads="1"/>
                </p:cNvSpPr>
                <p:nvPr/>
              </p:nvSpPr>
              <p:spPr bwMode="auto">
                <a:xfrm>
                  <a:off x="598" y="234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6" name="Rectangle 114"/>
                <p:cNvSpPr>
                  <a:spLocks noChangeArrowheads="1"/>
                </p:cNvSpPr>
                <p:nvPr/>
              </p:nvSpPr>
              <p:spPr bwMode="auto">
                <a:xfrm>
                  <a:off x="598" y="235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7" name="Rectangle 115"/>
                <p:cNvSpPr>
                  <a:spLocks noChangeArrowheads="1"/>
                </p:cNvSpPr>
                <p:nvPr/>
              </p:nvSpPr>
              <p:spPr bwMode="auto">
                <a:xfrm>
                  <a:off x="598" y="236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8" name="Rectangle 116"/>
                <p:cNvSpPr>
                  <a:spLocks noChangeArrowheads="1"/>
                </p:cNvSpPr>
                <p:nvPr/>
              </p:nvSpPr>
              <p:spPr bwMode="auto">
                <a:xfrm>
                  <a:off x="598" y="237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09" name="Rectangle 117"/>
                <p:cNvSpPr>
                  <a:spLocks noChangeArrowheads="1"/>
                </p:cNvSpPr>
                <p:nvPr/>
              </p:nvSpPr>
              <p:spPr bwMode="auto">
                <a:xfrm>
                  <a:off x="598" y="238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0" name="Rectangle 118"/>
                <p:cNvSpPr>
                  <a:spLocks noChangeArrowheads="1"/>
                </p:cNvSpPr>
                <p:nvPr/>
              </p:nvSpPr>
              <p:spPr bwMode="auto">
                <a:xfrm>
                  <a:off x="598" y="24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1" name="Rectangle 119"/>
                <p:cNvSpPr>
                  <a:spLocks noChangeArrowheads="1"/>
                </p:cNvSpPr>
                <p:nvPr/>
              </p:nvSpPr>
              <p:spPr bwMode="auto">
                <a:xfrm>
                  <a:off x="598" y="24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2" name="Rectangle 120"/>
                <p:cNvSpPr>
                  <a:spLocks noChangeArrowheads="1"/>
                </p:cNvSpPr>
                <p:nvPr/>
              </p:nvSpPr>
              <p:spPr bwMode="auto">
                <a:xfrm>
                  <a:off x="598" y="24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3" name="Rectangle 121"/>
                <p:cNvSpPr>
                  <a:spLocks noChangeArrowheads="1"/>
                </p:cNvSpPr>
                <p:nvPr/>
              </p:nvSpPr>
              <p:spPr bwMode="auto">
                <a:xfrm>
                  <a:off x="598" y="24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4" name="Rectangle 122"/>
                <p:cNvSpPr>
                  <a:spLocks noChangeArrowheads="1"/>
                </p:cNvSpPr>
                <p:nvPr/>
              </p:nvSpPr>
              <p:spPr bwMode="auto">
                <a:xfrm>
                  <a:off x="598" y="244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5" name="Rectangle 123"/>
                <p:cNvSpPr>
                  <a:spLocks noChangeArrowheads="1"/>
                </p:cNvSpPr>
                <p:nvPr/>
              </p:nvSpPr>
              <p:spPr bwMode="auto">
                <a:xfrm>
                  <a:off x="598" y="24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6" name="Rectangle 124"/>
                <p:cNvSpPr>
                  <a:spLocks noChangeArrowheads="1"/>
                </p:cNvSpPr>
                <p:nvPr/>
              </p:nvSpPr>
              <p:spPr bwMode="auto">
                <a:xfrm>
                  <a:off x="598" y="24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7" name="Rectangle 125"/>
                <p:cNvSpPr>
                  <a:spLocks noChangeArrowheads="1"/>
                </p:cNvSpPr>
                <p:nvPr/>
              </p:nvSpPr>
              <p:spPr bwMode="auto">
                <a:xfrm>
                  <a:off x="598" y="24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8" name="Rectangle 126"/>
                <p:cNvSpPr>
                  <a:spLocks noChangeArrowheads="1"/>
                </p:cNvSpPr>
                <p:nvPr/>
              </p:nvSpPr>
              <p:spPr bwMode="auto">
                <a:xfrm>
                  <a:off x="598" y="249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19" name="Rectangle 127"/>
                <p:cNvSpPr>
                  <a:spLocks noChangeArrowheads="1"/>
                </p:cNvSpPr>
                <p:nvPr/>
              </p:nvSpPr>
              <p:spPr bwMode="auto">
                <a:xfrm>
                  <a:off x="598" y="250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0" name="Rectangle 128"/>
                <p:cNvSpPr>
                  <a:spLocks noChangeArrowheads="1"/>
                </p:cNvSpPr>
                <p:nvPr/>
              </p:nvSpPr>
              <p:spPr bwMode="auto">
                <a:xfrm>
                  <a:off x="598" y="251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1" name="Rectangle 129"/>
                <p:cNvSpPr>
                  <a:spLocks noChangeArrowheads="1"/>
                </p:cNvSpPr>
                <p:nvPr/>
              </p:nvSpPr>
              <p:spPr bwMode="auto">
                <a:xfrm>
                  <a:off x="598" y="252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2" name="Rectangle 130"/>
                <p:cNvSpPr>
                  <a:spLocks noChangeArrowheads="1"/>
                </p:cNvSpPr>
                <p:nvPr/>
              </p:nvSpPr>
              <p:spPr bwMode="auto">
                <a:xfrm>
                  <a:off x="598" y="253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3" name="Rectangle 131"/>
                <p:cNvSpPr>
                  <a:spLocks noChangeArrowheads="1"/>
                </p:cNvSpPr>
                <p:nvPr/>
              </p:nvSpPr>
              <p:spPr bwMode="auto">
                <a:xfrm>
                  <a:off x="598" y="255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4" name="Rectangle 132"/>
                <p:cNvSpPr>
                  <a:spLocks noChangeArrowheads="1"/>
                </p:cNvSpPr>
                <p:nvPr/>
              </p:nvSpPr>
              <p:spPr bwMode="auto">
                <a:xfrm>
                  <a:off x="598" y="256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5" name="Rectangle 133"/>
                <p:cNvSpPr>
                  <a:spLocks noChangeArrowheads="1"/>
                </p:cNvSpPr>
                <p:nvPr/>
              </p:nvSpPr>
              <p:spPr bwMode="auto">
                <a:xfrm>
                  <a:off x="598" y="257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6" name="Rectangle 134"/>
                <p:cNvSpPr>
                  <a:spLocks noChangeArrowheads="1"/>
                </p:cNvSpPr>
                <p:nvPr/>
              </p:nvSpPr>
              <p:spPr bwMode="auto">
                <a:xfrm>
                  <a:off x="598" y="258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7" name="Rectangle 135"/>
                <p:cNvSpPr>
                  <a:spLocks noChangeArrowheads="1"/>
                </p:cNvSpPr>
                <p:nvPr/>
              </p:nvSpPr>
              <p:spPr bwMode="auto">
                <a:xfrm>
                  <a:off x="598" y="259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8" name="Rectangle 136"/>
                <p:cNvSpPr>
                  <a:spLocks noChangeArrowheads="1"/>
                </p:cNvSpPr>
                <p:nvPr/>
              </p:nvSpPr>
              <p:spPr bwMode="auto">
                <a:xfrm>
                  <a:off x="598" y="261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29" name="Rectangle 137"/>
                <p:cNvSpPr>
                  <a:spLocks noChangeArrowheads="1"/>
                </p:cNvSpPr>
                <p:nvPr/>
              </p:nvSpPr>
              <p:spPr bwMode="auto">
                <a:xfrm>
                  <a:off x="598" y="262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0" name="Rectangle 138"/>
                <p:cNvSpPr>
                  <a:spLocks noChangeArrowheads="1"/>
                </p:cNvSpPr>
                <p:nvPr/>
              </p:nvSpPr>
              <p:spPr bwMode="auto">
                <a:xfrm>
                  <a:off x="598" y="26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1" name="Rectangle 139"/>
                <p:cNvSpPr>
                  <a:spLocks noChangeArrowheads="1"/>
                </p:cNvSpPr>
                <p:nvPr/>
              </p:nvSpPr>
              <p:spPr bwMode="auto">
                <a:xfrm>
                  <a:off x="598" y="26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2" name="Rectangle 140"/>
                <p:cNvSpPr>
                  <a:spLocks noChangeArrowheads="1"/>
                </p:cNvSpPr>
                <p:nvPr/>
              </p:nvSpPr>
              <p:spPr bwMode="auto">
                <a:xfrm>
                  <a:off x="598" y="26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3" name="Rectangle 141"/>
                <p:cNvSpPr>
                  <a:spLocks noChangeArrowheads="1"/>
                </p:cNvSpPr>
                <p:nvPr/>
              </p:nvSpPr>
              <p:spPr bwMode="auto">
                <a:xfrm>
                  <a:off x="598" y="26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4" name="Rectangle 142"/>
                <p:cNvSpPr>
                  <a:spLocks noChangeArrowheads="1"/>
                </p:cNvSpPr>
                <p:nvPr/>
              </p:nvSpPr>
              <p:spPr bwMode="auto">
                <a:xfrm>
                  <a:off x="598" y="268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5" name="Rectangle 143"/>
                <p:cNvSpPr>
                  <a:spLocks noChangeArrowheads="1"/>
                </p:cNvSpPr>
                <p:nvPr/>
              </p:nvSpPr>
              <p:spPr bwMode="auto">
                <a:xfrm>
                  <a:off x="598"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6" name="Rectangle 144"/>
                <p:cNvSpPr>
                  <a:spLocks noChangeArrowheads="1"/>
                </p:cNvSpPr>
                <p:nvPr/>
              </p:nvSpPr>
              <p:spPr bwMode="auto">
                <a:xfrm>
                  <a:off x="598" y="270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7" name="Rectangle 145"/>
                <p:cNvSpPr>
                  <a:spLocks noChangeArrowheads="1"/>
                </p:cNvSpPr>
                <p:nvPr/>
              </p:nvSpPr>
              <p:spPr bwMode="auto">
                <a:xfrm>
                  <a:off x="598" y="271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8" name="Rectangle 146"/>
                <p:cNvSpPr>
                  <a:spLocks noChangeArrowheads="1"/>
                </p:cNvSpPr>
                <p:nvPr/>
              </p:nvSpPr>
              <p:spPr bwMode="auto">
                <a:xfrm>
                  <a:off x="598" y="272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39" name="Rectangle 147"/>
                <p:cNvSpPr>
                  <a:spLocks noChangeArrowheads="1"/>
                </p:cNvSpPr>
                <p:nvPr/>
              </p:nvSpPr>
              <p:spPr bwMode="auto">
                <a:xfrm>
                  <a:off x="598" y="274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0" name="Rectangle 148"/>
                <p:cNvSpPr>
                  <a:spLocks noChangeArrowheads="1"/>
                </p:cNvSpPr>
                <p:nvPr/>
              </p:nvSpPr>
              <p:spPr bwMode="auto">
                <a:xfrm>
                  <a:off x="598" y="275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1" name="Rectangle 149"/>
                <p:cNvSpPr>
                  <a:spLocks noChangeArrowheads="1"/>
                </p:cNvSpPr>
                <p:nvPr/>
              </p:nvSpPr>
              <p:spPr bwMode="auto">
                <a:xfrm>
                  <a:off x="598" y="276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2" name="Rectangle 150"/>
                <p:cNvSpPr>
                  <a:spLocks noChangeArrowheads="1"/>
                </p:cNvSpPr>
                <p:nvPr/>
              </p:nvSpPr>
              <p:spPr bwMode="auto">
                <a:xfrm>
                  <a:off x="598" y="277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3" name="Rectangle 151"/>
                <p:cNvSpPr>
                  <a:spLocks noChangeArrowheads="1"/>
                </p:cNvSpPr>
                <p:nvPr/>
              </p:nvSpPr>
              <p:spPr bwMode="auto">
                <a:xfrm>
                  <a:off x="598" y="278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4" name="Rectangle 152"/>
                <p:cNvSpPr>
                  <a:spLocks noChangeArrowheads="1"/>
                </p:cNvSpPr>
                <p:nvPr/>
              </p:nvSpPr>
              <p:spPr bwMode="auto">
                <a:xfrm>
                  <a:off x="598" y="279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5" name="Rectangle 153"/>
                <p:cNvSpPr>
                  <a:spLocks noChangeArrowheads="1"/>
                </p:cNvSpPr>
                <p:nvPr/>
              </p:nvSpPr>
              <p:spPr bwMode="auto">
                <a:xfrm>
                  <a:off x="598" y="280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6" name="Rectangle 154"/>
                <p:cNvSpPr>
                  <a:spLocks noChangeArrowheads="1"/>
                </p:cNvSpPr>
                <p:nvPr/>
              </p:nvSpPr>
              <p:spPr bwMode="auto">
                <a:xfrm>
                  <a:off x="598" y="28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7" name="Rectangle 155"/>
                <p:cNvSpPr>
                  <a:spLocks noChangeArrowheads="1"/>
                </p:cNvSpPr>
                <p:nvPr/>
              </p:nvSpPr>
              <p:spPr bwMode="auto">
                <a:xfrm>
                  <a:off x="598" y="28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8" name="Rectangle 156"/>
                <p:cNvSpPr>
                  <a:spLocks noChangeArrowheads="1"/>
                </p:cNvSpPr>
                <p:nvPr/>
              </p:nvSpPr>
              <p:spPr bwMode="auto">
                <a:xfrm>
                  <a:off x="598" y="28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49" name="Rectangle 157"/>
                <p:cNvSpPr>
                  <a:spLocks noChangeArrowheads="1"/>
                </p:cNvSpPr>
                <p:nvPr/>
              </p:nvSpPr>
              <p:spPr bwMode="auto">
                <a:xfrm>
                  <a:off x="598" y="285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0" name="Rectangle 158"/>
                <p:cNvSpPr>
                  <a:spLocks noChangeArrowheads="1"/>
                </p:cNvSpPr>
                <p:nvPr/>
              </p:nvSpPr>
              <p:spPr bwMode="auto">
                <a:xfrm>
                  <a:off x="598" y="286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1" name="Rectangle 159"/>
                <p:cNvSpPr>
                  <a:spLocks noChangeArrowheads="1"/>
                </p:cNvSpPr>
                <p:nvPr/>
              </p:nvSpPr>
              <p:spPr bwMode="auto">
                <a:xfrm>
                  <a:off x="598" y="288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2" name="Rectangle 160"/>
                <p:cNvSpPr>
                  <a:spLocks noChangeArrowheads="1"/>
                </p:cNvSpPr>
                <p:nvPr/>
              </p:nvSpPr>
              <p:spPr bwMode="auto">
                <a:xfrm>
                  <a:off x="598" y="289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3" name="Rectangle 161"/>
                <p:cNvSpPr>
                  <a:spLocks noChangeArrowheads="1"/>
                </p:cNvSpPr>
                <p:nvPr/>
              </p:nvSpPr>
              <p:spPr bwMode="auto">
                <a:xfrm>
                  <a:off x="598" y="290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4" name="Rectangle 162"/>
                <p:cNvSpPr>
                  <a:spLocks noChangeArrowheads="1"/>
                </p:cNvSpPr>
                <p:nvPr/>
              </p:nvSpPr>
              <p:spPr bwMode="auto">
                <a:xfrm>
                  <a:off x="598" y="291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5" name="Rectangle 163"/>
                <p:cNvSpPr>
                  <a:spLocks noChangeArrowheads="1"/>
                </p:cNvSpPr>
                <p:nvPr/>
              </p:nvSpPr>
              <p:spPr bwMode="auto">
                <a:xfrm>
                  <a:off x="598" y="292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6" name="Rectangle 164"/>
                <p:cNvSpPr>
                  <a:spLocks noChangeArrowheads="1"/>
                </p:cNvSpPr>
                <p:nvPr/>
              </p:nvSpPr>
              <p:spPr bwMode="auto">
                <a:xfrm>
                  <a:off x="598" y="294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7" name="Rectangle 165"/>
                <p:cNvSpPr>
                  <a:spLocks noChangeArrowheads="1"/>
                </p:cNvSpPr>
                <p:nvPr/>
              </p:nvSpPr>
              <p:spPr bwMode="auto">
                <a:xfrm>
                  <a:off x="598" y="295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8" name="Rectangle 166"/>
                <p:cNvSpPr>
                  <a:spLocks noChangeArrowheads="1"/>
                </p:cNvSpPr>
                <p:nvPr/>
              </p:nvSpPr>
              <p:spPr bwMode="auto">
                <a:xfrm>
                  <a:off x="598" y="296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59" name="Rectangle 167"/>
                <p:cNvSpPr>
                  <a:spLocks noChangeArrowheads="1"/>
                </p:cNvSpPr>
                <p:nvPr/>
              </p:nvSpPr>
              <p:spPr bwMode="auto">
                <a:xfrm>
                  <a:off x="598" y="297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0" name="Rectangle 168"/>
                <p:cNvSpPr>
                  <a:spLocks noChangeArrowheads="1"/>
                </p:cNvSpPr>
                <p:nvPr/>
              </p:nvSpPr>
              <p:spPr bwMode="auto">
                <a:xfrm>
                  <a:off x="598" y="298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1" name="Rectangle 169"/>
                <p:cNvSpPr>
                  <a:spLocks noChangeArrowheads="1"/>
                </p:cNvSpPr>
                <p:nvPr/>
              </p:nvSpPr>
              <p:spPr bwMode="auto">
                <a:xfrm>
                  <a:off x="598" y="299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2" name="Rectangle 170"/>
                <p:cNvSpPr>
                  <a:spLocks noChangeArrowheads="1"/>
                </p:cNvSpPr>
                <p:nvPr/>
              </p:nvSpPr>
              <p:spPr bwMode="auto">
                <a:xfrm>
                  <a:off x="598" y="30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3" name="Rectangle 171"/>
                <p:cNvSpPr>
                  <a:spLocks noChangeArrowheads="1"/>
                </p:cNvSpPr>
                <p:nvPr/>
              </p:nvSpPr>
              <p:spPr bwMode="auto">
                <a:xfrm>
                  <a:off x="598" y="30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4" name="Rectangle 172"/>
                <p:cNvSpPr>
                  <a:spLocks noChangeArrowheads="1"/>
                </p:cNvSpPr>
                <p:nvPr/>
              </p:nvSpPr>
              <p:spPr bwMode="auto">
                <a:xfrm>
                  <a:off x="598" y="30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5" name="Rectangle 173"/>
                <p:cNvSpPr>
                  <a:spLocks noChangeArrowheads="1"/>
                </p:cNvSpPr>
                <p:nvPr/>
              </p:nvSpPr>
              <p:spPr bwMode="auto">
                <a:xfrm>
                  <a:off x="598" y="304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6" name="Rectangle 174"/>
                <p:cNvSpPr>
                  <a:spLocks noChangeArrowheads="1"/>
                </p:cNvSpPr>
                <p:nvPr/>
              </p:nvSpPr>
              <p:spPr bwMode="auto">
                <a:xfrm>
                  <a:off x="598" y="305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7" name="Rectangle 175"/>
                <p:cNvSpPr>
                  <a:spLocks noChangeArrowheads="1"/>
                </p:cNvSpPr>
                <p:nvPr/>
              </p:nvSpPr>
              <p:spPr bwMode="auto">
                <a:xfrm>
                  <a:off x="598"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8" name="Rectangle 176"/>
                <p:cNvSpPr>
                  <a:spLocks noChangeArrowheads="1"/>
                </p:cNvSpPr>
                <p:nvPr/>
              </p:nvSpPr>
              <p:spPr bwMode="auto">
                <a:xfrm>
                  <a:off x="598" y="307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69" name="Rectangle 177"/>
                <p:cNvSpPr>
                  <a:spLocks noChangeArrowheads="1"/>
                </p:cNvSpPr>
                <p:nvPr/>
              </p:nvSpPr>
              <p:spPr bwMode="auto">
                <a:xfrm>
                  <a:off x="598"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0" name="Rectangle 178"/>
                <p:cNvSpPr>
                  <a:spLocks noChangeArrowheads="1"/>
                </p:cNvSpPr>
                <p:nvPr/>
              </p:nvSpPr>
              <p:spPr bwMode="auto">
                <a:xfrm>
                  <a:off x="598" y="310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1" name="Rectangle 179"/>
                <p:cNvSpPr>
                  <a:spLocks noChangeArrowheads="1"/>
                </p:cNvSpPr>
                <p:nvPr/>
              </p:nvSpPr>
              <p:spPr bwMode="auto">
                <a:xfrm>
                  <a:off x="598" y="311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2" name="Rectangle 180"/>
                <p:cNvSpPr>
                  <a:spLocks noChangeArrowheads="1"/>
                </p:cNvSpPr>
                <p:nvPr/>
              </p:nvSpPr>
              <p:spPr bwMode="auto">
                <a:xfrm>
                  <a:off x="598" y="312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3" name="Rectangle 181"/>
                <p:cNvSpPr>
                  <a:spLocks noChangeArrowheads="1"/>
                </p:cNvSpPr>
                <p:nvPr/>
              </p:nvSpPr>
              <p:spPr bwMode="auto">
                <a:xfrm>
                  <a:off x="598" y="313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4" name="Rectangle 182"/>
                <p:cNvSpPr>
                  <a:spLocks noChangeArrowheads="1"/>
                </p:cNvSpPr>
                <p:nvPr/>
              </p:nvSpPr>
              <p:spPr bwMode="auto">
                <a:xfrm>
                  <a:off x="598"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5" name="Rectangle 183"/>
                <p:cNvSpPr>
                  <a:spLocks noChangeArrowheads="1"/>
                </p:cNvSpPr>
                <p:nvPr/>
              </p:nvSpPr>
              <p:spPr bwMode="auto">
                <a:xfrm>
                  <a:off x="598" y="316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6" name="Rectangle 184"/>
                <p:cNvSpPr>
                  <a:spLocks noChangeArrowheads="1"/>
                </p:cNvSpPr>
                <p:nvPr/>
              </p:nvSpPr>
              <p:spPr bwMode="auto">
                <a:xfrm>
                  <a:off x="598" y="317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77" name="Rectangle 185"/>
                <p:cNvSpPr>
                  <a:spLocks noChangeArrowheads="1"/>
                </p:cNvSpPr>
                <p:nvPr/>
              </p:nvSpPr>
              <p:spPr bwMode="auto">
                <a:xfrm>
                  <a:off x="598" y="318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6" name="Group 186"/>
              <p:cNvGrpSpPr>
                <a:grpSpLocks/>
              </p:cNvGrpSpPr>
              <p:nvPr/>
            </p:nvGrpSpPr>
            <p:grpSpPr bwMode="auto">
              <a:xfrm>
                <a:off x="934" y="3600"/>
                <a:ext cx="336" cy="1503"/>
                <a:chOff x="934" y="1695"/>
                <a:chExt cx="336" cy="1503"/>
              </a:xfrm>
            </p:grpSpPr>
            <p:sp>
              <p:nvSpPr>
                <p:cNvPr id="315579" name="Rectangle 187"/>
                <p:cNvSpPr>
                  <a:spLocks noChangeArrowheads="1"/>
                </p:cNvSpPr>
                <p:nvPr/>
              </p:nvSpPr>
              <p:spPr bwMode="auto">
                <a:xfrm>
                  <a:off x="934" y="169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0" name="Rectangle 188"/>
                <p:cNvSpPr>
                  <a:spLocks noChangeArrowheads="1"/>
                </p:cNvSpPr>
                <p:nvPr/>
              </p:nvSpPr>
              <p:spPr bwMode="auto">
                <a:xfrm>
                  <a:off x="934" y="170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1" name="Rectangle 189"/>
                <p:cNvSpPr>
                  <a:spLocks noChangeArrowheads="1"/>
                </p:cNvSpPr>
                <p:nvPr/>
              </p:nvSpPr>
              <p:spPr bwMode="auto">
                <a:xfrm>
                  <a:off x="934" y="171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2" name="Rectangle 190"/>
                <p:cNvSpPr>
                  <a:spLocks noChangeArrowheads="1"/>
                </p:cNvSpPr>
                <p:nvPr/>
              </p:nvSpPr>
              <p:spPr bwMode="auto">
                <a:xfrm>
                  <a:off x="934" y="173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3" name="Rectangle 191"/>
                <p:cNvSpPr>
                  <a:spLocks noChangeArrowheads="1"/>
                </p:cNvSpPr>
                <p:nvPr/>
              </p:nvSpPr>
              <p:spPr bwMode="auto">
                <a:xfrm>
                  <a:off x="934" y="174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4" name="Rectangle 192"/>
                <p:cNvSpPr>
                  <a:spLocks noChangeArrowheads="1"/>
                </p:cNvSpPr>
                <p:nvPr/>
              </p:nvSpPr>
              <p:spPr bwMode="auto">
                <a:xfrm>
                  <a:off x="934" y="175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5" name="Rectangle 193"/>
                <p:cNvSpPr>
                  <a:spLocks noChangeArrowheads="1"/>
                </p:cNvSpPr>
                <p:nvPr/>
              </p:nvSpPr>
              <p:spPr bwMode="auto">
                <a:xfrm>
                  <a:off x="934" y="176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6" name="Rectangle 194"/>
                <p:cNvSpPr>
                  <a:spLocks noChangeArrowheads="1"/>
                </p:cNvSpPr>
                <p:nvPr/>
              </p:nvSpPr>
              <p:spPr bwMode="auto">
                <a:xfrm>
                  <a:off x="934" y="177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7" name="Rectangle 195"/>
                <p:cNvSpPr>
                  <a:spLocks noChangeArrowheads="1"/>
                </p:cNvSpPr>
                <p:nvPr/>
              </p:nvSpPr>
              <p:spPr bwMode="auto">
                <a:xfrm>
                  <a:off x="934" y="178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8" name="Rectangle 196"/>
                <p:cNvSpPr>
                  <a:spLocks noChangeArrowheads="1"/>
                </p:cNvSpPr>
                <p:nvPr/>
              </p:nvSpPr>
              <p:spPr bwMode="auto">
                <a:xfrm>
                  <a:off x="934" y="180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89" name="Rectangle 197"/>
                <p:cNvSpPr>
                  <a:spLocks noChangeArrowheads="1"/>
                </p:cNvSpPr>
                <p:nvPr/>
              </p:nvSpPr>
              <p:spPr bwMode="auto">
                <a:xfrm>
                  <a:off x="934" y="181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0" name="Rectangle 198"/>
                <p:cNvSpPr>
                  <a:spLocks noChangeArrowheads="1"/>
                </p:cNvSpPr>
                <p:nvPr/>
              </p:nvSpPr>
              <p:spPr bwMode="auto">
                <a:xfrm>
                  <a:off x="934" y="182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1" name="Rectangle 199"/>
                <p:cNvSpPr>
                  <a:spLocks noChangeArrowheads="1"/>
                </p:cNvSpPr>
                <p:nvPr/>
              </p:nvSpPr>
              <p:spPr bwMode="auto">
                <a:xfrm>
                  <a:off x="934" y="183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2" name="Rectangle 200"/>
                <p:cNvSpPr>
                  <a:spLocks noChangeArrowheads="1"/>
                </p:cNvSpPr>
                <p:nvPr/>
              </p:nvSpPr>
              <p:spPr bwMode="auto">
                <a:xfrm>
                  <a:off x="934" y="184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3" name="Rectangle 201"/>
                <p:cNvSpPr>
                  <a:spLocks noChangeArrowheads="1"/>
                </p:cNvSpPr>
                <p:nvPr/>
              </p:nvSpPr>
              <p:spPr bwMode="auto">
                <a:xfrm>
                  <a:off x="934" y="18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4" name="Rectangle 202"/>
                <p:cNvSpPr>
                  <a:spLocks noChangeArrowheads="1"/>
                </p:cNvSpPr>
                <p:nvPr/>
              </p:nvSpPr>
              <p:spPr bwMode="auto">
                <a:xfrm>
                  <a:off x="934" y="18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5" name="Rectangle 203"/>
                <p:cNvSpPr>
                  <a:spLocks noChangeArrowheads="1"/>
                </p:cNvSpPr>
                <p:nvPr/>
              </p:nvSpPr>
              <p:spPr bwMode="auto">
                <a:xfrm>
                  <a:off x="934" y="188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6" name="Rectangle 204"/>
                <p:cNvSpPr>
                  <a:spLocks noChangeArrowheads="1"/>
                </p:cNvSpPr>
                <p:nvPr/>
              </p:nvSpPr>
              <p:spPr bwMode="auto">
                <a:xfrm>
                  <a:off x="934" y="189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7" name="Rectangle 205"/>
                <p:cNvSpPr>
                  <a:spLocks noChangeArrowheads="1"/>
                </p:cNvSpPr>
                <p:nvPr/>
              </p:nvSpPr>
              <p:spPr bwMode="auto">
                <a:xfrm>
                  <a:off x="934" y="190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8" name="Rectangle 206"/>
                <p:cNvSpPr>
                  <a:spLocks noChangeArrowheads="1"/>
                </p:cNvSpPr>
                <p:nvPr/>
              </p:nvSpPr>
              <p:spPr bwMode="auto">
                <a:xfrm>
                  <a:off x="934" y="19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599" name="Rectangle 207"/>
                <p:cNvSpPr>
                  <a:spLocks noChangeArrowheads="1"/>
                </p:cNvSpPr>
                <p:nvPr/>
              </p:nvSpPr>
              <p:spPr bwMode="auto">
                <a:xfrm>
                  <a:off x="934" y="192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0" name="Rectangle 208"/>
                <p:cNvSpPr>
                  <a:spLocks noChangeArrowheads="1"/>
                </p:cNvSpPr>
                <p:nvPr/>
              </p:nvSpPr>
              <p:spPr bwMode="auto">
                <a:xfrm>
                  <a:off x="934" y="194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1" name="Rectangle 209"/>
                <p:cNvSpPr>
                  <a:spLocks noChangeArrowheads="1"/>
                </p:cNvSpPr>
                <p:nvPr/>
              </p:nvSpPr>
              <p:spPr bwMode="auto">
                <a:xfrm>
                  <a:off x="934" y="195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2" name="Rectangle 210"/>
                <p:cNvSpPr>
                  <a:spLocks noChangeArrowheads="1"/>
                </p:cNvSpPr>
                <p:nvPr/>
              </p:nvSpPr>
              <p:spPr bwMode="auto">
                <a:xfrm>
                  <a:off x="934" y="196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3" name="Rectangle 211"/>
                <p:cNvSpPr>
                  <a:spLocks noChangeArrowheads="1"/>
                </p:cNvSpPr>
                <p:nvPr/>
              </p:nvSpPr>
              <p:spPr bwMode="auto">
                <a:xfrm>
                  <a:off x="934" y="197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4" name="Rectangle 212"/>
                <p:cNvSpPr>
                  <a:spLocks noChangeArrowheads="1"/>
                </p:cNvSpPr>
                <p:nvPr/>
              </p:nvSpPr>
              <p:spPr bwMode="auto">
                <a:xfrm>
                  <a:off x="934" y="198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5" name="Rectangle 213"/>
                <p:cNvSpPr>
                  <a:spLocks noChangeArrowheads="1"/>
                </p:cNvSpPr>
                <p:nvPr/>
              </p:nvSpPr>
              <p:spPr bwMode="auto">
                <a:xfrm>
                  <a:off x="934" y="20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6" name="Rectangle 214"/>
                <p:cNvSpPr>
                  <a:spLocks noChangeArrowheads="1"/>
                </p:cNvSpPr>
                <p:nvPr/>
              </p:nvSpPr>
              <p:spPr bwMode="auto">
                <a:xfrm>
                  <a:off x="934" y="201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7" name="Rectangle 215"/>
                <p:cNvSpPr>
                  <a:spLocks noChangeArrowheads="1"/>
                </p:cNvSpPr>
                <p:nvPr/>
              </p:nvSpPr>
              <p:spPr bwMode="auto">
                <a:xfrm>
                  <a:off x="934" y="202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8" name="Rectangle 216"/>
                <p:cNvSpPr>
                  <a:spLocks noChangeArrowheads="1"/>
                </p:cNvSpPr>
                <p:nvPr/>
              </p:nvSpPr>
              <p:spPr bwMode="auto">
                <a:xfrm>
                  <a:off x="934" y="20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09" name="Rectangle 217"/>
                <p:cNvSpPr>
                  <a:spLocks noChangeArrowheads="1"/>
                </p:cNvSpPr>
                <p:nvPr/>
              </p:nvSpPr>
              <p:spPr bwMode="auto">
                <a:xfrm>
                  <a:off x="934" y="20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0" name="Rectangle 218"/>
                <p:cNvSpPr>
                  <a:spLocks noChangeArrowheads="1"/>
                </p:cNvSpPr>
                <p:nvPr/>
              </p:nvSpPr>
              <p:spPr bwMode="auto">
                <a:xfrm>
                  <a:off x="934" y="20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1" name="Rectangle 219"/>
                <p:cNvSpPr>
                  <a:spLocks noChangeArrowheads="1"/>
                </p:cNvSpPr>
                <p:nvPr/>
              </p:nvSpPr>
              <p:spPr bwMode="auto">
                <a:xfrm>
                  <a:off x="934" y="207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2" name="Rectangle 220"/>
                <p:cNvSpPr>
                  <a:spLocks noChangeArrowheads="1"/>
                </p:cNvSpPr>
                <p:nvPr/>
              </p:nvSpPr>
              <p:spPr bwMode="auto">
                <a:xfrm>
                  <a:off x="934" y="20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3" name="Rectangle 221"/>
                <p:cNvSpPr>
                  <a:spLocks noChangeArrowheads="1"/>
                </p:cNvSpPr>
                <p:nvPr/>
              </p:nvSpPr>
              <p:spPr bwMode="auto">
                <a:xfrm>
                  <a:off x="934" y="209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4" name="Rectangle 222"/>
                <p:cNvSpPr>
                  <a:spLocks noChangeArrowheads="1"/>
                </p:cNvSpPr>
                <p:nvPr/>
              </p:nvSpPr>
              <p:spPr bwMode="auto">
                <a:xfrm>
                  <a:off x="934" y="210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5" name="Rectangle 223"/>
                <p:cNvSpPr>
                  <a:spLocks noChangeArrowheads="1"/>
                </p:cNvSpPr>
                <p:nvPr/>
              </p:nvSpPr>
              <p:spPr bwMode="auto">
                <a:xfrm>
                  <a:off x="934" y="211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6" name="Rectangle 224"/>
                <p:cNvSpPr>
                  <a:spLocks noChangeArrowheads="1"/>
                </p:cNvSpPr>
                <p:nvPr/>
              </p:nvSpPr>
              <p:spPr bwMode="auto">
                <a:xfrm>
                  <a:off x="934" y="213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7" name="Rectangle 225"/>
                <p:cNvSpPr>
                  <a:spLocks noChangeArrowheads="1"/>
                </p:cNvSpPr>
                <p:nvPr/>
              </p:nvSpPr>
              <p:spPr bwMode="auto">
                <a:xfrm>
                  <a:off x="934" y="213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8" name="Rectangle 226"/>
                <p:cNvSpPr>
                  <a:spLocks noChangeArrowheads="1"/>
                </p:cNvSpPr>
                <p:nvPr/>
              </p:nvSpPr>
              <p:spPr bwMode="auto">
                <a:xfrm>
                  <a:off x="934" y="215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19" name="Rectangle 227"/>
                <p:cNvSpPr>
                  <a:spLocks noChangeArrowheads="1"/>
                </p:cNvSpPr>
                <p:nvPr/>
              </p:nvSpPr>
              <p:spPr bwMode="auto">
                <a:xfrm>
                  <a:off x="934" y="216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0" name="Rectangle 228"/>
                <p:cNvSpPr>
                  <a:spLocks noChangeArrowheads="1"/>
                </p:cNvSpPr>
                <p:nvPr/>
              </p:nvSpPr>
              <p:spPr bwMode="auto">
                <a:xfrm>
                  <a:off x="934" y="217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1" name="Rectangle 229"/>
                <p:cNvSpPr>
                  <a:spLocks noChangeArrowheads="1"/>
                </p:cNvSpPr>
                <p:nvPr/>
              </p:nvSpPr>
              <p:spPr bwMode="auto">
                <a:xfrm>
                  <a:off x="934" y="219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2" name="Rectangle 230"/>
                <p:cNvSpPr>
                  <a:spLocks noChangeArrowheads="1"/>
                </p:cNvSpPr>
                <p:nvPr/>
              </p:nvSpPr>
              <p:spPr bwMode="auto">
                <a:xfrm>
                  <a:off x="934" y="219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3" name="Rectangle 231"/>
                <p:cNvSpPr>
                  <a:spLocks noChangeArrowheads="1"/>
                </p:cNvSpPr>
                <p:nvPr/>
              </p:nvSpPr>
              <p:spPr bwMode="auto">
                <a:xfrm>
                  <a:off x="934" y="221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4" name="Rectangle 232"/>
                <p:cNvSpPr>
                  <a:spLocks noChangeArrowheads="1"/>
                </p:cNvSpPr>
                <p:nvPr/>
              </p:nvSpPr>
              <p:spPr bwMode="auto">
                <a:xfrm>
                  <a:off x="934" y="22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5" name="Rectangle 233"/>
                <p:cNvSpPr>
                  <a:spLocks noChangeArrowheads="1"/>
                </p:cNvSpPr>
                <p:nvPr/>
              </p:nvSpPr>
              <p:spPr bwMode="auto">
                <a:xfrm>
                  <a:off x="934" y="22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6" name="Rectangle 234"/>
                <p:cNvSpPr>
                  <a:spLocks noChangeArrowheads="1"/>
                </p:cNvSpPr>
                <p:nvPr/>
              </p:nvSpPr>
              <p:spPr bwMode="auto">
                <a:xfrm>
                  <a:off x="934" y="22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7" name="Rectangle 235"/>
                <p:cNvSpPr>
                  <a:spLocks noChangeArrowheads="1"/>
                </p:cNvSpPr>
                <p:nvPr/>
              </p:nvSpPr>
              <p:spPr bwMode="auto">
                <a:xfrm>
                  <a:off x="934" y="225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8" name="Rectangle 236"/>
                <p:cNvSpPr>
                  <a:spLocks noChangeArrowheads="1"/>
                </p:cNvSpPr>
                <p:nvPr/>
              </p:nvSpPr>
              <p:spPr bwMode="auto">
                <a:xfrm>
                  <a:off x="934" y="227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29" name="Rectangle 237"/>
                <p:cNvSpPr>
                  <a:spLocks noChangeArrowheads="1"/>
                </p:cNvSpPr>
                <p:nvPr/>
              </p:nvSpPr>
              <p:spPr bwMode="auto">
                <a:xfrm>
                  <a:off x="934" y="228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0" name="Rectangle 238"/>
                <p:cNvSpPr>
                  <a:spLocks noChangeArrowheads="1"/>
                </p:cNvSpPr>
                <p:nvPr/>
              </p:nvSpPr>
              <p:spPr bwMode="auto">
                <a:xfrm>
                  <a:off x="934" y="229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1" name="Rectangle 239"/>
                <p:cNvSpPr>
                  <a:spLocks noChangeArrowheads="1"/>
                </p:cNvSpPr>
                <p:nvPr/>
              </p:nvSpPr>
              <p:spPr bwMode="auto">
                <a:xfrm>
                  <a:off x="934" y="230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2" name="Rectangle 240"/>
                <p:cNvSpPr>
                  <a:spLocks noChangeArrowheads="1"/>
                </p:cNvSpPr>
                <p:nvPr/>
              </p:nvSpPr>
              <p:spPr bwMode="auto">
                <a:xfrm>
                  <a:off x="934" y="231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3" name="Rectangle 241"/>
                <p:cNvSpPr>
                  <a:spLocks noChangeArrowheads="1"/>
                </p:cNvSpPr>
                <p:nvPr/>
              </p:nvSpPr>
              <p:spPr bwMode="auto">
                <a:xfrm>
                  <a:off x="934" y="232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4" name="Rectangle 242"/>
                <p:cNvSpPr>
                  <a:spLocks noChangeArrowheads="1"/>
                </p:cNvSpPr>
                <p:nvPr/>
              </p:nvSpPr>
              <p:spPr bwMode="auto">
                <a:xfrm>
                  <a:off x="934" y="234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5" name="Rectangle 243"/>
                <p:cNvSpPr>
                  <a:spLocks noChangeArrowheads="1"/>
                </p:cNvSpPr>
                <p:nvPr/>
              </p:nvSpPr>
              <p:spPr bwMode="auto">
                <a:xfrm>
                  <a:off x="934" y="235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6" name="Rectangle 244"/>
                <p:cNvSpPr>
                  <a:spLocks noChangeArrowheads="1"/>
                </p:cNvSpPr>
                <p:nvPr/>
              </p:nvSpPr>
              <p:spPr bwMode="auto">
                <a:xfrm>
                  <a:off x="934" y="236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7" name="Rectangle 245"/>
                <p:cNvSpPr>
                  <a:spLocks noChangeArrowheads="1"/>
                </p:cNvSpPr>
                <p:nvPr/>
              </p:nvSpPr>
              <p:spPr bwMode="auto">
                <a:xfrm>
                  <a:off x="934" y="237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8" name="Rectangle 246"/>
                <p:cNvSpPr>
                  <a:spLocks noChangeArrowheads="1"/>
                </p:cNvSpPr>
                <p:nvPr/>
              </p:nvSpPr>
              <p:spPr bwMode="auto">
                <a:xfrm>
                  <a:off x="934" y="238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39" name="Rectangle 247"/>
                <p:cNvSpPr>
                  <a:spLocks noChangeArrowheads="1"/>
                </p:cNvSpPr>
                <p:nvPr/>
              </p:nvSpPr>
              <p:spPr bwMode="auto">
                <a:xfrm>
                  <a:off x="934" y="24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0" name="Rectangle 248"/>
                <p:cNvSpPr>
                  <a:spLocks noChangeArrowheads="1"/>
                </p:cNvSpPr>
                <p:nvPr/>
              </p:nvSpPr>
              <p:spPr bwMode="auto">
                <a:xfrm>
                  <a:off x="934" y="24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1" name="Rectangle 249"/>
                <p:cNvSpPr>
                  <a:spLocks noChangeArrowheads="1"/>
                </p:cNvSpPr>
                <p:nvPr/>
              </p:nvSpPr>
              <p:spPr bwMode="auto">
                <a:xfrm>
                  <a:off x="934" y="24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2" name="Rectangle 250"/>
                <p:cNvSpPr>
                  <a:spLocks noChangeArrowheads="1"/>
                </p:cNvSpPr>
                <p:nvPr/>
              </p:nvSpPr>
              <p:spPr bwMode="auto">
                <a:xfrm>
                  <a:off x="934" y="24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3" name="Rectangle 251"/>
                <p:cNvSpPr>
                  <a:spLocks noChangeArrowheads="1"/>
                </p:cNvSpPr>
                <p:nvPr/>
              </p:nvSpPr>
              <p:spPr bwMode="auto">
                <a:xfrm>
                  <a:off x="934" y="244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4" name="Rectangle 252"/>
                <p:cNvSpPr>
                  <a:spLocks noChangeArrowheads="1"/>
                </p:cNvSpPr>
                <p:nvPr/>
              </p:nvSpPr>
              <p:spPr bwMode="auto">
                <a:xfrm>
                  <a:off x="934" y="24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5" name="Rectangle 253"/>
                <p:cNvSpPr>
                  <a:spLocks noChangeArrowheads="1"/>
                </p:cNvSpPr>
                <p:nvPr/>
              </p:nvSpPr>
              <p:spPr bwMode="auto">
                <a:xfrm>
                  <a:off x="934" y="24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6" name="Rectangle 254"/>
                <p:cNvSpPr>
                  <a:spLocks noChangeArrowheads="1"/>
                </p:cNvSpPr>
                <p:nvPr/>
              </p:nvSpPr>
              <p:spPr bwMode="auto">
                <a:xfrm>
                  <a:off x="934" y="24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7" name="Rectangle 255"/>
                <p:cNvSpPr>
                  <a:spLocks noChangeArrowheads="1"/>
                </p:cNvSpPr>
                <p:nvPr/>
              </p:nvSpPr>
              <p:spPr bwMode="auto">
                <a:xfrm>
                  <a:off x="934" y="249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8" name="Rectangle 256"/>
                <p:cNvSpPr>
                  <a:spLocks noChangeArrowheads="1"/>
                </p:cNvSpPr>
                <p:nvPr/>
              </p:nvSpPr>
              <p:spPr bwMode="auto">
                <a:xfrm>
                  <a:off x="934" y="250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49" name="Rectangle 257"/>
                <p:cNvSpPr>
                  <a:spLocks noChangeArrowheads="1"/>
                </p:cNvSpPr>
                <p:nvPr/>
              </p:nvSpPr>
              <p:spPr bwMode="auto">
                <a:xfrm>
                  <a:off x="934" y="251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0" name="Rectangle 258"/>
                <p:cNvSpPr>
                  <a:spLocks noChangeArrowheads="1"/>
                </p:cNvSpPr>
                <p:nvPr/>
              </p:nvSpPr>
              <p:spPr bwMode="auto">
                <a:xfrm>
                  <a:off x="934" y="252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1" name="Rectangle 259"/>
                <p:cNvSpPr>
                  <a:spLocks noChangeArrowheads="1"/>
                </p:cNvSpPr>
                <p:nvPr/>
              </p:nvSpPr>
              <p:spPr bwMode="auto">
                <a:xfrm>
                  <a:off x="934" y="253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2" name="Rectangle 260"/>
                <p:cNvSpPr>
                  <a:spLocks noChangeArrowheads="1"/>
                </p:cNvSpPr>
                <p:nvPr/>
              </p:nvSpPr>
              <p:spPr bwMode="auto">
                <a:xfrm>
                  <a:off x="934" y="255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3" name="Rectangle 261"/>
                <p:cNvSpPr>
                  <a:spLocks noChangeArrowheads="1"/>
                </p:cNvSpPr>
                <p:nvPr/>
              </p:nvSpPr>
              <p:spPr bwMode="auto">
                <a:xfrm>
                  <a:off x="934" y="256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4" name="Rectangle 262"/>
                <p:cNvSpPr>
                  <a:spLocks noChangeArrowheads="1"/>
                </p:cNvSpPr>
                <p:nvPr/>
              </p:nvSpPr>
              <p:spPr bwMode="auto">
                <a:xfrm>
                  <a:off x="934" y="257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5" name="Rectangle 263"/>
                <p:cNvSpPr>
                  <a:spLocks noChangeArrowheads="1"/>
                </p:cNvSpPr>
                <p:nvPr/>
              </p:nvSpPr>
              <p:spPr bwMode="auto">
                <a:xfrm>
                  <a:off x="934" y="258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6" name="Rectangle 264"/>
                <p:cNvSpPr>
                  <a:spLocks noChangeArrowheads="1"/>
                </p:cNvSpPr>
                <p:nvPr/>
              </p:nvSpPr>
              <p:spPr bwMode="auto">
                <a:xfrm>
                  <a:off x="934" y="259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7" name="Rectangle 265"/>
                <p:cNvSpPr>
                  <a:spLocks noChangeArrowheads="1"/>
                </p:cNvSpPr>
                <p:nvPr/>
              </p:nvSpPr>
              <p:spPr bwMode="auto">
                <a:xfrm>
                  <a:off x="934" y="261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8" name="Rectangle 266"/>
                <p:cNvSpPr>
                  <a:spLocks noChangeArrowheads="1"/>
                </p:cNvSpPr>
                <p:nvPr/>
              </p:nvSpPr>
              <p:spPr bwMode="auto">
                <a:xfrm>
                  <a:off x="934" y="262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59" name="Rectangle 267"/>
                <p:cNvSpPr>
                  <a:spLocks noChangeArrowheads="1"/>
                </p:cNvSpPr>
                <p:nvPr/>
              </p:nvSpPr>
              <p:spPr bwMode="auto">
                <a:xfrm>
                  <a:off x="934" y="26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0" name="Rectangle 268"/>
                <p:cNvSpPr>
                  <a:spLocks noChangeArrowheads="1"/>
                </p:cNvSpPr>
                <p:nvPr/>
              </p:nvSpPr>
              <p:spPr bwMode="auto">
                <a:xfrm>
                  <a:off x="934" y="26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1" name="Rectangle 269"/>
                <p:cNvSpPr>
                  <a:spLocks noChangeArrowheads="1"/>
                </p:cNvSpPr>
                <p:nvPr/>
              </p:nvSpPr>
              <p:spPr bwMode="auto">
                <a:xfrm>
                  <a:off x="934" y="26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2" name="Rectangle 270"/>
                <p:cNvSpPr>
                  <a:spLocks noChangeArrowheads="1"/>
                </p:cNvSpPr>
                <p:nvPr/>
              </p:nvSpPr>
              <p:spPr bwMode="auto">
                <a:xfrm>
                  <a:off x="934" y="26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3" name="Rectangle 271"/>
                <p:cNvSpPr>
                  <a:spLocks noChangeArrowheads="1"/>
                </p:cNvSpPr>
                <p:nvPr/>
              </p:nvSpPr>
              <p:spPr bwMode="auto">
                <a:xfrm>
                  <a:off x="934" y="268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4" name="Rectangle 272"/>
                <p:cNvSpPr>
                  <a:spLocks noChangeArrowheads="1"/>
                </p:cNvSpPr>
                <p:nvPr/>
              </p:nvSpPr>
              <p:spPr bwMode="auto">
                <a:xfrm>
                  <a:off x="934"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5" name="Rectangle 273"/>
                <p:cNvSpPr>
                  <a:spLocks noChangeArrowheads="1"/>
                </p:cNvSpPr>
                <p:nvPr/>
              </p:nvSpPr>
              <p:spPr bwMode="auto">
                <a:xfrm>
                  <a:off x="934" y="270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6" name="Rectangle 274"/>
                <p:cNvSpPr>
                  <a:spLocks noChangeArrowheads="1"/>
                </p:cNvSpPr>
                <p:nvPr/>
              </p:nvSpPr>
              <p:spPr bwMode="auto">
                <a:xfrm>
                  <a:off x="934" y="271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7" name="Rectangle 275"/>
                <p:cNvSpPr>
                  <a:spLocks noChangeArrowheads="1"/>
                </p:cNvSpPr>
                <p:nvPr/>
              </p:nvSpPr>
              <p:spPr bwMode="auto">
                <a:xfrm>
                  <a:off x="934" y="272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8" name="Rectangle 276"/>
                <p:cNvSpPr>
                  <a:spLocks noChangeArrowheads="1"/>
                </p:cNvSpPr>
                <p:nvPr/>
              </p:nvSpPr>
              <p:spPr bwMode="auto">
                <a:xfrm>
                  <a:off x="934" y="274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69" name="Rectangle 277"/>
                <p:cNvSpPr>
                  <a:spLocks noChangeArrowheads="1"/>
                </p:cNvSpPr>
                <p:nvPr/>
              </p:nvSpPr>
              <p:spPr bwMode="auto">
                <a:xfrm>
                  <a:off x="934" y="275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0" name="Rectangle 278"/>
                <p:cNvSpPr>
                  <a:spLocks noChangeArrowheads="1"/>
                </p:cNvSpPr>
                <p:nvPr/>
              </p:nvSpPr>
              <p:spPr bwMode="auto">
                <a:xfrm>
                  <a:off x="934" y="276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1" name="Rectangle 279"/>
                <p:cNvSpPr>
                  <a:spLocks noChangeArrowheads="1"/>
                </p:cNvSpPr>
                <p:nvPr/>
              </p:nvSpPr>
              <p:spPr bwMode="auto">
                <a:xfrm>
                  <a:off x="934" y="277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2" name="Rectangle 280"/>
                <p:cNvSpPr>
                  <a:spLocks noChangeArrowheads="1"/>
                </p:cNvSpPr>
                <p:nvPr/>
              </p:nvSpPr>
              <p:spPr bwMode="auto">
                <a:xfrm>
                  <a:off x="934" y="278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3" name="Rectangle 281"/>
                <p:cNvSpPr>
                  <a:spLocks noChangeArrowheads="1"/>
                </p:cNvSpPr>
                <p:nvPr/>
              </p:nvSpPr>
              <p:spPr bwMode="auto">
                <a:xfrm>
                  <a:off x="934" y="279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4" name="Rectangle 282"/>
                <p:cNvSpPr>
                  <a:spLocks noChangeArrowheads="1"/>
                </p:cNvSpPr>
                <p:nvPr/>
              </p:nvSpPr>
              <p:spPr bwMode="auto">
                <a:xfrm>
                  <a:off x="934" y="280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5" name="Rectangle 283"/>
                <p:cNvSpPr>
                  <a:spLocks noChangeArrowheads="1"/>
                </p:cNvSpPr>
                <p:nvPr/>
              </p:nvSpPr>
              <p:spPr bwMode="auto">
                <a:xfrm>
                  <a:off x="934" y="28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6" name="Rectangle 284"/>
                <p:cNvSpPr>
                  <a:spLocks noChangeArrowheads="1"/>
                </p:cNvSpPr>
                <p:nvPr/>
              </p:nvSpPr>
              <p:spPr bwMode="auto">
                <a:xfrm>
                  <a:off x="934" y="28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7" name="Rectangle 285"/>
                <p:cNvSpPr>
                  <a:spLocks noChangeArrowheads="1"/>
                </p:cNvSpPr>
                <p:nvPr/>
              </p:nvSpPr>
              <p:spPr bwMode="auto">
                <a:xfrm>
                  <a:off x="934" y="28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8" name="Rectangle 286"/>
                <p:cNvSpPr>
                  <a:spLocks noChangeArrowheads="1"/>
                </p:cNvSpPr>
                <p:nvPr/>
              </p:nvSpPr>
              <p:spPr bwMode="auto">
                <a:xfrm>
                  <a:off x="934" y="285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79" name="Rectangle 287"/>
                <p:cNvSpPr>
                  <a:spLocks noChangeArrowheads="1"/>
                </p:cNvSpPr>
                <p:nvPr/>
              </p:nvSpPr>
              <p:spPr bwMode="auto">
                <a:xfrm>
                  <a:off x="934" y="286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0" name="Rectangle 288"/>
                <p:cNvSpPr>
                  <a:spLocks noChangeArrowheads="1"/>
                </p:cNvSpPr>
                <p:nvPr/>
              </p:nvSpPr>
              <p:spPr bwMode="auto">
                <a:xfrm>
                  <a:off x="934" y="288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1" name="Rectangle 289"/>
                <p:cNvSpPr>
                  <a:spLocks noChangeArrowheads="1"/>
                </p:cNvSpPr>
                <p:nvPr/>
              </p:nvSpPr>
              <p:spPr bwMode="auto">
                <a:xfrm>
                  <a:off x="934" y="289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2" name="Rectangle 290"/>
                <p:cNvSpPr>
                  <a:spLocks noChangeArrowheads="1"/>
                </p:cNvSpPr>
                <p:nvPr/>
              </p:nvSpPr>
              <p:spPr bwMode="auto">
                <a:xfrm>
                  <a:off x="934" y="290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3" name="Rectangle 291"/>
                <p:cNvSpPr>
                  <a:spLocks noChangeArrowheads="1"/>
                </p:cNvSpPr>
                <p:nvPr/>
              </p:nvSpPr>
              <p:spPr bwMode="auto">
                <a:xfrm>
                  <a:off x="934" y="291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4" name="Rectangle 292"/>
                <p:cNvSpPr>
                  <a:spLocks noChangeArrowheads="1"/>
                </p:cNvSpPr>
                <p:nvPr/>
              </p:nvSpPr>
              <p:spPr bwMode="auto">
                <a:xfrm>
                  <a:off x="934" y="292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5" name="Rectangle 293"/>
                <p:cNvSpPr>
                  <a:spLocks noChangeArrowheads="1"/>
                </p:cNvSpPr>
                <p:nvPr/>
              </p:nvSpPr>
              <p:spPr bwMode="auto">
                <a:xfrm>
                  <a:off x="934" y="294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6" name="Rectangle 294"/>
                <p:cNvSpPr>
                  <a:spLocks noChangeArrowheads="1"/>
                </p:cNvSpPr>
                <p:nvPr/>
              </p:nvSpPr>
              <p:spPr bwMode="auto">
                <a:xfrm>
                  <a:off x="934" y="295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7" name="Rectangle 295"/>
                <p:cNvSpPr>
                  <a:spLocks noChangeArrowheads="1"/>
                </p:cNvSpPr>
                <p:nvPr/>
              </p:nvSpPr>
              <p:spPr bwMode="auto">
                <a:xfrm>
                  <a:off x="934" y="296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8" name="Rectangle 296"/>
                <p:cNvSpPr>
                  <a:spLocks noChangeArrowheads="1"/>
                </p:cNvSpPr>
                <p:nvPr/>
              </p:nvSpPr>
              <p:spPr bwMode="auto">
                <a:xfrm>
                  <a:off x="934" y="297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89" name="Rectangle 297"/>
                <p:cNvSpPr>
                  <a:spLocks noChangeArrowheads="1"/>
                </p:cNvSpPr>
                <p:nvPr/>
              </p:nvSpPr>
              <p:spPr bwMode="auto">
                <a:xfrm>
                  <a:off x="934" y="298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0" name="Rectangle 298"/>
                <p:cNvSpPr>
                  <a:spLocks noChangeArrowheads="1"/>
                </p:cNvSpPr>
                <p:nvPr/>
              </p:nvSpPr>
              <p:spPr bwMode="auto">
                <a:xfrm>
                  <a:off x="934" y="299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1" name="Rectangle 299"/>
                <p:cNvSpPr>
                  <a:spLocks noChangeArrowheads="1"/>
                </p:cNvSpPr>
                <p:nvPr/>
              </p:nvSpPr>
              <p:spPr bwMode="auto">
                <a:xfrm>
                  <a:off x="934" y="30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2" name="Rectangle 300"/>
                <p:cNvSpPr>
                  <a:spLocks noChangeArrowheads="1"/>
                </p:cNvSpPr>
                <p:nvPr/>
              </p:nvSpPr>
              <p:spPr bwMode="auto">
                <a:xfrm>
                  <a:off x="934" y="30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3" name="Rectangle 301"/>
                <p:cNvSpPr>
                  <a:spLocks noChangeArrowheads="1"/>
                </p:cNvSpPr>
                <p:nvPr/>
              </p:nvSpPr>
              <p:spPr bwMode="auto">
                <a:xfrm>
                  <a:off x="934" y="30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4" name="Rectangle 302"/>
                <p:cNvSpPr>
                  <a:spLocks noChangeArrowheads="1"/>
                </p:cNvSpPr>
                <p:nvPr/>
              </p:nvSpPr>
              <p:spPr bwMode="auto">
                <a:xfrm>
                  <a:off x="934" y="304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5" name="Rectangle 303"/>
                <p:cNvSpPr>
                  <a:spLocks noChangeArrowheads="1"/>
                </p:cNvSpPr>
                <p:nvPr/>
              </p:nvSpPr>
              <p:spPr bwMode="auto">
                <a:xfrm>
                  <a:off x="934" y="305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6" name="Rectangle 304"/>
                <p:cNvSpPr>
                  <a:spLocks noChangeArrowheads="1"/>
                </p:cNvSpPr>
                <p:nvPr/>
              </p:nvSpPr>
              <p:spPr bwMode="auto">
                <a:xfrm>
                  <a:off x="934"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7" name="Rectangle 305"/>
                <p:cNvSpPr>
                  <a:spLocks noChangeArrowheads="1"/>
                </p:cNvSpPr>
                <p:nvPr/>
              </p:nvSpPr>
              <p:spPr bwMode="auto">
                <a:xfrm>
                  <a:off x="934" y="307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8" name="Rectangle 306"/>
                <p:cNvSpPr>
                  <a:spLocks noChangeArrowheads="1"/>
                </p:cNvSpPr>
                <p:nvPr/>
              </p:nvSpPr>
              <p:spPr bwMode="auto">
                <a:xfrm>
                  <a:off x="934"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699" name="Rectangle 307"/>
                <p:cNvSpPr>
                  <a:spLocks noChangeArrowheads="1"/>
                </p:cNvSpPr>
                <p:nvPr/>
              </p:nvSpPr>
              <p:spPr bwMode="auto">
                <a:xfrm>
                  <a:off x="934" y="310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0" name="Rectangle 308"/>
                <p:cNvSpPr>
                  <a:spLocks noChangeArrowheads="1"/>
                </p:cNvSpPr>
                <p:nvPr/>
              </p:nvSpPr>
              <p:spPr bwMode="auto">
                <a:xfrm>
                  <a:off x="934" y="311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1" name="Rectangle 309"/>
                <p:cNvSpPr>
                  <a:spLocks noChangeArrowheads="1"/>
                </p:cNvSpPr>
                <p:nvPr/>
              </p:nvSpPr>
              <p:spPr bwMode="auto">
                <a:xfrm>
                  <a:off x="934" y="312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2" name="Rectangle 310"/>
                <p:cNvSpPr>
                  <a:spLocks noChangeArrowheads="1"/>
                </p:cNvSpPr>
                <p:nvPr/>
              </p:nvSpPr>
              <p:spPr bwMode="auto">
                <a:xfrm>
                  <a:off x="934" y="313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3" name="Rectangle 311"/>
                <p:cNvSpPr>
                  <a:spLocks noChangeArrowheads="1"/>
                </p:cNvSpPr>
                <p:nvPr/>
              </p:nvSpPr>
              <p:spPr bwMode="auto">
                <a:xfrm>
                  <a:off x="934"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4" name="Rectangle 312"/>
                <p:cNvSpPr>
                  <a:spLocks noChangeArrowheads="1"/>
                </p:cNvSpPr>
                <p:nvPr/>
              </p:nvSpPr>
              <p:spPr bwMode="auto">
                <a:xfrm>
                  <a:off x="934" y="316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5" name="Rectangle 313"/>
                <p:cNvSpPr>
                  <a:spLocks noChangeArrowheads="1"/>
                </p:cNvSpPr>
                <p:nvPr/>
              </p:nvSpPr>
              <p:spPr bwMode="auto">
                <a:xfrm>
                  <a:off x="934" y="317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6" name="Rectangle 314"/>
                <p:cNvSpPr>
                  <a:spLocks noChangeArrowheads="1"/>
                </p:cNvSpPr>
                <p:nvPr/>
              </p:nvSpPr>
              <p:spPr bwMode="auto">
                <a:xfrm>
                  <a:off x="934" y="318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7" name="Group 315"/>
              <p:cNvGrpSpPr>
                <a:grpSpLocks/>
              </p:cNvGrpSpPr>
              <p:nvPr/>
            </p:nvGrpSpPr>
            <p:grpSpPr bwMode="auto">
              <a:xfrm>
                <a:off x="1270" y="3600"/>
                <a:ext cx="337" cy="1503"/>
                <a:chOff x="1270" y="1695"/>
                <a:chExt cx="337" cy="1503"/>
              </a:xfrm>
            </p:grpSpPr>
            <p:sp>
              <p:nvSpPr>
                <p:cNvPr id="315708" name="Rectangle 316"/>
                <p:cNvSpPr>
                  <a:spLocks noChangeArrowheads="1"/>
                </p:cNvSpPr>
                <p:nvPr/>
              </p:nvSpPr>
              <p:spPr bwMode="auto">
                <a:xfrm>
                  <a:off x="1270" y="1695"/>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09" name="Rectangle 317"/>
                <p:cNvSpPr>
                  <a:spLocks noChangeArrowheads="1"/>
                </p:cNvSpPr>
                <p:nvPr/>
              </p:nvSpPr>
              <p:spPr bwMode="auto">
                <a:xfrm>
                  <a:off x="1270" y="170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0" name="Rectangle 318"/>
                <p:cNvSpPr>
                  <a:spLocks noChangeArrowheads="1"/>
                </p:cNvSpPr>
                <p:nvPr/>
              </p:nvSpPr>
              <p:spPr bwMode="auto">
                <a:xfrm>
                  <a:off x="1270" y="171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1" name="Rectangle 319"/>
                <p:cNvSpPr>
                  <a:spLocks noChangeArrowheads="1"/>
                </p:cNvSpPr>
                <p:nvPr/>
              </p:nvSpPr>
              <p:spPr bwMode="auto">
                <a:xfrm>
                  <a:off x="1270" y="173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2" name="Rectangle 320"/>
                <p:cNvSpPr>
                  <a:spLocks noChangeArrowheads="1"/>
                </p:cNvSpPr>
                <p:nvPr/>
              </p:nvSpPr>
              <p:spPr bwMode="auto">
                <a:xfrm>
                  <a:off x="1270" y="1741"/>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3" name="Rectangle 321"/>
                <p:cNvSpPr>
                  <a:spLocks noChangeArrowheads="1"/>
                </p:cNvSpPr>
                <p:nvPr/>
              </p:nvSpPr>
              <p:spPr bwMode="auto">
                <a:xfrm>
                  <a:off x="1270" y="175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4" name="Rectangle 322"/>
                <p:cNvSpPr>
                  <a:spLocks noChangeArrowheads="1"/>
                </p:cNvSpPr>
                <p:nvPr/>
              </p:nvSpPr>
              <p:spPr bwMode="auto">
                <a:xfrm>
                  <a:off x="1270" y="1764"/>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5" name="Rectangle 323"/>
                <p:cNvSpPr>
                  <a:spLocks noChangeArrowheads="1"/>
                </p:cNvSpPr>
                <p:nvPr/>
              </p:nvSpPr>
              <p:spPr bwMode="auto">
                <a:xfrm>
                  <a:off x="1270" y="1777"/>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6" name="Rectangle 324"/>
                <p:cNvSpPr>
                  <a:spLocks noChangeArrowheads="1"/>
                </p:cNvSpPr>
                <p:nvPr/>
              </p:nvSpPr>
              <p:spPr bwMode="auto">
                <a:xfrm>
                  <a:off x="1270" y="1787"/>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7" name="Rectangle 325"/>
                <p:cNvSpPr>
                  <a:spLocks noChangeArrowheads="1"/>
                </p:cNvSpPr>
                <p:nvPr/>
              </p:nvSpPr>
              <p:spPr bwMode="auto">
                <a:xfrm>
                  <a:off x="1270" y="180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8" name="Rectangle 326"/>
                <p:cNvSpPr>
                  <a:spLocks noChangeArrowheads="1"/>
                </p:cNvSpPr>
                <p:nvPr/>
              </p:nvSpPr>
              <p:spPr bwMode="auto">
                <a:xfrm>
                  <a:off x="1270" y="181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19" name="Rectangle 327"/>
                <p:cNvSpPr>
                  <a:spLocks noChangeArrowheads="1"/>
                </p:cNvSpPr>
                <p:nvPr/>
              </p:nvSpPr>
              <p:spPr bwMode="auto">
                <a:xfrm>
                  <a:off x="1270" y="182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0" name="Rectangle 328"/>
                <p:cNvSpPr>
                  <a:spLocks noChangeArrowheads="1"/>
                </p:cNvSpPr>
                <p:nvPr/>
              </p:nvSpPr>
              <p:spPr bwMode="auto">
                <a:xfrm>
                  <a:off x="1270" y="1837"/>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1" name="Rectangle 329"/>
                <p:cNvSpPr>
                  <a:spLocks noChangeArrowheads="1"/>
                </p:cNvSpPr>
                <p:nvPr/>
              </p:nvSpPr>
              <p:spPr bwMode="auto">
                <a:xfrm>
                  <a:off x="1270" y="1846"/>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2" name="Rectangle 330"/>
                <p:cNvSpPr>
                  <a:spLocks noChangeArrowheads="1"/>
                </p:cNvSpPr>
                <p:nvPr/>
              </p:nvSpPr>
              <p:spPr bwMode="auto">
                <a:xfrm>
                  <a:off x="1270" y="186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3" name="Rectangle 331"/>
                <p:cNvSpPr>
                  <a:spLocks noChangeArrowheads="1"/>
                </p:cNvSpPr>
                <p:nvPr/>
              </p:nvSpPr>
              <p:spPr bwMode="auto">
                <a:xfrm>
                  <a:off x="1270" y="1869"/>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4" name="Rectangle 332"/>
                <p:cNvSpPr>
                  <a:spLocks noChangeArrowheads="1"/>
                </p:cNvSpPr>
                <p:nvPr/>
              </p:nvSpPr>
              <p:spPr bwMode="auto">
                <a:xfrm>
                  <a:off x="1270" y="188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5" name="Rectangle 333"/>
                <p:cNvSpPr>
                  <a:spLocks noChangeArrowheads="1"/>
                </p:cNvSpPr>
                <p:nvPr/>
              </p:nvSpPr>
              <p:spPr bwMode="auto">
                <a:xfrm>
                  <a:off x="1270" y="1897"/>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6" name="Rectangle 334"/>
                <p:cNvSpPr>
                  <a:spLocks noChangeArrowheads="1"/>
                </p:cNvSpPr>
                <p:nvPr/>
              </p:nvSpPr>
              <p:spPr bwMode="auto">
                <a:xfrm>
                  <a:off x="1270" y="1906"/>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7" name="Rectangle 335"/>
                <p:cNvSpPr>
                  <a:spLocks noChangeArrowheads="1"/>
                </p:cNvSpPr>
                <p:nvPr/>
              </p:nvSpPr>
              <p:spPr bwMode="auto">
                <a:xfrm>
                  <a:off x="1270" y="1919"/>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8" name="Rectangle 336"/>
                <p:cNvSpPr>
                  <a:spLocks noChangeArrowheads="1"/>
                </p:cNvSpPr>
                <p:nvPr/>
              </p:nvSpPr>
              <p:spPr bwMode="auto">
                <a:xfrm>
                  <a:off x="1270" y="1929"/>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29" name="Rectangle 337"/>
                <p:cNvSpPr>
                  <a:spLocks noChangeArrowheads="1"/>
                </p:cNvSpPr>
                <p:nvPr/>
              </p:nvSpPr>
              <p:spPr bwMode="auto">
                <a:xfrm>
                  <a:off x="1270" y="1942"/>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0" name="Rectangle 338"/>
                <p:cNvSpPr>
                  <a:spLocks noChangeArrowheads="1"/>
                </p:cNvSpPr>
                <p:nvPr/>
              </p:nvSpPr>
              <p:spPr bwMode="auto">
                <a:xfrm>
                  <a:off x="1270" y="1952"/>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1" name="Rectangle 339"/>
                <p:cNvSpPr>
                  <a:spLocks noChangeArrowheads="1"/>
                </p:cNvSpPr>
                <p:nvPr/>
              </p:nvSpPr>
              <p:spPr bwMode="auto">
                <a:xfrm>
                  <a:off x="1270" y="196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2" name="Rectangle 340"/>
                <p:cNvSpPr>
                  <a:spLocks noChangeArrowheads="1"/>
                </p:cNvSpPr>
                <p:nvPr/>
              </p:nvSpPr>
              <p:spPr bwMode="auto">
                <a:xfrm>
                  <a:off x="1270" y="197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3" name="Rectangle 341"/>
                <p:cNvSpPr>
                  <a:spLocks noChangeArrowheads="1"/>
                </p:cNvSpPr>
                <p:nvPr/>
              </p:nvSpPr>
              <p:spPr bwMode="auto">
                <a:xfrm>
                  <a:off x="1270" y="198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4" name="Rectangle 342"/>
                <p:cNvSpPr>
                  <a:spLocks noChangeArrowheads="1"/>
                </p:cNvSpPr>
                <p:nvPr/>
              </p:nvSpPr>
              <p:spPr bwMode="auto">
                <a:xfrm>
                  <a:off x="1270" y="200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5" name="Rectangle 343"/>
                <p:cNvSpPr>
                  <a:spLocks noChangeArrowheads="1"/>
                </p:cNvSpPr>
                <p:nvPr/>
              </p:nvSpPr>
              <p:spPr bwMode="auto">
                <a:xfrm>
                  <a:off x="1270" y="2011"/>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6" name="Rectangle 344"/>
                <p:cNvSpPr>
                  <a:spLocks noChangeArrowheads="1"/>
                </p:cNvSpPr>
                <p:nvPr/>
              </p:nvSpPr>
              <p:spPr bwMode="auto">
                <a:xfrm>
                  <a:off x="1270" y="202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7" name="Rectangle 345"/>
                <p:cNvSpPr>
                  <a:spLocks noChangeArrowheads="1"/>
                </p:cNvSpPr>
                <p:nvPr/>
              </p:nvSpPr>
              <p:spPr bwMode="auto">
                <a:xfrm>
                  <a:off x="1270" y="203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8" name="Rectangle 346"/>
                <p:cNvSpPr>
                  <a:spLocks noChangeArrowheads="1"/>
                </p:cNvSpPr>
                <p:nvPr/>
              </p:nvSpPr>
              <p:spPr bwMode="auto">
                <a:xfrm>
                  <a:off x="1270" y="2048"/>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39" name="Rectangle 347"/>
                <p:cNvSpPr>
                  <a:spLocks noChangeArrowheads="1"/>
                </p:cNvSpPr>
                <p:nvPr/>
              </p:nvSpPr>
              <p:spPr bwMode="auto">
                <a:xfrm>
                  <a:off x="1270" y="2057"/>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0" name="Rectangle 348"/>
                <p:cNvSpPr>
                  <a:spLocks noChangeArrowheads="1"/>
                </p:cNvSpPr>
                <p:nvPr/>
              </p:nvSpPr>
              <p:spPr bwMode="auto">
                <a:xfrm>
                  <a:off x="1270" y="2071"/>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1" name="Rectangle 349"/>
                <p:cNvSpPr>
                  <a:spLocks noChangeArrowheads="1"/>
                </p:cNvSpPr>
                <p:nvPr/>
              </p:nvSpPr>
              <p:spPr bwMode="auto">
                <a:xfrm>
                  <a:off x="1270" y="2084"/>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2" name="Rectangle 350"/>
                <p:cNvSpPr>
                  <a:spLocks noChangeArrowheads="1"/>
                </p:cNvSpPr>
                <p:nvPr/>
              </p:nvSpPr>
              <p:spPr bwMode="auto">
                <a:xfrm>
                  <a:off x="1270" y="2094"/>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3" name="Rectangle 351"/>
                <p:cNvSpPr>
                  <a:spLocks noChangeArrowheads="1"/>
                </p:cNvSpPr>
                <p:nvPr/>
              </p:nvSpPr>
              <p:spPr bwMode="auto">
                <a:xfrm>
                  <a:off x="1270" y="2107"/>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4" name="Rectangle 352"/>
                <p:cNvSpPr>
                  <a:spLocks noChangeArrowheads="1"/>
                </p:cNvSpPr>
                <p:nvPr/>
              </p:nvSpPr>
              <p:spPr bwMode="auto">
                <a:xfrm>
                  <a:off x="1270" y="2117"/>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5" name="Rectangle 353"/>
                <p:cNvSpPr>
                  <a:spLocks noChangeArrowheads="1"/>
                </p:cNvSpPr>
                <p:nvPr/>
              </p:nvSpPr>
              <p:spPr bwMode="auto">
                <a:xfrm>
                  <a:off x="1270" y="213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6" name="Rectangle 354"/>
                <p:cNvSpPr>
                  <a:spLocks noChangeArrowheads="1"/>
                </p:cNvSpPr>
                <p:nvPr/>
              </p:nvSpPr>
              <p:spPr bwMode="auto">
                <a:xfrm>
                  <a:off x="1270" y="2139"/>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7" name="Rectangle 355"/>
                <p:cNvSpPr>
                  <a:spLocks noChangeArrowheads="1"/>
                </p:cNvSpPr>
                <p:nvPr/>
              </p:nvSpPr>
              <p:spPr bwMode="auto">
                <a:xfrm>
                  <a:off x="1270" y="215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8" name="Rectangle 356"/>
                <p:cNvSpPr>
                  <a:spLocks noChangeArrowheads="1"/>
                </p:cNvSpPr>
                <p:nvPr/>
              </p:nvSpPr>
              <p:spPr bwMode="auto">
                <a:xfrm>
                  <a:off x="1270" y="216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49" name="Rectangle 357"/>
                <p:cNvSpPr>
                  <a:spLocks noChangeArrowheads="1"/>
                </p:cNvSpPr>
                <p:nvPr/>
              </p:nvSpPr>
              <p:spPr bwMode="auto">
                <a:xfrm>
                  <a:off x="1270" y="2176"/>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0" name="Rectangle 358"/>
                <p:cNvSpPr>
                  <a:spLocks noChangeArrowheads="1"/>
                </p:cNvSpPr>
                <p:nvPr/>
              </p:nvSpPr>
              <p:spPr bwMode="auto">
                <a:xfrm>
                  <a:off x="1270" y="219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1" name="Rectangle 359"/>
                <p:cNvSpPr>
                  <a:spLocks noChangeArrowheads="1"/>
                </p:cNvSpPr>
                <p:nvPr/>
              </p:nvSpPr>
              <p:spPr bwMode="auto">
                <a:xfrm>
                  <a:off x="1270" y="2199"/>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2" name="Rectangle 360"/>
                <p:cNvSpPr>
                  <a:spLocks noChangeArrowheads="1"/>
                </p:cNvSpPr>
                <p:nvPr/>
              </p:nvSpPr>
              <p:spPr bwMode="auto">
                <a:xfrm>
                  <a:off x="1270" y="221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3" name="Rectangle 361"/>
                <p:cNvSpPr>
                  <a:spLocks noChangeArrowheads="1"/>
                </p:cNvSpPr>
                <p:nvPr/>
              </p:nvSpPr>
              <p:spPr bwMode="auto">
                <a:xfrm>
                  <a:off x="1270" y="222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4" name="Rectangle 362"/>
                <p:cNvSpPr>
                  <a:spLocks noChangeArrowheads="1"/>
                </p:cNvSpPr>
                <p:nvPr/>
              </p:nvSpPr>
              <p:spPr bwMode="auto">
                <a:xfrm>
                  <a:off x="1270" y="2236"/>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5" name="Rectangle 363"/>
                <p:cNvSpPr>
                  <a:spLocks noChangeArrowheads="1"/>
                </p:cNvSpPr>
                <p:nvPr/>
              </p:nvSpPr>
              <p:spPr bwMode="auto">
                <a:xfrm>
                  <a:off x="1270" y="2245"/>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6" name="Rectangle 364"/>
                <p:cNvSpPr>
                  <a:spLocks noChangeArrowheads="1"/>
                </p:cNvSpPr>
                <p:nvPr/>
              </p:nvSpPr>
              <p:spPr bwMode="auto">
                <a:xfrm>
                  <a:off x="1270" y="2259"/>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7" name="Rectangle 365"/>
                <p:cNvSpPr>
                  <a:spLocks noChangeArrowheads="1"/>
                </p:cNvSpPr>
                <p:nvPr/>
              </p:nvSpPr>
              <p:spPr bwMode="auto">
                <a:xfrm>
                  <a:off x="1270" y="2272"/>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8" name="Rectangle 366"/>
                <p:cNvSpPr>
                  <a:spLocks noChangeArrowheads="1"/>
                </p:cNvSpPr>
                <p:nvPr/>
              </p:nvSpPr>
              <p:spPr bwMode="auto">
                <a:xfrm>
                  <a:off x="1270" y="2282"/>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59" name="Rectangle 367"/>
                <p:cNvSpPr>
                  <a:spLocks noChangeArrowheads="1"/>
                </p:cNvSpPr>
                <p:nvPr/>
              </p:nvSpPr>
              <p:spPr bwMode="auto">
                <a:xfrm>
                  <a:off x="1270" y="229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0" name="Rectangle 368"/>
                <p:cNvSpPr>
                  <a:spLocks noChangeArrowheads="1"/>
                </p:cNvSpPr>
                <p:nvPr/>
              </p:nvSpPr>
              <p:spPr bwMode="auto">
                <a:xfrm>
                  <a:off x="1270" y="230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1" name="Rectangle 369"/>
                <p:cNvSpPr>
                  <a:spLocks noChangeArrowheads="1"/>
                </p:cNvSpPr>
                <p:nvPr/>
              </p:nvSpPr>
              <p:spPr bwMode="auto">
                <a:xfrm>
                  <a:off x="1270" y="2318"/>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2" name="Rectangle 370"/>
                <p:cNvSpPr>
                  <a:spLocks noChangeArrowheads="1"/>
                </p:cNvSpPr>
                <p:nvPr/>
              </p:nvSpPr>
              <p:spPr bwMode="auto">
                <a:xfrm>
                  <a:off x="1270" y="2327"/>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3" name="Rectangle 371"/>
                <p:cNvSpPr>
                  <a:spLocks noChangeArrowheads="1"/>
                </p:cNvSpPr>
                <p:nvPr/>
              </p:nvSpPr>
              <p:spPr bwMode="auto">
                <a:xfrm>
                  <a:off x="1270" y="234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4" name="Rectangle 372"/>
                <p:cNvSpPr>
                  <a:spLocks noChangeArrowheads="1"/>
                </p:cNvSpPr>
                <p:nvPr/>
              </p:nvSpPr>
              <p:spPr bwMode="auto">
                <a:xfrm>
                  <a:off x="1270" y="235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5" name="Rectangle 373"/>
                <p:cNvSpPr>
                  <a:spLocks noChangeArrowheads="1"/>
                </p:cNvSpPr>
                <p:nvPr/>
              </p:nvSpPr>
              <p:spPr bwMode="auto">
                <a:xfrm>
                  <a:off x="1270" y="236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6" name="Rectangle 374"/>
                <p:cNvSpPr>
                  <a:spLocks noChangeArrowheads="1"/>
                </p:cNvSpPr>
                <p:nvPr/>
              </p:nvSpPr>
              <p:spPr bwMode="auto">
                <a:xfrm>
                  <a:off x="1270" y="2378"/>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7" name="Rectangle 375"/>
                <p:cNvSpPr>
                  <a:spLocks noChangeArrowheads="1"/>
                </p:cNvSpPr>
                <p:nvPr/>
              </p:nvSpPr>
              <p:spPr bwMode="auto">
                <a:xfrm>
                  <a:off x="1270" y="2387"/>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8" name="Rectangle 376"/>
                <p:cNvSpPr>
                  <a:spLocks noChangeArrowheads="1"/>
                </p:cNvSpPr>
                <p:nvPr/>
              </p:nvSpPr>
              <p:spPr bwMode="auto">
                <a:xfrm>
                  <a:off x="1270" y="240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69" name="Rectangle 377"/>
                <p:cNvSpPr>
                  <a:spLocks noChangeArrowheads="1"/>
                </p:cNvSpPr>
                <p:nvPr/>
              </p:nvSpPr>
              <p:spPr bwMode="auto">
                <a:xfrm>
                  <a:off x="1270" y="241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0" name="Rectangle 378"/>
                <p:cNvSpPr>
                  <a:spLocks noChangeArrowheads="1"/>
                </p:cNvSpPr>
                <p:nvPr/>
              </p:nvSpPr>
              <p:spPr bwMode="auto">
                <a:xfrm>
                  <a:off x="1270" y="242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1" name="Rectangle 379"/>
                <p:cNvSpPr>
                  <a:spLocks noChangeArrowheads="1"/>
                </p:cNvSpPr>
                <p:nvPr/>
              </p:nvSpPr>
              <p:spPr bwMode="auto">
                <a:xfrm>
                  <a:off x="1270" y="243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2" name="Rectangle 380"/>
                <p:cNvSpPr>
                  <a:spLocks noChangeArrowheads="1"/>
                </p:cNvSpPr>
                <p:nvPr/>
              </p:nvSpPr>
              <p:spPr bwMode="auto">
                <a:xfrm>
                  <a:off x="1270" y="2447"/>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3" name="Rectangle 381"/>
                <p:cNvSpPr>
                  <a:spLocks noChangeArrowheads="1"/>
                </p:cNvSpPr>
                <p:nvPr/>
              </p:nvSpPr>
              <p:spPr bwMode="auto">
                <a:xfrm>
                  <a:off x="1270" y="246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4" name="Rectangle 382"/>
                <p:cNvSpPr>
                  <a:spLocks noChangeArrowheads="1"/>
                </p:cNvSpPr>
                <p:nvPr/>
              </p:nvSpPr>
              <p:spPr bwMode="auto">
                <a:xfrm>
                  <a:off x="1270" y="2469"/>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5" name="Rectangle 383"/>
                <p:cNvSpPr>
                  <a:spLocks noChangeArrowheads="1"/>
                </p:cNvSpPr>
                <p:nvPr/>
              </p:nvSpPr>
              <p:spPr bwMode="auto">
                <a:xfrm>
                  <a:off x="1270" y="248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6" name="Rectangle 384"/>
                <p:cNvSpPr>
                  <a:spLocks noChangeArrowheads="1"/>
                </p:cNvSpPr>
                <p:nvPr/>
              </p:nvSpPr>
              <p:spPr bwMode="auto">
                <a:xfrm>
                  <a:off x="1270" y="249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7" name="Rectangle 385"/>
                <p:cNvSpPr>
                  <a:spLocks noChangeArrowheads="1"/>
                </p:cNvSpPr>
                <p:nvPr/>
              </p:nvSpPr>
              <p:spPr bwMode="auto">
                <a:xfrm>
                  <a:off x="1270" y="2506"/>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8" name="Rectangle 386"/>
                <p:cNvSpPr>
                  <a:spLocks noChangeArrowheads="1"/>
                </p:cNvSpPr>
                <p:nvPr/>
              </p:nvSpPr>
              <p:spPr bwMode="auto">
                <a:xfrm>
                  <a:off x="1270" y="2515"/>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79" name="Rectangle 387"/>
                <p:cNvSpPr>
                  <a:spLocks noChangeArrowheads="1"/>
                </p:cNvSpPr>
                <p:nvPr/>
              </p:nvSpPr>
              <p:spPr bwMode="auto">
                <a:xfrm>
                  <a:off x="1270" y="252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0" name="Rectangle 388"/>
                <p:cNvSpPr>
                  <a:spLocks noChangeArrowheads="1"/>
                </p:cNvSpPr>
                <p:nvPr/>
              </p:nvSpPr>
              <p:spPr bwMode="auto">
                <a:xfrm>
                  <a:off x="1270" y="253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1" name="Rectangle 389"/>
                <p:cNvSpPr>
                  <a:spLocks noChangeArrowheads="1"/>
                </p:cNvSpPr>
                <p:nvPr/>
              </p:nvSpPr>
              <p:spPr bwMode="auto">
                <a:xfrm>
                  <a:off x="1270" y="255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2" name="Rectangle 390"/>
                <p:cNvSpPr>
                  <a:spLocks noChangeArrowheads="1"/>
                </p:cNvSpPr>
                <p:nvPr/>
              </p:nvSpPr>
              <p:spPr bwMode="auto">
                <a:xfrm>
                  <a:off x="1270" y="2566"/>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3" name="Rectangle 391"/>
                <p:cNvSpPr>
                  <a:spLocks noChangeArrowheads="1"/>
                </p:cNvSpPr>
                <p:nvPr/>
              </p:nvSpPr>
              <p:spPr bwMode="auto">
                <a:xfrm>
                  <a:off x="1270" y="2575"/>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4" name="Rectangle 392"/>
                <p:cNvSpPr>
                  <a:spLocks noChangeArrowheads="1"/>
                </p:cNvSpPr>
                <p:nvPr/>
              </p:nvSpPr>
              <p:spPr bwMode="auto">
                <a:xfrm>
                  <a:off x="1270" y="258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5" name="Rectangle 393"/>
                <p:cNvSpPr>
                  <a:spLocks noChangeArrowheads="1"/>
                </p:cNvSpPr>
                <p:nvPr/>
              </p:nvSpPr>
              <p:spPr bwMode="auto">
                <a:xfrm>
                  <a:off x="1270" y="259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6" name="Rectangle 394"/>
                <p:cNvSpPr>
                  <a:spLocks noChangeArrowheads="1"/>
                </p:cNvSpPr>
                <p:nvPr/>
              </p:nvSpPr>
              <p:spPr bwMode="auto">
                <a:xfrm>
                  <a:off x="1270" y="261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7" name="Rectangle 395"/>
                <p:cNvSpPr>
                  <a:spLocks noChangeArrowheads="1"/>
                </p:cNvSpPr>
                <p:nvPr/>
              </p:nvSpPr>
              <p:spPr bwMode="auto">
                <a:xfrm>
                  <a:off x="1270" y="2621"/>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8" name="Rectangle 396"/>
                <p:cNvSpPr>
                  <a:spLocks noChangeArrowheads="1"/>
                </p:cNvSpPr>
                <p:nvPr/>
              </p:nvSpPr>
              <p:spPr bwMode="auto">
                <a:xfrm>
                  <a:off x="1270" y="263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89" name="Rectangle 397"/>
                <p:cNvSpPr>
                  <a:spLocks noChangeArrowheads="1"/>
                </p:cNvSpPr>
                <p:nvPr/>
              </p:nvSpPr>
              <p:spPr bwMode="auto">
                <a:xfrm>
                  <a:off x="1270" y="2648"/>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0" name="Rectangle 398"/>
                <p:cNvSpPr>
                  <a:spLocks noChangeArrowheads="1"/>
                </p:cNvSpPr>
                <p:nvPr/>
              </p:nvSpPr>
              <p:spPr bwMode="auto">
                <a:xfrm>
                  <a:off x="1270" y="2657"/>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1" name="Rectangle 399"/>
                <p:cNvSpPr>
                  <a:spLocks noChangeArrowheads="1"/>
                </p:cNvSpPr>
                <p:nvPr/>
              </p:nvSpPr>
              <p:spPr bwMode="auto">
                <a:xfrm>
                  <a:off x="1270" y="267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2" name="Rectangle 400"/>
                <p:cNvSpPr>
                  <a:spLocks noChangeArrowheads="1"/>
                </p:cNvSpPr>
                <p:nvPr/>
              </p:nvSpPr>
              <p:spPr bwMode="auto">
                <a:xfrm>
                  <a:off x="1270" y="268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3" name="Rectangle 401"/>
                <p:cNvSpPr>
                  <a:spLocks noChangeArrowheads="1"/>
                </p:cNvSpPr>
                <p:nvPr/>
              </p:nvSpPr>
              <p:spPr bwMode="auto">
                <a:xfrm>
                  <a:off x="1270" y="269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4" name="Rectangle 402"/>
                <p:cNvSpPr>
                  <a:spLocks noChangeArrowheads="1"/>
                </p:cNvSpPr>
                <p:nvPr/>
              </p:nvSpPr>
              <p:spPr bwMode="auto">
                <a:xfrm>
                  <a:off x="1270" y="270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5" name="Rectangle 403"/>
                <p:cNvSpPr>
                  <a:spLocks noChangeArrowheads="1"/>
                </p:cNvSpPr>
                <p:nvPr/>
              </p:nvSpPr>
              <p:spPr bwMode="auto">
                <a:xfrm>
                  <a:off x="1270" y="2717"/>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6" name="Rectangle 404"/>
                <p:cNvSpPr>
                  <a:spLocks noChangeArrowheads="1"/>
                </p:cNvSpPr>
                <p:nvPr/>
              </p:nvSpPr>
              <p:spPr bwMode="auto">
                <a:xfrm>
                  <a:off x="1270" y="2726"/>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7" name="Rectangle 405"/>
                <p:cNvSpPr>
                  <a:spLocks noChangeArrowheads="1"/>
                </p:cNvSpPr>
                <p:nvPr/>
              </p:nvSpPr>
              <p:spPr bwMode="auto">
                <a:xfrm>
                  <a:off x="1270" y="274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8" name="Rectangle 406"/>
                <p:cNvSpPr>
                  <a:spLocks noChangeArrowheads="1"/>
                </p:cNvSpPr>
                <p:nvPr/>
              </p:nvSpPr>
              <p:spPr bwMode="auto">
                <a:xfrm>
                  <a:off x="1270" y="275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799" name="Rectangle 407"/>
                <p:cNvSpPr>
                  <a:spLocks noChangeArrowheads="1"/>
                </p:cNvSpPr>
                <p:nvPr/>
              </p:nvSpPr>
              <p:spPr bwMode="auto">
                <a:xfrm>
                  <a:off x="1270" y="276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0" name="Rectangle 408"/>
                <p:cNvSpPr>
                  <a:spLocks noChangeArrowheads="1"/>
                </p:cNvSpPr>
                <p:nvPr/>
              </p:nvSpPr>
              <p:spPr bwMode="auto">
                <a:xfrm>
                  <a:off x="1270" y="2777"/>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1" name="Rectangle 409"/>
                <p:cNvSpPr>
                  <a:spLocks noChangeArrowheads="1"/>
                </p:cNvSpPr>
                <p:nvPr/>
              </p:nvSpPr>
              <p:spPr bwMode="auto">
                <a:xfrm>
                  <a:off x="1270" y="2786"/>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2" name="Rectangle 410"/>
                <p:cNvSpPr>
                  <a:spLocks noChangeArrowheads="1"/>
                </p:cNvSpPr>
                <p:nvPr/>
              </p:nvSpPr>
              <p:spPr bwMode="auto">
                <a:xfrm>
                  <a:off x="1270" y="2799"/>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3" name="Rectangle 411"/>
                <p:cNvSpPr>
                  <a:spLocks noChangeArrowheads="1"/>
                </p:cNvSpPr>
                <p:nvPr/>
              </p:nvSpPr>
              <p:spPr bwMode="auto">
                <a:xfrm>
                  <a:off x="1270" y="2809"/>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4" name="Rectangle 412"/>
                <p:cNvSpPr>
                  <a:spLocks noChangeArrowheads="1"/>
                </p:cNvSpPr>
                <p:nvPr/>
              </p:nvSpPr>
              <p:spPr bwMode="auto">
                <a:xfrm>
                  <a:off x="1270" y="282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5" name="Rectangle 413"/>
                <p:cNvSpPr>
                  <a:spLocks noChangeArrowheads="1"/>
                </p:cNvSpPr>
                <p:nvPr/>
              </p:nvSpPr>
              <p:spPr bwMode="auto">
                <a:xfrm>
                  <a:off x="1270" y="2836"/>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6" name="Rectangle 414"/>
                <p:cNvSpPr>
                  <a:spLocks noChangeArrowheads="1"/>
                </p:cNvSpPr>
                <p:nvPr/>
              </p:nvSpPr>
              <p:spPr bwMode="auto">
                <a:xfrm>
                  <a:off x="1270" y="2845"/>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7" name="Rectangle 415"/>
                <p:cNvSpPr>
                  <a:spLocks noChangeArrowheads="1"/>
                </p:cNvSpPr>
                <p:nvPr/>
              </p:nvSpPr>
              <p:spPr bwMode="auto">
                <a:xfrm>
                  <a:off x="1270" y="285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8" name="Rectangle 416"/>
                <p:cNvSpPr>
                  <a:spLocks noChangeArrowheads="1"/>
                </p:cNvSpPr>
                <p:nvPr/>
              </p:nvSpPr>
              <p:spPr bwMode="auto">
                <a:xfrm>
                  <a:off x="1270" y="286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09" name="Rectangle 417"/>
                <p:cNvSpPr>
                  <a:spLocks noChangeArrowheads="1"/>
                </p:cNvSpPr>
                <p:nvPr/>
              </p:nvSpPr>
              <p:spPr bwMode="auto">
                <a:xfrm>
                  <a:off x="1270" y="288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0" name="Rectangle 418"/>
                <p:cNvSpPr>
                  <a:spLocks noChangeArrowheads="1"/>
                </p:cNvSpPr>
                <p:nvPr/>
              </p:nvSpPr>
              <p:spPr bwMode="auto">
                <a:xfrm>
                  <a:off x="1270" y="2891"/>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1" name="Rectangle 419"/>
                <p:cNvSpPr>
                  <a:spLocks noChangeArrowheads="1"/>
                </p:cNvSpPr>
                <p:nvPr/>
              </p:nvSpPr>
              <p:spPr bwMode="auto">
                <a:xfrm>
                  <a:off x="1270" y="290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2" name="Rectangle 420"/>
                <p:cNvSpPr>
                  <a:spLocks noChangeArrowheads="1"/>
                </p:cNvSpPr>
                <p:nvPr/>
              </p:nvSpPr>
              <p:spPr bwMode="auto">
                <a:xfrm>
                  <a:off x="1270" y="291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3" name="Rectangle 421"/>
                <p:cNvSpPr>
                  <a:spLocks noChangeArrowheads="1"/>
                </p:cNvSpPr>
                <p:nvPr/>
              </p:nvSpPr>
              <p:spPr bwMode="auto">
                <a:xfrm>
                  <a:off x="1270" y="2928"/>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4" name="Rectangle 422"/>
                <p:cNvSpPr>
                  <a:spLocks noChangeArrowheads="1"/>
                </p:cNvSpPr>
                <p:nvPr/>
              </p:nvSpPr>
              <p:spPr bwMode="auto">
                <a:xfrm>
                  <a:off x="1270" y="294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5" name="Rectangle 423"/>
                <p:cNvSpPr>
                  <a:spLocks noChangeArrowheads="1"/>
                </p:cNvSpPr>
                <p:nvPr/>
              </p:nvSpPr>
              <p:spPr bwMode="auto">
                <a:xfrm>
                  <a:off x="1270" y="2951"/>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6" name="Rectangle 424"/>
                <p:cNvSpPr>
                  <a:spLocks noChangeArrowheads="1"/>
                </p:cNvSpPr>
                <p:nvPr/>
              </p:nvSpPr>
              <p:spPr bwMode="auto">
                <a:xfrm>
                  <a:off x="1270" y="2964"/>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7" name="Rectangle 425"/>
                <p:cNvSpPr>
                  <a:spLocks noChangeArrowheads="1"/>
                </p:cNvSpPr>
                <p:nvPr/>
              </p:nvSpPr>
              <p:spPr bwMode="auto">
                <a:xfrm>
                  <a:off x="1270" y="2974"/>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8" name="Rectangle 426"/>
                <p:cNvSpPr>
                  <a:spLocks noChangeArrowheads="1"/>
                </p:cNvSpPr>
                <p:nvPr/>
              </p:nvSpPr>
              <p:spPr bwMode="auto">
                <a:xfrm>
                  <a:off x="1270" y="2987"/>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19" name="Rectangle 427"/>
                <p:cNvSpPr>
                  <a:spLocks noChangeArrowheads="1"/>
                </p:cNvSpPr>
                <p:nvPr/>
              </p:nvSpPr>
              <p:spPr bwMode="auto">
                <a:xfrm>
                  <a:off x="1270" y="2997"/>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0" name="Rectangle 428"/>
                <p:cNvSpPr>
                  <a:spLocks noChangeArrowheads="1"/>
                </p:cNvSpPr>
                <p:nvPr/>
              </p:nvSpPr>
              <p:spPr bwMode="auto">
                <a:xfrm>
                  <a:off x="1270" y="3010"/>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1" name="Rectangle 429"/>
                <p:cNvSpPr>
                  <a:spLocks noChangeArrowheads="1"/>
                </p:cNvSpPr>
                <p:nvPr/>
              </p:nvSpPr>
              <p:spPr bwMode="auto">
                <a:xfrm>
                  <a:off x="1270" y="302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2" name="Rectangle 430"/>
                <p:cNvSpPr>
                  <a:spLocks noChangeArrowheads="1"/>
                </p:cNvSpPr>
                <p:nvPr/>
              </p:nvSpPr>
              <p:spPr bwMode="auto">
                <a:xfrm>
                  <a:off x="1270" y="3033"/>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3" name="Rectangle 431"/>
                <p:cNvSpPr>
                  <a:spLocks noChangeArrowheads="1"/>
                </p:cNvSpPr>
                <p:nvPr/>
              </p:nvSpPr>
              <p:spPr bwMode="auto">
                <a:xfrm>
                  <a:off x="1270" y="3047"/>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4" name="Rectangle 432"/>
                <p:cNvSpPr>
                  <a:spLocks noChangeArrowheads="1"/>
                </p:cNvSpPr>
                <p:nvPr/>
              </p:nvSpPr>
              <p:spPr bwMode="auto">
                <a:xfrm>
                  <a:off x="1270" y="3056"/>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5" name="Rectangle 433"/>
                <p:cNvSpPr>
                  <a:spLocks noChangeArrowheads="1"/>
                </p:cNvSpPr>
                <p:nvPr/>
              </p:nvSpPr>
              <p:spPr bwMode="auto">
                <a:xfrm>
                  <a:off x="1270" y="307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6" name="Rectangle 434"/>
                <p:cNvSpPr>
                  <a:spLocks noChangeArrowheads="1"/>
                </p:cNvSpPr>
                <p:nvPr/>
              </p:nvSpPr>
              <p:spPr bwMode="auto">
                <a:xfrm>
                  <a:off x="1270" y="3079"/>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7" name="Rectangle 435"/>
                <p:cNvSpPr>
                  <a:spLocks noChangeArrowheads="1"/>
                </p:cNvSpPr>
                <p:nvPr/>
              </p:nvSpPr>
              <p:spPr bwMode="auto">
                <a:xfrm>
                  <a:off x="1270" y="309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8" name="Rectangle 436"/>
                <p:cNvSpPr>
                  <a:spLocks noChangeArrowheads="1"/>
                </p:cNvSpPr>
                <p:nvPr/>
              </p:nvSpPr>
              <p:spPr bwMode="auto">
                <a:xfrm>
                  <a:off x="1270" y="3102"/>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29" name="Rectangle 437"/>
                <p:cNvSpPr>
                  <a:spLocks noChangeArrowheads="1"/>
                </p:cNvSpPr>
                <p:nvPr/>
              </p:nvSpPr>
              <p:spPr bwMode="auto">
                <a:xfrm>
                  <a:off x="1270" y="3116"/>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0" name="Rectangle 438"/>
                <p:cNvSpPr>
                  <a:spLocks noChangeArrowheads="1"/>
                </p:cNvSpPr>
                <p:nvPr/>
              </p:nvSpPr>
              <p:spPr bwMode="auto">
                <a:xfrm>
                  <a:off x="1270" y="3129"/>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1" name="Rectangle 439"/>
                <p:cNvSpPr>
                  <a:spLocks noChangeArrowheads="1"/>
                </p:cNvSpPr>
                <p:nvPr/>
              </p:nvSpPr>
              <p:spPr bwMode="auto">
                <a:xfrm>
                  <a:off x="1270" y="3139"/>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2" name="Rectangle 440"/>
                <p:cNvSpPr>
                  <a:spLocks noChangeArrowheads="1"/>
                </p:cNvSpPr>
                <p:nvPr/>
              </p:nvSpPr>
              <p:spPr bwMode="auto">
                <a:xfrm>
                  <a:off x="1270" y="3152"/>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3" name="Rectangle 441"/>
                <p:cNvSpPr>
                  <a:spLocks noChangeArrowheads="1"/>
                </p:cNvSpPr>
                <p:nvPr/>
              </p:nvSpPr>
              <p:spPr bwMode="auto">
                <a:xfrm>
                  <a:off x="1270" y="3162"/>
                  <a:ext cx="337"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4" name="Rectangle 442"/>
                <p:cNvSpPr>
                  <a:spLocks noChangeArrowheads="1"/>
                </p:cNvSpPr>
                <p:nvPr/>
              </p:nvSpPr>
              <p:spPr bwMode="auto">
                <a:xfrm>
                  <a:off x="1270" y="3175"/>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5" name="Rectangle 443"/>
                <p:cNvSpPr>
                  <a:spLocks noChangeArrowheads="1"/>
                </p:cNvSpPr>
                <p:nvPr/>
              </p:nvSpPr>
              <p:spPr bwMode="auto">
                <a:xfrm>
                  <a:off x="1270" y="3184"/>
                  <a:ext cx="337"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8" name="Group 444"/>
              <p:cNvGrpSpPr>
                <a:grpSpLocks/>
              </p:cNvGrpSpPr>
              <p:nvPr/>
            </p:nvGrpSpPr>
            <p:grpSpPr bwMode="auto">
              <a:xfrm>
                <a:off x="1607" y="3600"/>
                <a:ext cx="336" cy="1503"/>
                <a:chOff x="1607" y="1695"/>
                <a:chExt cx="336" cy="1503"/>
              </a:xfrm>
            </p:grpSpPr>
            <p:sp>
              <p:nvSpPr>
                <p:cNvPr id="315837" name="Rectangle 445"/>
                <p:cNvSpPr>
                  <a:spLocks noChangeArrowheads="1"/>
                </p:cNvSpPr>
                <p:nvPr/>
              </p:nvSpPr>
              <p:spPr bwMode="auto">
                <a:xfrm>
                  <a:off x="1607" y="169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8" name="Rectangle 446"/>
                <p:cNvSpPr>
                  <a:spLocks noChangeArrowheads="1"/>
                </p:cNvSpPr>
                <p:nvPr/>
              </p:nvSpPr>
              <p:spPr bwMode="auto">
                <a:xfrm>
                  <a:off x="1607" y="170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39" name="Rectangle 447"/>
                <p:cNvSpPr>
                  <a:spLocks noChangeArrowheads="1"/>
                </p:cNvSpPr>
                <p:nvPr/>
              </p:nvSpPr>
              <p:spPr bwMode="auto">
                <a:xfrm>
                  <a:off x="1607" y="171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0" name="Rectangle 448"/>
                <p:cNvSpPr>
                  <a:spLocks noChangeArrowheads="1"/>
                </p:cNvSpPr>
                <p:nvPr/>
              </p:nvSpPr>
              <p:spPr bwMode="auto">
                <a:xfrm>
                  <a:off x="1607" y="173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1" name="Rectangle 449"/>
                <p:cNvSpPr>
                  <a:spLocks noChangeArrowheads="1"/>
                </p:cNvSpPr>
                <p:nvPr/>
              </p:nvSpPr>
              <p:spPr bwMode="auto">
                <a:xfrm>
                  <a:off x="1607" y="174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2" name="Rectangle 450"/>
                <p:cNvSpPr>
                  <a:spLocks noChangeArrowheads="1"/>
                </p:cNvSpPr>
                <p:nvPr/>
              </p:nvSpPr>
              <p:spPr bwMode="auto">
                <a:xfrm>
                  <a:off x="1607" y="175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3" name="Rectangle 451"/>
                <p:cNvSpPr>
                  <a:spLocks noChangeArrowheads="1"/>
                </p:cNvSpPr>
                <p:nvPr/>
              </p:nvSpPr>
              <p:spPr bwMode="auto">
                <a:xfrm>
                  <a:off x="1607" y="176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4" name="Rectangle 452"/>
                <p:cNvSpPr>
                  <a:spLocks noChangeArrowheads="1"/>
                </p:cNvSpPr>
                <p:nvPr/>
              </p:nvSpPr>
              <p:spPr bwMode="auto">
                <a:xfrm>
                  <a:off x="1607" y="177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5" name="Rectangle 453"/>
                <p:cNvSpPr>
                  <a:spLocks noChangeArrowheads="1"/>
                </p:cNvSpPr>
                <p:nvPr/>
              </p:nvSpPr>
              <p:spPr bwMode="auto">
                <a:xfrm>
                  <a:off x="1607" y="178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6" name="Rectangle 454"/>
                <p:cNvSpPr>
                  <a:spLocks noChangeArrowheads="1"/>
                </p:cNvSpPr>
                <p:nvPr/>
              </p:nvSpPr>
              <p:spPr bwMode="auto">
                <a:xfrm>
                  <a:off x="1607" y="180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7" name="Rectangle 455"/>
                <p:cNvSpPr>
                  <a:spLocks noChangeArrowheads="1"/>
                </p:cNvSpPr>
                <p:nvPr/>
              </p:nvSpPr>
              <p:spPr bwMode="auto">
                <a:xfrm>
                  <a:off x="1607" y="181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8" name="Rectangle 456"/>
                <p:cNvSpPr>
                  <a:spLocks noChangeArrowheads="1"/>
                </p:cNvSpPr>
                <p:nvPr/>
              </p:nvSpPr>
              <p:spPr bwMode="auto">
                <a:xfrm>
                  <a:off x="1607" y="182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49" name="Rectangle 457"/>
                <p:cNvSpPr>
                  <a:spLocks noChangeArrowheads="1"/>
                </p:cNvSpPr>
                <p:nvPr/>
              </p:nvSpPr>
              <p:spPr bwMode="auto">
                <a:xfrm>
                  <a:off x="1607" y="183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0" name="Rectangle 458"/>
                <p:cNvSpPr>
                  <a:spLocks noChangeArrowheads="1"/>
                </p:cNvSpPr>
                <p:nvPr/>
              </p:nvSpPr>
              <p:spPr bwMode="auto">
                <a:xfrm>
                  <a:off x="1607" y="184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1" name="Rectangle 459"/>
                <p:cNvSpPr>
                  <a:spLocks noChangeArrowheads="1"/>
                </p:cNvSpPr>
                <p:nvPr/>
              </p:nvSpPr>
              <p:spPr bwMode="auto">
                <a:xfrm>
                  <a:off x="1607" y="18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2" name="Rectangle 460"/>
                <p:cNvSpPr>
                  <a:spLocks noChangeArrowheads="1"/>
                </p:cNvSpPr>
                <p:nvPr/>
              </p:nvSpPr>
              <p:spPr bwMode="auto">
                <a:xfrm>
                  <a:off x="1607" y="18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3" name="Rectangle 461"/>
                <p:cNvSpPr>
                  <a:spLocks noChangeArrowheads="1"/>
                </p:cNvSpPr>
                <p:nvPr/>
              </p:nvSpPr>
              <p:spPr bwMode="auto">
                <a:xfrm>
                  <a:off x="1607" y="188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4" name="Rectangle 462"/>
                <p:cNvSpPr>
                  <a:spLocks noChangeArrowheads="1"/>
                </p:cNvSpPr>
                <p:nvPr/>
              </p:nvSpPr>
              <p:spPr bwMode="auto">
                <a:xfrm>
                  <a:off x="1607" y="189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5" name="Rectangle 463"/>
                <p:cNvSpPr>
                  <a:spLocks noChangeArrowheads="1"/>
                </p:cNvSpPr>
                <p:nvPr/>
              </p:nvSpPr>
              <p:spPr bwMode="auto">
                <a:xfrm>
                  <a:off x="1607" y="190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6" name="Rectangle 464"/>
                <p:cNvSpPr>
                  <a:spLocks noChangeArrowheads="1"/>
                </p:cNvSpPr>
                <p:nvPr/>
              </p:nvSpPr>
              <p:spPr bwMode="auto">
                <a:xfrm>
                  <a:off x="1607" y="19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7" name="Rectangle 465"/>
                <p:cNvSpPr>
                  <a:spLocks noChangeArrowheads="1"/>
                </p:cNvSpPr>
                <p:nvPr/>
              </p:nvSpPr>
              <p:spPr bwMode="auto">
                <a:xfrm>
                  <a:off x="1607" y="192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8" name="Rectangle 466"/>
                <p:cNvSpPr>
                  <a:spLocks noChangeArrowheads="1"/>
                </p:cNvSpPr>
                <p:nvPr/>
              </p:nvSpPr>
              <p:spPr bwMode="auto">
                <a:xfrm>
                  <a:off x="1607" y="194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59" name="Rectangle 467"/>
                <p:cNvSpPr>
                  <a:spLocks noChangeArrowheads="1"/>
                </p:cNvSpPr>
                <p:nvPr/>
              </p:nvSpPr>
              <p:spPr bwMode="auto">
                <a:xfrm>
                  <a:off x="1607" y="195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0" name="Rectangle 468"/>
                <p:cNvSpPr>
                  <a:spLocks noChangeArrowheads="1"/>
                </p:cNvSpPr>
                <p:nvPr/>
              </p:nvSpPr>
              <p:spPr bwMode="auto">
                <a:xfrm>
                  <a:off x="1607" y="196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1" name="Rectangle 469"/>
                <p:cNvSpPr>
                  <a:spLocks noChangeArrowheads="1"/>
                </p:cNvSpPr>
                <p:nvPr/>
              </p:nvSpPr>
              <p:spPr bwMode="auto">
                <a:xfrm>
                  <a:off x="1607" y="197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2" name="Rectangle 470"/>
                <p:cNvSpPr>
                  <a:spLocks noChangeArrowheads="1"/>
                </p:cNvSpPr>
                <p:nvPr/>
              </p:nvSpPr>
              <p:spPr bwMode="auto">
                <a:xfrm>
                  <a:off x="1607" y="198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3" name="Rectangle 471"/>
                <p:cNvSpPr>
                  <a:spLocks noChangeArrowheads="1"/>
                </p:cNvSpPr>
                <p:nvPr/>
              </p:nvSpPr>
              <p:spPr bwMode="auto">
                <a:xfrm>
                  <a:off x="1607" y="20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4" name="Rectangle 472"/>
                <p:cNvSpPr>
                  <a:spLocks noChangeArrowheads="1"/>
                </p:cNvSpPr>
                <p:nvPr/>
              </p:nvSpPr>
              <p:spPr bwMode="auto">
                <a:xfrm>
                  <a:off x="1607" y="201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5" name="Rectangle 473"/>
                <p:cNvSpPr>
                  <a:spLocks noChangeArrowheads="1"/>
                </p:cNvSpPr>
                <p:nvPr/>
              </p:nvSpPr>
              <p:spPr bwMode="auto">
                <a:xfrm>
                  <a:off x="1607" y="202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6" name="Rectangle 474"/>
                <p:cNvSpPr>
                  <a:spLocks noChangeArrowheads="1"/>
                </p:cNvSpPr>
                <p:nvPr/>
              </p:nvSpPr>
              <p:spPr bwMode="auto">
                <a:xfrm>
                  <a:off x="1607" y="20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7" name="Rectangle 475"/>
                <p:cNvSpPr>
                  <a:spLocks noChangeArrowheads="1"/>
                </p:cNvSpPr>
                <p:nvPr/>
              </p:nvSpPr>
              <p:spPr bwMode="auto">
                <a:xfrm>
                  <a:off x="1607" y="20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8" name="Rectangle 476"/>
                <p:cNvSpPr>
                  <a:spLocks noChangeArrowheads="1"/>
                </p:cNvSpPr>
                <p:nvPr/>
              </p:nvSpPr>
              <p:spPr bwMode="auto">
                <a:xfrm>
                  <a:off x="1607" y="20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69" name="Rectangle 477"/>
                <p:cNvSpPr>
                  <a:spLocks noChangeArrowheads="1"/>
                </p:cNvSpPr>
                <p:nvPr/>
              </p:nvSpPr>
              <p:spPr bwMode="auto">
                <a:xfrm>
                  <a:off x="1607" y="207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0" name="Rectangle 478"/>
                <p:cNvSpPr>
                  <a:spLocks noChangeArrowheads="1"/>
                </p:cNvSpPr>
                <p:nvPr/>
              </p:nvSpPr>
              <p:spPr bwMode="auto">
                <a:xfrm>
                  <a:off x="1607" y="20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1" name="Rectangle 479"/>
                <p:cNvSpPr>
                  <a:spLocks noChangeArrowheads="1"/>
                </p:cNvSpPr>
                <p:nvPr/>
              </p:nvSpPr>
              <p:spPr bwMode="auto">
                <a:xfrm>
                  <a:off x="1607" y="209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2" name="Rectangle 480"/>
                <p:cNvSpPr>
                  <a:spLocks noChangeArrowheads="1"/>
                </p:cNvSpPr>
                <p:nvPr/>
              </p:nvSpPr>
              <p:spPr bwMode="auto">
                <a:xfrm>
                  <a:off x="1607" y="210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3" name="Rectangle 481"/>
                <p:cNvSpPr>
                  <a:spLocks noChangeArrowheads="1"/>
                </p:cNvSpPr>
                <p:nvPr/>
              </p:nvSpPr>
              <p:spPr bwMode="auto">
                <a:xfrm>
                  <a:off x="1607" y="211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4" name="Rectangle 482"/>
                <p:cNvSpPr>
                  <a:spLocks noChangeArrowheads="1"/>
                </p:cNvSpPr>
                <p:nvPr/>
              </p:nvSpPr>
              <p:spPr bwMode="auto">
                <a:xfrm>
                  <a:off x="1607" y="213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5" name="Rectangle 483"/>
                <p:cNvSpPr>
                  <a:spLocks noChangeArrowheads="1"/>
                </p:cNvSpPr>
                <p:nvPr/>
              </p:nvSpPr>
              <p:spPr bwMode="auto">
                <a:xfrm>
                  <a:off x="1607" y="213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6" name="Rectangle 484"/>
                <p:cNvSpPr>
                  <a:spLocks noChangeArrowheads="1"/>
                </p:cNvSpPr>
                <p:nvPr/>
              </p:nvSpPr>
              <p:spPr bwMode="auto">
                <a:xfrm>
                  <a:off x="1607" y="215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7" name="Rectangle 485"/>
                <p:cNvSpPr>
                  <a:spLocks noChangeArrowheads="1"/>
                </p:cNvSpPr>
                <p:nvPr/>
              </p:nvSpPr>
              <p:spPr bwMode="auto">
                <a:xfrm>
                  <a:off x="1607" y="216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8" name="Rectangle 486"/>
                <p:cNvSpPr>
                  <a:spLocks noChangeArrowheads="1"/>
                </p:cNvSpPr>
                <p:nvPr/>
              </p:nvSpPr>
              <p:spPr bwMode="auto">
                <a:xfrm>
                  <a:off x="1607" y="217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79" name="Rectangle 487"/>
                <p:cNvSpPr>
                  <a:spLocks noChangeArrowheads="1"/>
                </p:cNvSpPr>
                <p:nvPr/>
              </p:nvSpPr>
              <p:spPr bwMode="auto">
                <a:xfrm>
                  <a:off x="1607" y="219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0" name="Rectangle 488"/>
                <p:cNvSpPr>
                  <a:spLocks noChangeArrowheads="1"/>
                </p:cNvSpPr>
                <p:nvPr/>
              </p:nvSpPr>
              <p:spPr bwMode="auto">
                <a:xfrm>
                  <a:off x="1607" y="219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1" name="Rectangle 489"/>
                <p:cNvSpPr>
                  <a:spLocks noChangeArrowheads="1"/>
                </p:cNvSpPr>
                <p:nvPr/>
              </p:nvSpPr>
              <p:spPr bwMode="auto">
                <a:xfrm>
                  <a:off x="1607" y="221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2" name="Rectangle 490"/>
                <p:cNvSpPr>
                  <a:spLocks noChangeArrowheads="1"/>
                </p:cNvSpPr>
                <p:nvPr/>
              </p:nvSpPr>
              <p:spPr bwMode="auto">
                <a:xfrm>
                  <a:off x="1607" y="22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3" name="Rectangle 491"/>
                <p:cNvSpPr>
                  <a:spLocks noChangeArrowheads="1"/>
                </p:cNvSpPr>
                <p:nvPr/>
              </p:nvSpPr>
              <p:spPr bwMode="auto">
                <a:xfrm>
                  <a:off x="1607" y="22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4" name="Rectangle 492"/>
                <p:cNvSpPr>
                  <a:spLocks noChangeArrowheads="1"/>
                </p:cNvSpPr>
                <p:nvPr/>
              </p:nvSpPr>
              <p:spPr bwMode="auto">
                <a:xfrm>
                  <a:off x="1607" y="22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5" name="Rectangle 493"/>
                <p:cNvSpPr>
                  <a:spLocks noChangeArrowheads="1"/>
                </p:cNvSpPr>
                <p:nvPr/>
              </p:nvSpPr>
              <p:spPr bwMode="auto">
                <a:xfrm>
                  <a:off x="1607" y="225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6" name="Rectangle 494"/>
                <p:cNvSpPr>
                  <a:spLocks noChangeArrowheads="1"/>
                </p:cNvSpPr>
                <p:nvPr/>
              </p:nvSpPr>
              <p:spPr bwMode="auto">
                <a:xfrm>
                  <a:off x="1607" y="227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7" name="Rectangle 495"/>
                <p:cNvSpPr>
                  <a:spLocks noChangeArrowheads="1"/>
                </p:cNvSpPr>
                <p:nvPr/>
              </p:nvSpPr>
              <p:spPr bwMode="auto">
                <a:xfrm>
                  <a:off x="1607" y="228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8" name="Rectangle 496"/>
                <p:cNvSpPr>
                  <a:spLocks noChangeArrowheads="1"/>
                </p:cNvSpPr>
                <p:nvPr/>
              </p:nvSpPr>
              <p:spPr bwMode="auto">
                <a:xfrm>
                  <a:off x="1607" y="229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89" name="Rectangle 497"/>
                <p:cNvSpPr>
                  <a:spLocks noChangeArrowheads="1"/>
                </p:cNvSpPr>
                <p:nvPr/>
              </p:nvSpPr>
              <p:spPr bwMode="auto">
                <a:xfrm>
                  <a:off x="1607" y="230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0" name="Rectangle 498"/>
                <p:cNvSpPr>
                  <a:spLocks noChangeArrowheads="1"/>
                </p:cNvSpPr>
                <p:nvPr/>
              </p:nvSpPr>
              <p:spPr bwMode="auto">
                <a:xfrm>
                  <a:off x="1607" y="231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1" name="Rectangle 499"/>
                <p:cNvSpPr>
                  <a:spLocks noChangeArrowheads="1"/>
                </p:cNvSpPr>
                <p:nvPr/>
              </p:nvSpPr>
              <p:spPr bwMode="auto">
                <a:xfrm>
                  <a:off x="1607" y="232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2" name="Rectangle 500"/>
                <p:cNvSpPr>
                  <a:spLocks noChangeArrowheads="1"/>
                </p:cNvSpPr>
                <p:nvPr/>
              </p:nvSpPr>
              <p:spPr bwMode="auto">
                <a:xfrm>
                  <a:off x="1607" y="234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3" name="Rectangle 501"/>
                <p:cNvSpPr>
                  <a:spLocks noChangeArrowheads="1"/>
                </p:cNvSpPr>
                <p:nvPr/>
              </p:nvSpPr>
              <p:spPr bwMode="auto">
                <a:xfrm>
                  <a:off x="1607" y="235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4" name="Rectangle 502"/>
                <p:cNvSpPr>
                  <a:spLocks noChangeArrowheads="1"/>
                </p:cNvSpPr>
                <p:nvPr/>
              </p:nvSpPr>
              <p:spPr bwMode="auto">
                <a:xfrm>
                  <a:off x="1607" y="236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5" name="Rectangle 503"/>
                <p:cNvSpPr>
                  <a:spLocks noChangeArrowheads="1"/>
                </p:cNvSpPr>
                <p:nvPr/>
              </p:nvSpPr>
              <p:spPr bwMode="auto">
                <a:xfrm>
                  <a:off x="1607" y="237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6" name="Rectangle 504"/>
                <p:cNvSpPr>
                  <a:spLocks noChangeArrowheads="1"/>
                </p:cNvSpPr>
                <p:nvPr/>
              </p:nvSpPr>
              <p:spPr bwMode="auto">
                <a:xfrm>
                  <a:off x="1607" y="238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7" name="Rectangle 505"/>
                <p:cNvSpPr>
                  <a:spLocks noChangeArrowheads="1"/>
                </p:cNvSpPr>
                <p:nvPr/>
              </p:nvSpPr>
              <p:spPr bwMode="auto">
                <a:xfrm>
                  <a:off x="1607" y="24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8" name="Rectangle 506"/>
                <p:cNvSpPr>
                  <a:spLocks noChangeArrowheads="1"/>
                </p:cNvSpPr>
                <p:nvPr/>
              </p:nvSpPr>
              <p:spPr bwMode="auto">
                <a:xfrm>
                  <a:off x="1607" y="24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899" name="Rectangle 507"/>
                <p:cNvSpPr>
                  <a:spLocks noChangeArrowheads="1"/>
                </p:cNvSpPr>
                <p:nvPr/>
              </p:nvSpPr>
              <p:spPr bwMode="auto">
                <a:xfrm>
                  <a:off x="1607" y="24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0" name="Rectangle 508"/>
                <p:cNvSpPr>
                  <a:spLocks noChangeArrowheads="1"/>
                </p:cNvSpPr>
                <p:nvPr/>
              </p:nvSpPr>
              <p:spPr bwMode="auto">
                <a:xfrm>
                  <a:off x="1607" y="24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1" name="Rectangle 509"/>
                <p:cNvSpPr>
                  <a:spLocks noChangeArrowheads="1"/>
                </p:cNvSpPr>
                <p:nvPr/>
              </p:nvSpPr>
              <p:spPr bwMode="auto">
                <a:xfrm>
                  <a:off x="1607" y="244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2" name="Rectangle 510"/>
                <p:cNvSpPr>
                  <a:spLocks noChangeArrowheads="1"/>
                </p:cNvSpPr>
                <p:nvPr/>
              </p:nvSpPr>
              <p:spPr bwMode="auto">
                <a:xfrm>
                  <a:off x="1607" y="246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3" name="Rectangle 511"/>
                <p:cNvSpPr>
                  <a:spLocks noChangeArrowheads="1"/>
                </p:cNvSpPr>
                <p:nvPr/>
              </p:nvSpPr>
              <p:spPr bwMode="auto">
                <a:xfrm>
                  <a:off x="1607" y="246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4" name="Rectangle 512"/>
                <p:cNvSpPr>
                  <a:spLocks noChangeArrowheads="1"/>
                </p:cNvSpPr>
                <p:nvPr/>
              </p:nvSpPr>
              <p:spPr bwMode="auto">
                <a:xfrm>
                  <a:off x="1607" y="24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5" name="Rectangle 513"/>
                <p:cNvSpPr>
                  <a:spLocks noChangeArrowheads="1"/>
                </p:cNvSpPr>
                <p:nvPr/>
              </p:nvSpPr>
              <p:spPr bwMode="auto">
                <a:xfrm>
                  <a:off x="1607" y="249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6" name="Rectangle 514"/>
                <p:cNvSpPr>
                  <a:spLocks noChangeArrowheads="1"/>
                </p:cNvSpPr>
                <p:nvPr/>
              </p:nvSpPr>
              <p:spPr bwMode="auto">
                <a:xfrm>
                  <a:off x="1607" y="250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7" name="Rectangle 515"/>
                <p:cNvSpPr>
                  <a:spLocks noChangeArrowheads="1"/>
                </p:cNvSpPr>
                <p:nvPr/>
              </p:nvSpPr>
              <p:spPr bwMode="auto">
                <a:xfrm>
                  <a:off x="1607" y="251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8" name="Rectangle 516"/>
                <p:cNvSpPr>
                  <a:spLocks noChangeArrowheads="1"/>
                </p:cNvSpPr>
                <p:nvPr/>
              </p:nvSpPr>
              <p:spPr bwMode="auto">
                <a:xfrm>
                  <a:off x="1607" y="252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09" name="Rectangle 517"/>
                <p:cNvSpPr>
                  <a:spLocks noChangeArrowheads="1"/>
                </p:cNvSpPr>
                <p:nvPr/>
              </p:nvSpPr>
              <p:spPr bwMode="auto">
                <a:xfrm>
                  <a:off x="1607" y="253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0" name="Rectangle 518"/>
                <p:cNvSpPr>
                  <a:spLocks noChangeArrowheads="1"/>
                </p:cNvSpPr>
                <p:nvPr/>
              </p:nvSpPr>
              <p:spPr bwMode="auto">
                <a:xfrm>
                  <a:off x="1607" y="255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1" name="Rectangle 519"/>
                <p:cNvSpPr>
                  <a:spLocks noChangeArrowheads="1"/>
                </p:cNvSpPr>
                <p:nvPr/>
              </p:nvSpPr>
              <p:spPr bwMode="auto">
                <a:xfrm>
                  <a:off x="1607" y="256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2" name="Rectangle 520"/>
                <p:cNvSpPr>
                  <a:spLocks noChangeArrowheads="1"/>
                </p:cNvSpPr>
                <p:nvPr/>
              </p:nvSpPr>
              <p:spPr bwMode="auto">
                <a:xfrm>
                  <a:off x="1607" y="257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3" name="Rectangle 521"/>
                <p:cNvSpPr>
                  <a:spLocks noChangeArrowheads="1"/>
                </p:cNvSpPr>
                <p:nvPr/>
              </p:nvSpPr>
              <p:spPr bwMode="auto">
                <a:xfrm>
                  <a:off x="1607" y="258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4" name="Rectangle 522"/>
                <p:cNvSpPr>
                  <a:spLocks noChangeArrowheads="1"/>
                </p:cNvSpPr>
                <p:nvPr/>
              </p:nvSpPr>
              <p:spPr bwMode="auto">
                <a:xfrm>
                  <a:off x="1607" y="259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5" name="Rectangle 523"/>
                <p:cNvSpPr>
                  <a:spLocks noChangeArrowheads="1"/>
                </p:cNvSpPr>
                <p:nvPr/>
              </p:nvSpPr>
              <p:spPr bwMode="auto">
                <a:xfrm>
                  <a:off x="1607" y="261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6" name="Rectangle 524"/>
                <p:cNvSpPr>
                  <a:spLocks noChangeArrowheads="1"/>
                </p:cNvSpPr>
                <p:nvPr/>
              </p:nvSpPr>
              <p:spPr bwMode="auto">
                <a:xfrm>
                  <a:off x="1607" y="262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7" name="Rectangle 525"/>
                <p:cNvSpPr>
                  <a:spLocks noChangeArrowheads="1"/>
                </p:cNvSpPr>
                <p:nvPr/>
              </p:nvSpPr>
              <p:spPr bwMode="auto">
                <a:xfrm>
                  <a:off x="1607" y="263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8" name="Rectangle 526"/>
                <p:cNvSpPr>
                  <a:spLocks noChangeArrowheads="1"/>
                </p:cNvSpPr>
                <p:nvPr/>
              </p:nvSpPr>
              <p:spPr bwMode="auto">
                <a:xfrm>
                  <a:off x="1607" y="2648"/>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19" name="Rectangle 527"/>
                <p:cNvSpPr>
                  <a:spLocks noChangeArrowheads="1"/>
                </p:cNvSpPr>
                <p:nvPr/>
              </p:nvSpPr>
              <p:spPr bwMode="auto">
                <a:xfrm>
                  <a:off x="1607" y="2657"/>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0" name="Rectangle 528"/>
                <p:cNvSpPr>
                  <a:spLocks noChangeArrowheads="1"/>
                </p:cNvSpPr>
                <p:nvPr/>
              </p:nvSpPr>
              <p:spPr bwMode="auto">
                <a:xfrm>
                  <a:off x="1607" y="26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1" name="Rectangle 529"/>
                <p:cNvSpPr>
                  <a:spLocks noChangeArrowheads="1"/>
                </p:cNvSpPr>
                <p:nvPr/>
              </p:nvSpPr>
              <p:spPr bwMode="auto">
                <a:xfrm>
                  <a:off x="1607" y="268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2" name="Rectangle 530"/>
                <p:cNvSpPr>
                  <a:spLocks noChangeArrowheads="1"/>
                </p:cNvSpPr>
                <p:nvPr/>
              </p:nvSpPr>
              <p:spPr bwMode="auto">
                <a:xfrm>
                  <a:off x="1607"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3" name="Rectangle 531"/>
                <p:cNvSpPr>
                  <a:spLocks noChangeArrowheads="1"/>
                </p:cNvSpPr>
                <p:nvPr/>
              </p:nvSpPr>
              <p:spPr bwMode="auto">
                <a:xfrm>
                  <a:off x="1607" y="270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4" name="Rectangle 532"/>
                <p:cNvSpPr>
                  <a:spLocks noChangeArrowheads="1"/>
                </p:cNvSpPr>
                <p:nvPr/>
              </p:nvSpPr>
              <p:spPr bwMode="auto">
                <a:xfrm>
                  <a:off x="1607" y="271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5" name="Rectangle 533"/>
                <p:cNvSpPr>
                  <a:spLocks noChangeArrowheads="1"/>
                </p:cNvSpPr>
                <p:nvPr/>
              </p:nvSpPr>
              <p:spPr bwMode="auto">
                <a:xfrm>
                  <a:off x="1607" y="272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6" name="Rectangle 534"/>
                <p:cNvSpPr>
                  <a:spLocks noChangeArrowheads="1"/>
                </p:cNvSpPr>
                <p:nvPr/>
              </p:nvSpPr>
              <p:spPr bwMode="auto">
                <a:xfrm>
                  <a:off x="1607" y="274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7" name="Rectangle 535"/>
                <p:cNvSpPr>
                  <a:spLocks noChangeArrowheads="1"/>
                </p:cNvSpPr>
                <p:nvPr/>
              </p:nvSpPr>
              <p:spPr bwMode="auto">
                <a:xfrm>
                  <a:off x="1607" y="275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8" name="Rectangle 536"/>
                <p:cNvSpPr>
                  <a:spLocks noChangeArrowheads="1"/>
                </p:cNvSpPr>
                <p:nvPr/>
              </p:nvSpPr>
              <p:spPr bwMode="auto">
                <a:xfrm>
                  <a:off x="1607" y="276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29" name="Rectangle 537"/>
                <p:cNvSpPr>
                  <a:spLocks noChangeArrowheads="1"/>
                </p:cNvSpPr>
                <p:nvPr/>
              </p:nvSpPr>
              <p:spPr bwMode="auto">
                <a:xfrm>
                  <a:off x="1607" y="277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0" name="Rectangle 538"/>
                <p:cNvSpPr>
                  <a:spLocks noChangeArrowheads="1"/>
                </p:cNvSpPr>
                <p:nvPr/>
              </p:nvSpPr>
              <p:spPr bwMode="auto">
                <a:xfrm>
                  <a:off x="1607" y="278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1" name="Rectangle 539"/>
                <p:cNvSpPr>
                  <a:spLocks noChangeArrowheads="1"/>
                </p:cNvSpPr>
                <p:nvPr/>
              </p:nvSpPr>
              <p:spPr bwMode="auto">
                <a:xfrm>
                  <a:off x="1607" y="279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2" name="Rectangle 540"/>
                <p:cNvSpPr>
                  <a:spLocks noChangeArrowheads="1"/>
                </p:cNvSpPr>
                <p:nvPr/>
              </p:nvSpPr>
              <p:spPr bwMode="auto">
                <a:xfrm>
                  <a:off x="1607" y="280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3" name="Rectangle 541"/>
                <p:cNvSpPr>
                  <a:spLocks noChangeArrowheads="1"/>
                </p:cNvSpPr>
                <p:nvPr/>
              </p:nvSpPr>
              <p:spPr bwMode="auto">
                <a:xfrm>
                  <a:off x="1607" y="282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4" name="Rectangle 542"/>
                <p:cNvSpPr>
                  <a:spLocks noChangeArrowheads="1"/>
                </p:cNvSpPr>
                <p:nvPr/>
              </p:nvSpPr>
              <p:spPr bwMode="auto">
                <a:xfrm>
                  <a:off x="1607" y="283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5" name="Rectangle 543"/>
                <p:cNvSpPr>
                  <a:spLocks noChangeArrowheads="1"/>
                </p:cNvSpPr>
                <p:nvPr/>
              </p:nvSpPr>
              <p:spPr bwMode="auto">
                <a:xfrm>
                  <a:off x="1607" y="2845"/>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6" name="Rectangle 544"/>
                <p:cNvSpPr>
                  <a:spLocks noChangeArrowheads="1"/>
                </p:cNvSpPr>
                <p:nvPr/>
              </p:nvSpPr>
              <p:spPr bwMode="auto">
                <a:xfrm>
                  <a:off x="1607" y="285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7" name="Rectangle 545"/>
                <p:cNvSpPr>
                  <a:spLocks noChangeArrowheads="1"/>
                </p:cNvSpPr>
                <p:nvPr/>
              </p:nvSpPr>
              <p:spPr bwMode="auto">
                <a:xfrm>
                  <a:off x="1607" y="286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8" name="Rectangle 546"/>
                <p:cNvSpPr>
                  <a:spLocks noChangeArrowheads="1"/>
                </p:cNvSpPr>
                <p:nvPr/>
              </p:nvSpPr>
              <p:spPr bwMode="auto">
                <a:xfrm>
                  <a:off x="1607" y="288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39" name="Rectangle 547"/>
                <p:cNvSpPr>
                  <a:spLocks noChangeArrowheads="1"/>
                </p:cNvSpPr>
                <p:nvPr/>
              </p:nvSpPr>
              <p:spPr bwMode="auto">
                <a:xfrm>
                  <a:off x="1607" y="2891"/>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0" name="Rectangle 548"/>
                <p:cNvSpPr>
                  <a:spLocks noChangeArrowheads="1"/>
                </p:cNvSpPr>
                <p:nvPr/>
              </p:nvSpPr>
              <p:spPr bwMode="auto">
                <a:xfrm>
                  <a:off x="1607" y="290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1" name="Rectangle 549"/>
                <p:cNvSpPr>
                  <a:spLocks noChangeArrowheads="1"/>
                </p:cNvSpPr>
                <p:nvPr/>
              </p:nvSpPr>
              <p:spPr bwMode="auto">
                <a:xfrm>
                  <a:off x="1607" y="291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2" name="Rectangle 550"/>
                <p:cNvSpPr>
                  <a:spLocks noChangeArrowheads="1"/>
                </p:cNvSpPr>
                <p:nvPr/>
              </p:nvSpPr>
              <p:spPr bwMode="auto">
                <a:xfrm>
                  <a:off x="1607" y="2928"/>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3" name="Rectangle 551"/>
                <p:cNvSpPr>
                  <a:spLocks noChangeArrowheads="1"/>
                </p:cNvSpPr>
                <p:nvPr/>
              </p:nvSpPr>
              <p:spPr bwMode="auto">
                <a:xfrm>
                  <a:off x="1607" y="294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4" name="Rectangle 552"/>
                <p:cNvSpPr>
                  <a:spLocks noChangeArrowheads="1"/>
                </p:cNvSpPr>
                <p:nvPr/>
              </p:nvSpPr>
              <p:spPr bwMode="auto">
                <a:xfrm>
                  <a:off x="1607" y="2951"/>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5" name="Rectangle 553"/>
                <p:cNvSpPr>
                  <a:spLocks noChangeArrowheads="1"/>
                </p:cNvSpPr>
                <p:nvPr/>
              </p:nvSpPr>
              <p:spPr bwMode="auto">
                <a:xfrm>
                  <a:off x="1607" y="296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6" name="Rectangle 554"/>
                <p:cNvSpPr>
                  <a:spLocks noChangeArrowheads="1"/>
                </p:cNvSpPr>
                <p:nvPr/>
              </p:nvSpPr>
              <p:spPr bwMode="auto">
                <a:xfrm>
                  <a:off x="1607" y="2974"/>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7" name="Rectangle 555"/>
                <p:cNvSpPr>
                  <a:spLocks noChangeArrowheads="1"/>
                </p:cNvSpPr>
                <p:nvPr/>
              </p:nvSpPr>
              <p:spPr bwMode="auto">
                <a:xfrm>
                  <a:off x="1607" y="2987"/>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8" name="Rectangle 556"/>
                <p:cNvSpPr>
                  <a:spLocks noChangeArrowheads="1"/>
                </p:cNvSpPr>
                <p:nvPr/>
              </p:nvSpPr>
              <p:spPr bwMode="auto">
                <a:xfrm>
                  <a:off x="1607" y="2997"/>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49" name="Rectangle 557"/>
                <p:cNvSpPr>
                  <a:spLocks noChangeArrowheads="1"/>
                </p:cNvSpPr>
                <p:nvPr/>
              </p:nvSpPr>
              <p:spPr bwMode="auto">
                <a:xfrm>
                  <a:off x="1607" y="3010"/>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0" name="Rectangle 558"/>
                <p:cNvSpPr>
                  <a:spLocks noChangeArrowheads="1"/>
                </p:cNvSpPr>
                <p:nvPr/>
              </p:nvSpPr>
              <p:spPr bwMode="auto">
                <a:xfrm>
                  <a:off x="1607" y="302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1" name="Rectangle 559"/>
                <p:cNvSpPr>
                  <a:spLocks noChangeArrowheads="1"/>
                </p:cNvSpPr>
                <p:nvPr/>
              </p:nvSpPr>
              <p:spPr bwMode="auto">
                <a:xfrm>
                  <a:off x="1607" y="3033"/>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2" name="Rectangle 560"/>
                <p:cNvSpPr>
                  <a:spLocks noChangeArrowheads="1"/>
                </p:cNvSpPr>
                <p:nvPr/>
              </p:nvSpPr>
              <p:spPr bwMode="auto">
                <a:xfrm>
                  <a:off x="1607" y="3047"/>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3" name="Rectangle 561"/>
                <p:cNvSpPr>
                  <a:spLocks noChangeArrowheads="1"/>
                </p:cNvSpPr>
                <p:nvPr/>
              </p:nvSpPr>
              <p:spPr bwMode="auto">
                <a:xfrm>
                  <a:off x="1607" y="3056"/>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4" name="Rectangle 562"/>
                <p:cNvSpPr>
                  <a:spLocks noChangeArrowheads="1"/>
                </p:cNvSpPr>
                <p:nvPr/>
              </p:nvSpPr>
              <p:spPr bwMode="auto">
                <a:xfrm>
                  <a:off x="1607"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5" name="Rectangle 563"/>
                <p:cNvSpPr>
                  <a:spLocks noChangeArrowheads="1"/>
                </p:cNvSpPr>
                <p:nvPr/>
              </p:nvSpPr>
              <p:spPr bwMode="auto">
                <a:xfrm>
                  <a:off x="1607" y="3079"/>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6" name="Rectangle 564"/>
                <p:cNvSpPr>
                  <a:spLocks noChangeArrowheads="1"/>
                </p:cNvSpPr>
                <p:nvPr/>
              </p:nvSpPr>
              <p:spPr bwMode="auto">
                <a:xfrm>
                  <a:off x="1607"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7" name="Rectangle 565"/>
                <p:cNvSpPr>
                  <a:spLocks noChangeArrowheads="1"/>
                </p:cNvSpPr>
                <p:nvPr/>
              </p:nvSpPr>
              <p:spPr bwMode="auto">
                <a:xfrm>
                  <a:off x="1607" y="3102"/>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8" name="Rectangle 566"/>
                <p:cNvSpPr>
                  <a:spLocks noChangeArrowheads="1"/>
                </p:cNvSpPr>
                <p:nvPr/>
              </p:nvSpPr>
              <p:spPr bwMode="auto">
                <a:xfrm>
                  <a:off x="1607" y="3116"/>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59" name="Rectangle 567"/>
                <p:cNvSpPr>
                  <a:spLocks noChangeArrowheads="1"/>
                </p:cNvSpPr>
                <p:nvPr/>
              </p:nvSpPr>
              <p:spPr bwMode="auto">
                <a:xfrm>
                  <a:off x="1607" y="312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0" name="Rectangle 568"/>
                <p:cNvSpPr>
                  <a:spLocks noChangeArrowheads="1"/>
                </p:cNvSpPr>
                <p:nvPr/>
              </p:nvSpPr>
              <p:spPr bwMode="auto">
                <a:xfrm>
                  <a:off x="1607" y="3139"/>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1" name="Rectangle 569"/>
                <p:cNvSpPr>
                  <a:spLocks noChangeArrowheads="1"/>
                </p:cNvSpPr>
                <p:nvPr/>
              </p:nvSpPr>
              <p:spPr bwMode="auto">
                <a:xfrm>
                  <a:off x="1607"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2" name="Rectangle 570"/>
                <p:cNvSpPr>
                  <a:spLocks noChangeArrowheads="1"/>
                </p:cNvSpPr>
                <p:nvPr/>
              </p:nvSpPr>
              <p:spPr bwMode="auto">
                <a:xfrm>
                  <a:off x="1607" y="3162"/>
                  <a:ext cx="336" cy="13"/>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3" name="Rectangle 571"/>
                <p:cNvSpPr>
                  <a:spLocks noChangeArrowheads="1"/>
                </p:cNvSpPr>
                <p:nvPr/>
              </p:nvSpPr>
              <p:spPr bwMode="auto">
                <a:xfrm>
                  <a:off x="1607" y="3175"/>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4" name="Rectangle 572"/>
                <p:cNvSpPr>
                  <a:spLocks noChangeArrowheads="1"/>
                </p:cNvSpPr>
                <p:nvPr/>
              </p:nvSpPr>
              <p:spPr bwMode="auto">
                <a:xfrm>
                  <a:off x="1607" y="3184"/>
                  <a:ext cx="336" cy="1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grpSp>
          <p:nvGrpSpPr>
            <p:cNvPr id="9" name="Group 573"/>
            <p:cNvGrpSpPr>
              <a:grpSpLocks/>
            </p:cNvGrpSpPr>
            <p:nvPr/>
          </p:nvGrpSpPr>
          <p:grpSpPr bwMode="auto">
            <a:xfrm>
              <a:off x="1943" y="2604"/>
              <a:ext cx="1008" cy="600"/>
              <a:chOff x="1943" y="4512"/>
              <a:chExt cx="1008" cy="600"/>
            </a:xfrm>
          </p:grpSpPr>
          <p:grpSp>
            <p:nvGrpSpPr>
              <p:cNvPr id="10" name="Group 574"/>
              <p:cNvGrpSpPr>
                <a:grpSpLocks/>
              </p:cNvGrpSpPr>
              <p:nvPr/>
            </p:nvGrpSpPr>
            <p:grpSpPr bwMode="auto">
              <a:xfrm>
                <a:off x="1943" y="4512"/>
                <a:ext cx="336" cy="600"/>
                <a:chOff x="1943" y="2598"/>
                <a:chExt cx="336" cy="600"/>
              </a:xfrm>
            </p:grpSpPr>
            <p:sp>
              <p:nvSpPr>
                <p:cNvPr id="315967" name="Rectangle 575"/>
                <p:cNvSpPr>
                  <a:spLocks noChangeArrowheads="1"/>
                </p:cNvSpPr>
                <p:nvPr/>
              </p:nvSpPr>
              <p:spPr bwMode="auto">
                <a:xfrm>
                  <a:off x="1943" y="259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8" name="Rectangle 576"/>
                <p:cNvSpPr>
                  <a:spLocks noChangeArrowheads="1"/>
                </p:cNvSpPr>
                <p:nvPr/>
              </p:nvSpPr>
              <p:spPr bwMode="auto">
                <a:xfrm>
                  <a:off x="1943" y="26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69" name="Rectangle 577"/>
                <p:cNvSpPr>
                  <a:spLocks noChangeArrowheads="1"/>
                </p:cNvSpPr>
                <p:nvPr/>
              </p:nvSpPr>
              <p:spPr bwMode="auto">
                <a:xfrm>
                  <a:off x="1943" y="260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0" name="Rectangle 578"/>
                <p:cNvSpPr>
                  <a:spLocks noChangeArrowheads="1"/>
                </p:cNvSpPr>
                <p:nvPr/>
              </p:nvSpPr>
              <p:spPr bwMode="auto">
                <a:xfrm>
                  <a:off x="1943" y="261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1" name="Rectangle 579"/>
                <p:cNvSpPr>
                  <a:spLocks noChangeArrowheads="1"/>
                </p:cNvSpPr>
                <p:nvPr/>
              </p:nvSpPr>
              <p:spPr bwMode="auto">
                <a:xfrm>
                  <a:off x="1943" y="261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2" name="Rectangle 580"/>
                <p:cNvSpPr>
                  <a:spLocks noChangeArrowheads="1"/>
                </p:cNvSpPr>
                <p:nvPr/>
              </p:nvSpPr>
              <p:spPr bwMode="auto">
                <a:xfrm>
                  <a:off x="1943" y="262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3" name="Rectangle 581"/>
                <p:cNvSpPr>
                  <a:spLocks noChangeArrowheads="1"/>
                </p:cNvSpPr>
                <p:nvPr/>
              </p:nvSpPr>
              <p:spPr bwMode="auto">
                <a:xfrm>
                  <a:off x="1943" y="262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4" name="Rectangle 582"/>
                <p:cNvSpPr>
                  <a:spLocks noChangeArrowheads="1"/>
                </p:cNvSpPr>
                <p:nvPr/>
              </p:nvSpPr>
              <p:spPr bwMode="auto">
                <a:xfrm>
                  <a:off x="1943" y="263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5" name="Rectangle 583"/>
                <p:cNvSpPr>
                  <a:spLocks noChangeArrowheads="1"/>
                </p:cNvSpPr>
                <p:nvPr/>
              </p:nvSpPr>
              <p:spPr bwMode="auto">
                <a:xfrm>
                  <a:off x="1943" y="26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6" name="Rectangle 584"/>
                <p:cNvSpPr>
                  <a:spLocks noChangeArrowheads="1"/>
                </p:cNvSpPr>
                <p:nvPr/>
              </p:nvSpPr>
              <p:spPr bwMode="auto">
                <a:xfrm>
                  <a:off x="1943" y="263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7" name="Rectangle 585"/>
                <p:cNvSpPr>
                  <a:spLocks noChangeArrowheads="1"/>
                </p:cNvSpPr>
                <p:nvPr/>
              </p:nvSpPr>
              <p:spPr bwMode="auto">
                <a:xfrm>
                  <a:off x="1943" y="264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8" name="Rectangle 586"/>
                <p:cNvSpPr>
                  <a:spLocks noChangeArrowheads="1"/>
                </p:cNvSpPr>
                <p:nvPr/>
              </p:nvSpPr>
              <p:spPr bwMode="auto">
                <a:xfrm>
                  <a:off x="1943" y="264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79" name="Rectangle 587"/>
                <p:cNvSpPr>
                  <a:spLocks noChangeArrowheads="1"/>
                </p:cNvSpPr>
                <p:nvPr/>
              </p:nvSpPr>
              <p:spPr bwMode="auto">
                <a:xfrm>
                  <a:off x="1943" y="265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0" name="Rectangle 588"/>
                <p:cNvSpPr>
                  <a:spLocks noChangeArrowheads="1"/>
                </p:cNvSpPr>
                <p:nvPr/>
              </p:nvSpPr>
              <p:spPr bwMode="auto">
                <a:xfrm>
                  <a:off x="1943" y="26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1" name="Rectangle 589"/>
                <p:cNvSpPr>
                  <a:spLocks noChangeArrowheads="1"/>
                </p:cNvSpPr>
                <p:nvPr/>
              </p:nvSpPr>
              <p:spPr bwMode="auto">
                <a:xfrm>
                  <a:off x="1943" y="266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2" name="Rectangle 590"/>
                <p:cNvSpPr>
                  <a:spLocks noChangeArrowheads="1"/>
                </p:cNvSpPr>
                <p:nvPr/>
              </p:nvSpPr>
              <p:spPr bwMode="auto">
                <a:xfrm>
                  <a:off x="1943" y="266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3" name="Rectangle 591"/>
                <p:cNvSpPr>
                  <a:spLocks noChangeArrowheads="1"/>
                </p:cNvSpPr>
                <p:nvPr/>
              </p:nvSpPr>
              <p:spPr bwMode="auto">
                <a:xfrm>
                  <a:off x="1943" y="267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4" name="Rectangle 592"/>
                <p:cNvSpPr>
                  <a:spLocks noChangeArrowheads="1"/>
                </p:cNvSpPr>
                <p:nvPr/>
              </p:nvSpPr>
              <p:spPr bwMode="auto">
                <a:xfrm>
                  <a:off x="1943" y="267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5" name="Rectangle 593"/>
                <p:cNvSpPr>
                  <a:spLocks noChangeArrowheads="1"/>
                </p:cNvSpPr>
                <p:nvPr/>
              </p:nvSpPr>
              <p:spPr bwMode="auto">
                <a:xfrm>
                  <a:off x="1943" y="268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6" name="Rectangle 594"/>
                <p:cNvSpPr>
                  <a:spLocks noChangeArrowheads="1"/>
                </p:cNvSpPr>
                <p:nvPr/>
              </p:nvSpPr>
              <p:spPr bwMode="auto">
                <a:xfrm>
                  <a:off x="1943" y="268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7" name="Rectangle 595"/>
                <p:cNvSpPr>
                  <a:spLocks noChangeArrowheads="1"/>
                </p:cNvSpPr>
                <p:nvPr/>
              </p:nvSpPr>
              <p:spPr bwMode="auto">
                <a:xfrm>
                  <a:off x="1943" y="26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8" name="Rectangle 596"/>
                <p:cNvSpPr>
                  <a:spLocks noChangeArrowheads="1"/>
                </p:cNvSpPr>
                <p:nvPr/>
              </p:nvSpPr>
              <p:spPr bwMode="auto">
                <a:xfrm>
                  <a:off x="1943"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89" name="Rectangle 597"/>
                <p:cNvSpPr>
                  <a:spLocks noChangeArrowheads="1"/>
                </p:cNvSpPr>
                <p:nvPr/>
              </p:nvSpPr>
              <p:spPr bwMode="auto">
                <a:xfrm>
                  <a:off x="1943" y="270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0" name="Rectangle 598"/>
                <p:cNvSpPr>
                  <a:spLocks noChangeArrowheads="1"/>
                </p:cNvSpPr>
                <p:nvPr/>
              </p:nvSpPr>
              <p:spPr bwMode="auto">
                <a:xfrm>
                  <a:off x="1943" y="270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1" name="Rectangle 599"/>
                <p:cNvSpPr>
                  <a:spLocks noChangeArrowheads="1"/>
                </p:cNvSpPr>
                <p:nvPr/>
              </p:nvSpPr>
              <p:spPr bwMode="auto">
                <a:xfrm>
                  <a:off x="1943" y="271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2" name="Rectangle 600"/>
                <p:cNvSpPr>
                  <a:spLocks noChangeArrowheads="1"/>
                </p:cNvSpPr>
                <p:nvPr/>
              </p:nvSpPr>
              <p:spPr bwMode="auto">
                <a:xfrm>
                  <a:off x="1943" y="271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3" name="Rectangle 601"/>
                <p:cNvSpPr>
                  <a:spLocks noChangeArrowheads="1"/>
                </p:cNvSpPr>
                <p:nvPr/>
              </p:nvSpPr>
              <p:spPr bwMode="auto">
                <a:xfrm>
                  <a:off x="1943" y="272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4" name="Rectangle 602"/>
                <p:cNvSpPr>
                  <a:spLocks noChangeArrowheads="1"/>
                </p:cNvSpPr>
                <p:nvPr/>
              </p:nvSpPr>
              <p:spPr bwMode="auto">
                <a:xfrm>
                  <a:off x="1943" y="272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5" name="Rectangle 603"/>
                <p:cNvSpPr>
                  <a:spLocks noChangeArrowheads="1"/>
                </p:cNvSpPr>
                <p:nvPr/>
              </p:nvSpPr>
              <p:spPr bwMode="auto">
                <a:xfrm>
                  <a:off x="1943" y="273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6" name="Rectangle 604"/>
                <p:cNvSpPr>
                  <a:spLocks noChangeArrowheads="1"/>
                </p:cNvSpPr>
                <p:nvPr/>
              </p:nvSpPr>
              <p:spPr bwMode="auto">
                <a:xfrm>
                  <a:off x="1943" y="273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7" name="Rectangle 605"/>
                <p:cNvSpPr>
                  <a:spLocks noChangeArrowheads="1"/>
                </p:cNvSpPr>
                <p:nvPr/>
              </p:nvSpPr>
              <p:spPr bwMode="auto">
                <a:xfrm>
                  <a:off x="1943" y="274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8" name="Rectangle 606"/>
                <p:cNvSpPr>
                  <a:spLocks noChangeArrowheads="1"/>
                </p:cNvSpPr>
                <p:nvPr/>
              </p:nvSpPr>
              <p:spPr bwMode="auto">
                <a:xfrm>
                  <a:off x="1943" y="274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5999" name="Rectangle 607"/>
                <p:cNvSpPr>
                  <a:spLocks noChangeArrowheads="1"/>
                </p:cNvSpPr>
                <p:nvPr/>
              </p:nvSpPr>
              <p:spPr bwMode="auto">
                <a:xfrm>
                  <a:off x="1943" y="274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0" name="Rectangle 608"/>
                <p:cNvSpPr>
                  <a:spLocks noChangeArrowheads="1"/>
                </p:cNvSpPr>
                <p:nvPr/>
              </p:nvSpPr>
              <p:spPr bwMode="auto">
                <a:xfrm>
                  <a:off x="1943" y="275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1" name="Rectangle 609"/>
                <p:cNvSpPr>
                  <a:spLocks noChangeArrowheads="1"/>
                </p:cNvSpPr>
                <p:nvPr/>
              </p:nvSpPr>
              <p:spPr bwMode="auto">
                <a:xfrm>
                  <a:off x="1943" y="275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2" name="Rectangle 610"/>
                <p:cNvSpPr>
                  <a:spLocks noChangeArrowheads="1"/>
                </p:cNvSpPr>
                <p:nvPr/>
              </p:nvSpPr>
              <p:spPr bwMode="auto">
                <a:xfrm>
                  <a:off x="1943" y="276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3" name="Rectangle 611"/>
                <p:cNvSpPr>
                  <a:spLocks noChangeArrowheads="1"/>
                </p:cNvSpPr>
                <p:nvPr/>
              </p:nvSpPr>
              <p:spPr bwMode="auto">
                <a:xfrm>
                  <a:off x="1943" y="276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4" name="Rectangle 612"/>
                <p:cNvSpPr>
                  <a:spLocks noChangeArrowheads="1"/>
                </p:cNvSpPr>
                <p:nvPr/>
              </p:nvSpPr>
              <p:spPr bwMode="auto">
                <a:xfrm>
                  <a:off x="1943" y="277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5" name="Rectangle 613"/>
                <p:cNvSpPr>
                  <a:spLocks noChangeArrowheads="1"/>
                </p:cNvSpPr>
                <p:nvPr/>
              </p:nvSpPr>
              <p:spPr bwMode="auto">
                <a:xfrm>
                  <a:off x="1943" y="277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6" name="Rectangle 614"/>
                <p:cNvSpPr>
                  <a:spLocks noChangeArrowheads="1"/>
                </p:cNvSpPr>
                <p:nvPr/>
              </p:nvSpPr>
              <p:spPr bwMode="auto">
                <a:xfrm>
                  <a:off x="1943" y="278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7" name="Rectangle 615"/>
                <p:cNvSpPr>
                  <a:spLocks noChangeArrowheads="1"/>
                </p:cNvSpPr>
                <p:nvPr/>
              </p:nvSpPr>
              <p:spPr bwMode="auto">
                <a:xfrm>
                  <a:off x="1943" y="278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8" name="Rectangle 616"/>
                <p:cNvSpPr>
                  <a:spLocks noChangeArrowheads="1"/>
                </p:cNvSpPr>
                <p:nvPr/>
              </p:nvSpPr>
              <p:spPr bwMode="auto">
                <a:xfrm>
                  <a:off x="1943" y="279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09" name="Rectangle 617"/>
                <p:cNvSpPr>
                  <a:spLocks noChangeArrowheads="1"/>
                </p:cNvSpPr>
                <p:nvPr/>
              </p:nvSpPr>
              <p:spPr bwMode="auto">
                <a:xfrm>
                  <a:off x="1943" y="279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0" name="Rectangle 618"/>
                <p:cNvSpPr>
                  <a:spLocks noChangeArrowheads="1"/>
                </p:cNvSpPr>
                <p:nvPr/>
              </p:nvSpPr>
              <p:spPr bwMode="auto">
                <a:xfrm>
                  <a:off x="1943" y="279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1" name="Rectangle 619"/>
                <p:cNvSpPr>
                  <a:spLocks noChangeArrowheads="1"/>
                </p:cNvSpPr>
                <p:nvPr/>
              </p:nvSpPr>
              <p:spPr bwMode="auto">
                <a:xfrm>
                  <a:off x="1943" y="280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2" name="Rectangle 620"/>
                <p:cNvSpPr>
                  <a:spLocks noChangeArrowheads="1"/>
                </p:cNvSpPr>
                <p:nvPr/>
              </p:nvSpPr>
              <p:spPr bwMode="auto">
                <a:xfrm>
                  <a:off x="1943" y="280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3" name="Rectangle 621"/>
                <p:cNvSpPr>
                  <a:spLocks noChangeArrowheads="1"/>
                </p:cNvSpPr>
                <p:nvPr/>
              </p:nvSpPr>
              <p:spPr bwMode="auto">
                <a:xfrm>
                  <a:off x="1943" y="281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4" name="Rectangle 622"/>
                <p:cNvSpPr>
                  <a:spLocks noChangeArrowheads="1"/>
                </p:cNvSpPr>
                <p:nvPr/>
              </p:nvSpPr>
              <p:spPr bwMode="auto">
                <a:xfrm>
                  <a:off x="1943" y="281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5" name="Rectangle 623"/>
                <p:cNvSpPr>
                  <a:spLocks noChangeArrowheads="1"/>
                </p:cNvSpPr>
                <p:nvPr/>
              </p:nvSpPr>
              <p:spPr bwMode="auto">
                <a:xfrm>
                  <a:off x="1943" y="282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6" name="Rectangle 624"/>
                <p:cNvSpPr>
                  <a:spLocks noChangeArrowheads="1"/>
                </p:cNvSpPr>
                <p:nvPr/>
              </p:nvSpPr>
              <p:spPr bwMode="auto">
                <a:xfrm>
                  <a:off x="1943" y="282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7" name="Rectangle 625"/>
                <p:cNvSpPr>
                  <a:spLocks noChangeArrowheads="1"/>
                </p:cNvSpPr>
                <p:nvPr/>
              </p:nvSpPr>
              <p:spPr bwMode="auto">
                <a:xfrm>
                  <a:off x="1943" y="283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8" name="Rectangle 626"/>
                <p:cNvSpPr>
                  <a:spLocks noChangeArrowheads="1"/>
                </p:cNvSpPr>
                <p:nvPr/>
              </p:nvSpPr>
              <p:spPr bwMode="auto">
                <a:xfrm>
                  <a:off x="1943" y="283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19" name="Rectangle 627"/>
                <p:cNvSpPr>
                  <a:spLocks noChangeArrowheads="1"/>
                </p:cNvSpPr>
                <p:nvPr/>
              </p:nvSpPr>
              <p:spPr bwMode="auto">
                <a:xfrm>
                  <a:off x="1943" y="284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0" name="Rectangle 628"/>
                <p:cNvSpPr>
                  <a:spLocks noChangeArrowheads="1"/>
                </p:cNvSpPr>
                <p:nvPr/>
              </p:nvSpPr>
              <p:spPr bwMode="auto">
                <a:xfrm>
                  <a:off x="1943" y="284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1" name="Rectangle 629"/>
                <p:cNvSpPr>
                  <a:spLocks noChangeArrowheads="1"/>
                </p:cNvSpPr>
                <p:nvPr/>
              </p:nvSpPr>
              <p:spPr bwMode="auto">
                <a:xfrm>
                  <a:off x="1943" y="285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2" name="Rectangle 630"/>
                <p:cNvSpPr>
                  <a:spLocks noChangeArrowheads="1"/>
                </p:cNvSpPr>
                <p:nvPr/>
              </p:nvSpPr>
              <p:spPr bwMode="auto">
                <a:xfrm>
                  <a:off x="1943" y="285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3" name="Rectangle 631"/>
                <p:cNvSpPr>
                  <a:spLocks noChangeArrowheads="1"/>
                </p:cNvSpPr>
                <p:nvPr/>
              </p:nvSpPr>
              <p:spPr bwMode="auto">
                <a:xfrm>
                  <a:off x="1943" y="285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4" name="Rectangle 632"/>
                <p:cNvSpPr>
                  <a:spLocks noChangeArrowheads="1"/>
                </p:cNvSpPr>
                <p:nvPr/>
              </p:nvSpPr>
              <p:spPr bwMode="auto">
                <a:xfrm>
                  <a:off x="1943" y="286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5" name="Rectangle 633"/>
                <p:cNvSpPr>
                  <a:spLocks noChangeArrowheads="1"/>
                </p:cNvSpPr>
                <p:nvPr/>
              </p:nvSpPr>
              <p:spPr bwMode="auto">
                <a:xfrm>
                  <a:off x="1943" y="286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6" name="Rectangle 634"/>
                <p:cNvSpPr>
                  <a:spLocks noChangeArrowheads="1"/>
                </p:cNvSpPr>
                <p:nvPr/>
              </p:nvSpPr>
              <p:spPr bwMode="auto">
                <a:xfrm>
                  <a:off x="1943" y="287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7" name="Rectangle 635"/>
                <p:cNvSpPr>
                  <a:spLocks noChangeArrowheads="1"/>
                </p:cNvSpPr>
                <p:nvPr/>
              </p:nvSpPr>
              <p:spPr bwMode="auto">
                <a:xfrm>
                  <a:off x="1943" y="287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8" name="Rectangle 636"/>
                <p:cNvSpPr>
                  <a:spLocks noChangeArrowheads="1"/>
                </p:cNvSpPr>
                <p:nvPr/>
              </p:nvSpPr>
              <p:spPr bwMode="auto">
                <a:xfrm>
                  <a:off x="1943" y="288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29" name="Rectangle 637"/>
                <p:cNvSpPr>
                  <a:spLocks noChangeArrowheads="1"/>
                </p:cNvSpPr>
                <p:nvPr/>
              </p:nvSpPr>
              <p:spPr bwMode="auto">
                <a:xfrm>
                  <a:off x="1943" y="288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0" name="Rectangle 638"/>
                <p:cNvSpPr>
                  <a:spLocks noChangeArrowheads="1"/>
                </p:cNvSpPr>
                <p:nvPr/>
              </p:nvSpPr>
              <p:spPr bwMode="auto">
                <a:xfrm>
                  <a:off x="1943" y="289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1" name="Rectangle 639"/>
                <p:cNvSpPr>
                  <a:spLocks noChangeArrowheads="1"/>
                </p:cNvSpPr>
                <p:nvPr/>
              </p:nvSpPr>
              <p:spPr bwMode="auto">
                <a:xfrm>
                  <a:off x="1943" y="289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2" name="Rectangle 640"/>
                <p:cNvSpPr>
                  <a:spLocks noChangeArrowheads="1"/>
                </p:cNvSpPr>
                <p:nvPr/>
              </p:nvSpPr>
              <p:spPr bwMode="auto">
                <a:xfrm>
                  <a:off x="1943" y="290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3" name="Rectangle 641"/>
                <p:cNvSpPr>
                  <a:spLocks noChangeArrowheads="1"/>
                </p:cNvSpPr>
                <p:nvPr/>
              </p:nvSpPr>
              <p:spPr bwMode="auto">
                <a:xfrm>
                  <a:off x="1943"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4" name="Rectangle 642"/>
                <p:cNvSpPr>
                  <a:spLocks noChangeArrowheads="1"/>
                </p:cNvSpPr>
                <p:nvPr/>
              </p:nvSpPr>
              <p:spPr bwMode="auto">
                <a:xfrm>
                  <a:off x="1943"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5" name="Rectangle 643"/>
                <p:cNvSpPr>
                  <a:spLocks noChangeArrowheads="1"/>
                </p:cNvSpPr>
                <p:nvPr/>
              </p:nvSpPr>
              <p:spPr bwMode="auto">
                <a:xfrm>
                  <a:off x="1943" y="291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6" name="Rectangle 644"/>
                <p:cNvSpPr>
                  <a:spLocks noChangeArrowheads="1"/>
                </p:cNvSpPr>
                <p:nvPr/>
              </p:nvSpPr>
              <p:spPr bwMode="auto">
                <a:xfrm>
                  <a:off x="1943" y="292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7" name="Rectangle 645"/>
                <p:cNvSpPr>
                  <a:spLocks noChangeArrowheads="1"/>
                </p:cNvSpPr>
                <p:nvPr/>
              </p:nvSpPr>
              <p:spPr bwMode="auto">
                <a:xfrm>
                  <a:off x="1943"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8" name="Rectangle 646"/>
                <p:cNvSpPr>
                  <a:spLocks noChangeArrowheads="1"/>
                </p:cNvSpPr>
                <p:nvPr/>
              </p:nvSpPr>
              <p:spPr bwMode="auto">
                <a:xfrm>
                  <a:off x="1943" y="293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39" name="Rectangle 647"/>
                <p:cNvSpPr>
                  <a:spLocks noChangeArrowheads="1"/>
                </p:cNvSpPr>
                <p:nvPr/>
              </p:nvSpPr>
              <p:spPr bwMode="auto">
                <a:xfrm>
                  <a:off x="1943" y="293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0" name="Rectangle 648"/>
                <p:cNvSpPr>
                  <a:spLocks noChangeArrowheads="1"/>
                </p:cNvSpPr>
                <p:nvPr/>
              </p:nvSpPr>
              <p:spPr bwMode="auto">
                <a:xfrm>
                  <a:off x="1943"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1" name="Rectangle 649"/>
                <p:cNvSpPr>
                  <a:spLocks noChangeArrowheads="1"/>
                </p:cNvSpPr>
                <p:nvPr/>
              </p:nvSpPr>
              <p:spPr bwMode="auto">
                <a:xfrm>
                  <a:off x="1943"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2" name="Rectangle 650"/>
                <p:cNvSpPr>
                  <a:spLocks noChangeArrowheads="1"/>
                </p:cNvSpPr>
                <p:nvPr/>
              </p:nvSpPr>
              <p:spPr bwMode="auto">
                <a:xfrm>
                  <a:off x="1943" y="295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3" name="Rectangle 651"/>
                <p:cNvSpPr>
                  <a:spLocks noChangeArrowheads="1"/>
                </p:cNvSpPr>
                <p:nvPr/>
              </p:nvSpPr>
              <p:spPr bwMode="auto">
                <a:xfrm>
                  <a:off x="1943" y="295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4" name="Rectangle 652"/>
                <p:cNvSpPr>
                  <a:spLocks noChangeArrowheads="1"/>
                </p:cNvSpPr>
                <p:nvPr/>
              </p:nvSpPr>
              <p:spPr bwMode="auto">
                <a:xfrm>
                  <a:off x="1943"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5" name="Rectangle 653"/>
                <p:cNvSpPr>
                  <a:spLocks noChangeArrowheads="1"/>
                </p:cNvSpPr>
                <p:nvPr/>
              </p:nvSpPr>
              <p:spPr bwMode="auto">
                <a:xfrm>
                  <a:off x="1943"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6" name="Rectangle 654"/>
                <p:cNvSpPr>
                  <a:spLocks noChangeArrowheads="1"/>
                </p:cNvSpPr>
                <p:nvPr/>
              </p:nvSpPr>
              <p:spPr bwMode="auto">
                <a:xfrm>
                  <a:off x="1943" y="296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7" name="Rectangle 655"/>
                <p:cNvSpPr>
                  <a:spLocks noChangeArrowheads="1"/>
                </p:cNvSpPr>
                <p:nvPr/>
              </p:nvSpPr>
              <p:spPr bwMode="auto">
                <a:xfrm>
                  <a:off x="1943" y="297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8" name="Rectangle 656"/>
                <p:cNvSpPr>
                  <a:spLocks noChangeArrowheads="1"/>
                </p:cNvSpPr>
                <p:nvPr/>
              </p:nvSpPr>
              <p:spPr bwMode="auto">
                <a:xfrm>
                  <a:off x="1943"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49" name="Rectangle 657"/>
                <p:cNvSpPr>
                  <a:spLocks noChangeArrowheads="1"/>
                </p:cNvSpPr>
                <p:nvPr/>
              </p:nvSpPr>
              <p:spPr bwMode="auto">
                <a:xfrm>
                  <a:off x="1943" y="298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0" name="Rectangle 658"/>
                <p:cNvSpPr>
                  <a:spLocks noChangeArrowheads="1"/>
                </p:cNvSpPr>
                <p:nvPr/>
              </p:nvSpPr>
              <p:spPr bwMode="auto">
                <a:xfrm>
                  <a:off x="1943" y="298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1" name="Rectangle 659"/>
                <p:cNvSpPr>
                  <a:spLocks noChangeArrowheads="1"/>
                </p:cNvSpPr>
                <p:nvPr/>
              </p:nvSpPr>
              <p:spPr bwMode="auto">
                <a:xfrm>
                  <a:off x="1943"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2" name="Rectangle 660"/>
                <p:cNvSpPr>
                  <a:spLocks noChangeArrowheads="1"/>
                </p:cNvSpPr>
                <p:nvPr/>
              </p:nvSpPr>
              <p:spPr bwMode="auto">
                <a:xfrm>
                  <a:off x="1943"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3" name="Rectangle 661"/>
                <p:cNvSpPr>
                  <a:spLocks noChangeArrowheads="1"/>
                </p:cNvSpPr>
                <p:nvPr/>
              </p:nvSpPr>
              <p:spPr bwMode="auto">
                <a:xfrm>
                  <a:off x="1943" y="300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4" name="Rectangle 662"/>
                <p:cNvSpPr>
                  <a:spLocks noChangeArrowheads="1"/>
                </p:cNvSpPr>
                <p:nvPr/>
              </p:nvSpPr>
              <p:spPr bwMode="auto">
                <a:xfrm>
                  <a:off x="1943" y="300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5" name="Rectangle 663"/>
                <p:cNvSpPr>
                  <a:spLocks noChangeArrowheads="1"/>
                </p:cNvSpPr>
                <p:nvPr/>
              </p:nvSpPr>
              <p:spPr bwMode="auto">
                <a:xfrm>
                  <a:off x="1943"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6" name="Rectangle 664"/>
                <p:cNvSpPr>
                  <a:spLocks noChangeArrowheads="1"/>
                </p:cNvSpPr>
                <p:nvPr/>
              </p:nvSpPr>
              <p:spPr bwMode="auto">
                <a:xfrm>
                  <a:off x="1943"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7" name="Rectangle 665"/>
                <p:cNvSpPr>
                  <a:spLocks noChangeArrowheads="1"/>
                </p:cNvSpPr>
                <p:nvPr/>
              </p:nvSpPr>
              <p:spPr bwMode="auto">
                <a:xfrm>
                  <a:off x="1943" y="301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8" name="Rectangle 666"/>
                <p:cNvSpPr>
                  <a:spLocks noChangeArrowheads="1"/>
                </p:cNvSpPr>
                <p:nvPr/>
              </p:nvSpPr>
              <p:spPr bwMode="auto">
                <a:xfrm>
                  <a:off x="1943" y="302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59" name="Rectangle 667"/>
                <p:cNvSpPr>
                  <a:spLocks noChangeArrowheads="1"/>
                </p:cNvSpPr>
                <p:nvPr/>
              </p:nvSpPr>
              <p:spPr bwMode="auto">
                <a:xfrm>
                  <a:off x="1943"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0" name="Rectangle 668"/>
                <p:cNvSpPr>
                  <a:spLocks noChangeArrowheads="1"/>
                </p:cNvSpPr>
                <p:nvPr/>
              </p:nvSpPr>
              <p:spPr bwMode="auto">
                <a:xfrm>
                  <a:off x="1943" y="303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1" name="Rectangle 669"/>
                <p:cNvSpPr>
                  <a:spLocks noChangeArrowheads="1"/>
                </p:cNvSpPr>
                <p:nvPr/>
              </p:nvSpPr>
              <p:spPr bwMode="auto">
                <a:xfrm>
                  <a:off x="1943" y="303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2" name="Rectangle 670"/>
                <p:cNvSpPr>
                  <a:spLocks noChangeArrowheads="1"/>
                </p:cNvSpPr>
                <p:nvPr/>
              </p:nvSpPr>
              <p:spPr bwMode="auto">
                <a:xfrm>
                  <a:off x="1943"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3" name="Rectangle 671"/>
                <p:cNvSpPr>
                  <a:spLocks noChangeArrowheads="1"/>
                </p:cNvSpPr>
                <p:nvPr/>
              </p:nvSpPr>
              <p:spPr bwMode="auto">
                <a:xfrm>
                  <a:off x="1943"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4" name="Rectangle 672"/>
                <p:cNvSpPr>
                  <a:spLocks noChangeArrowheads="1"/>
                </p:cNvSpPr>
                <p:nvPr/>
              </p:nvSpPr>
              <p:spPr bwMode="auto">
                <a:xfrm>
                  <a:off x="1943" y="305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5" name="Rectangle 673"/>
                <p:cNvSpPr>
                  <a:spLocks noChangeArrowheads="1"/>
                </p:cNvSpPr>
                <p:nvPr/>
              </p:nvSpPr>
              <p:spPr bwMode="auto">
                <a:xfrm>
                  <a:off x="1943" y="305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6" name="Rectangle 674"/>
                <p:cNvSpPr>
                  <a:spLocks noChangeArrowheads="1"/>
                </p:cNvSpPr>
                <p:nvPr/>
              </p:nvSpPr>
              <p:spPr bwMode="auto">
                <a:xfrm>
                  <a:off x="1943"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7" name="Rectangle 675"/>
                <p:cNvSpPr>
                  <a:spLocks noChangeArrowheads="1"/>
                </p:cNvSpPr>
                <p:nvPr/>
              </p:nvSpPr>
              <p:spPr bwMode="auto">
                <a:xfrm>
                  <a:off x="1943"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8" name="Rectangle 676"/>
                <p:cNvSpPr>
                  <a:spLocks noChangeArrowheads="1"/>
                </p:cNvSpPr>
                <p:nvPr/>
              </p:nvSpPr>
              <p:spPr bwMode="auto">
                <a:xfrm>
                  <a:off x="1943" y="307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69" name="Rectangle 677"/>
                <p:cNvSpPr>
                  <a:spLocks noChangeArrowheads="1"/>
                </p:cNvSpPr>
                <p:nvPr/>
              </p:nvSpPr>
              <p:spPr bwMode="auto">
                <a:xfrm>
                  <a:off x="1943" y="307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0" name="Rectangle 678"/>
                <p:cNvSpPr>
                  <a:spLocks noChangeArrowheads="1"/>
                </p:cNvSpPr>
                <p:nvPr/>
              </p:nvSpPr>
              <p:spPr bwMode="auto">
                <a:xfrm>
                  <a:off x="1943"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1" name="Rectangle 679"/>
                <p:cNvSpPr>
                  <a:spLocks noChangeArrowheads="1"/>
                </p:cNvSpPr>
                <p:nvPr/>
              </p:nvSpPr>
              <p:spPr bwMode="auto">
                <a:xfrm>
                  <a:off x="1943" y="308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2" name="Rectangle 680"/>
                <p:cNvSpPr>
                  <a:spLocks noChangeArrowheads="1"/>
                </p:cNvSpPr>
                <p:nvPr/>
              </p:nvSpPr>
              <p:spPr bwMode="auto">
                <a:xfrm>
                  <a:off x="1943" y="308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3" name="Rectangle 681"/>
                <p:cNvSpPr>
                  <a:spLocks noChangeArrowheads="1"/>
                </p:cNvSpPr>
                <p:nvPr/>
              </p:nvSpPr>
              <p:spPr bwMode="auto">
                <a:xfrm>
                  <a:off x="1943"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4" name="Rectangle 682"/>
                <p:cNvSpPr>
                  <a:spLocks noChangeArrowheads="1"/>
                </p:cNvSpPr>
                <p:nvPr/>
              </p:nvSpPr>
              <p:spPr bwMode="auto">
                <a:xfrm>
                  <a:off x="1943" y="31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5" name="Rectangle 683"/>
                <p:cNvSpPr>
                  <a:spLocks noChangeArrowheads="1"/>
                </p:cNvSpPr>
                <p:nvPr/>
              </p:nvSpPr>
              <p:spPr bwMode="auto">
                <a:xfrm>
                  <a:off x="1943" y="310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6" name="Rectangle 684"/>
                <p:cNvSpPr>
                  <a:spLocks noChangeArrowheads="1"/>
                </p:cNvSpPr>
                <p:nvPr/>
              </p:nvSpPr>
              <p:spPr bwMode="auto">
                <a:xfrm>
                  <a:off x="1943"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7" name="Rectangle 685"/>
                <p:cNvSpPr>
                  <a:spLocks noChangeArrowheads="1"/>
                </p:cNvSpPr>
                <p:nvPr/>
              </p:nvSpPr>
              <p:spPr bwMode="auto">
                <a:xfrm>
                  <a:off x="1943"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8" name="Rectangle 686"/>
                <p:cNvSpPr>
                  <a:spLocks noChangeArrowheads="1"/>
                </p:cNvSpPr>
                <p:nvPr/>
              </p:nvSpPr>
              <p:spPr bwMode="auto">
                <a:xfrm>
                  <a:off x="1943" y="312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79" name="Rectangle 687"/>
                <p:cNvSpPr>
                  <a:spLocks noChangeArrowheads="1"/>
                </p:cNvSpPr>
                <p:nvPr/>
              </p:nvSpPr>
              <p:spPr bwMode="auto">
                <a:xfrm>
                  <a:off x="1943" y="312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0" name="Rectangle 688"/>
                <p:cNvSpPr>
                  <a:spLocks noChangeArrowheads="1"/>
                </p:cNvSpPr>
                <p:nvPr/>
              </p:nvSpPr>
              <p:spPr bwMode="auto">
                <a:xfrm>
                  <a:off x="1943"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1" name="Rectangle 689"/>
                <p:cNvSpPr>
                  <a:spLocks noChangeArrowheads="1"/>
                </p:cNvSpPr>
                <p:nvPr/>
              </p:nvSpPr>
              <p:spPr bwMode="auto">
                <a:xfrm>
                  <a:off x="1943" y="31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2" name="Rectangle 690"/>
                <p:cNvSpPr>
                  <a:spLocks noChangeArrowheads="1"/>
                </p:cNvSpPr>
                <p:nvPr/>
              </p:nvSpPr>
              <p:spPr bwMode="auto">
                <a:xfrm>
                  <a:off x="1943" y="313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3" name="Rectangle 691"/>
                <p:cNvSpPr>
                  <a:spLocks noChangeArrowheads="1"/>
                </p:cNvSpPr>
                <p:nvPr/>
              </p:nvSpPr>
              <p:spPr bwMode="auto">
                <a:xfrm>
                  <a:off x="1943"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4" name="Rectangle 692"/>
                <p:cNvSpPr>
                  <a:spLocks noChangeArrowheads="1"/>
                </p:cNvSpPr>
                <p:nvPr/>
              </p:nvSpPr>
              <p:spPr bwMode="auto">
                <a:xfrm>
                  <a:off x="1943"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5" name="Rectangle 693"/>
                <p:cNvSpPr>
                  <a:spLocks noChangeArrowheads="1"/>
                </p:cNvSpPr>
                <p:nvPr/>
              </p:nvSpPr>
              <p:spPr bwMode="auto">
                <a:xfrm>
                  <a:off x="1943" y="315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6" name="Rectangle 694"/>
                <p:cNvSpPr>
                  <a:spLocks noChangeArrowheads="1"/>
                </p:cNvSpPr>
                <p:nvPr/>
              </p:nvSpPr>
              <p:spPr bwMode="auto">
                <a:xfrm>
                  <a:off x="1943" y="31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7" name="Rectangle 695"/>
                <p:cNvSpPr>
                  <a:spLocks noChangeArrowheads="1"/>
                </p:cNvSpPr>
                <p:nvPr/>
              </p:nvSpPr>
              <p:spPr bwMode="auto">
                <a:xfrm>
                  <a:off x="1943"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8" name="Rectangle 696"/>
                <p:cNvSpPr>
                  <a:spLocks noChangeArrowheads="1"/>
                </p:cNvSpPr>
                <p:nvPr/>
              </p:nvSpPr>
              <p:spPr bwMode="auto">
                <a:xfrm>
                  <a:off x="1943"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89" name="Rectangle 697"/>
                <p:cNvSpPr>
                  <a:spLocks noChangeArrowheads="1"/>
                </p:cNvSpPr>
                <p:nvPr/>
              </p:nvSpPr>
              <p:spPr bwMode="auto">
                <a:xfrm>
                  <a:off x="1943" y="317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0" name="Rectangle 698"/>
                <p:cNvSpPr>
                  <a:spLocks noChangeArrowheads="1"/>
                </p:cNvSpPr>
                <p:nvPr/>
              </p:nvSpPr>
              <p:spPr bwMode="auto">
                <a:xfrm>
                  <a:off x="1943" y="317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1" name="Rectangle 699"/>
                <p:cNvSpPr>
                  <a:spLocks noChangeArrowheads="1"/>
                </p:cNvSpPr>
                <p:nvPr/>
              </p:nvSpPr>
              <p:spPr bwMode="auto">
                <a:xfrm>
                  <a:off x="1943"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2" name="Rectangle 700"/>
                <p:cNvSpPr>
                  <a:spLocks noChangeArrowheads="1"/>
                </p:cNvSpPr>
                <p:nvPr/>
              </p:nvSpPr>
              <p:spPr bwMode="auto">
                <a:xfrm>
                  <a:off x="1943" y="318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3" name="Rectangle 701"/>
                <p:cNvSpPr>
                  <a:spLocks noChangeArrowheads="1"/>
                </p:cNvSpPr>
                <p:nvPr/>
              </p:nvSpPr>
              <p:spPr bwMode="auto">
                <a:xfrm>
                  <a:off x="1943" y="31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4" name="Rectangle 702"/>
                <p:cNvSpPr>
                  <a:spLocks noChangeArrowheads="1"/>
                </p:cNvSpPr>
                <p:nvPr/>
              </p:nvSpPr>
              <p:spPr bwMode="auto">
                <a:xfrm>
                  <a:off x="1943"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1" name="Group 703"/>
              <p:cNvGrpSpPr>
                <a:grpSpLocks/>
              </p:cNvGrpSpPr>
              <p:nvPr/>
            </p:nvGrpSpPr>
            <p:grpSpPr bwMode="auto">
              <a:xfrm>
                <a:off x="2279" y="4512"/>
                <a:ext cx="336" cy="600"/>
                <a:chOff x="2279" y="2598"/>
                <a:chExt cx="336" cy="600"/>
              </a:xfrm>
            </p:grpSpPr>
            <p:sp>
              <p:nvSpPr>
                <p:cNvPr id="316096" name="Rectangle 704"/>
                <p:cNvSpPr>
                  <a:spLocks noChangeArrowheads="1"/>
                </p:cNvSpPr>
                <p:nvPr/>
              </p:nvSpPr>
              <p:spPr bwMode="auto">
                <a:xfrm>
                  <a:off x="2279" y="259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7" name="Rectangle 705"/>
                <p:cNvSpPr>
                  <a:spLocks noChangeArrowheads="1"/>
                </p:cNvSpPr>
                <p:nvPr/>
              </p:nvSpPr>
              <p:spPr bwMode="auto">
                <a:xfrm>
                  <a:off x="2279" y="26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8" name="Rectangle 706"/>
                <p:cNvSpPr>
                  <a:spLocks noChangeArrowheads="1"/>
                </p:cNvSpPr>
                <p:nvPr/>
              </p:nvSpPr>
              <p:spPr bwMode="auto">
                <a:xfrm>
                  <a:off x="2279" y="260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099" name="Rectangle 707"/>
                <p:cNvSpPr>
                  <a:spLocks noChangeArrowheads="1"/>
                </p:cNvSpPr>
                <p:nvPr/>
              </p:nvSpPr>
              <p:spPr bwMode="auto">
                <a:xfrm>
                  <a:off x="2279" y="261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0" name="Rectangle 708"/>
                <p:cNvSpPr>
                  <a:spLocks noChangeArrowheads="1"/>
                </p:cNvSpPr>
                <p:nvPr/>
              </p:nvSpPr>
              <p:spPr bwMode="auto">
                <a:xfrm>
                  <a:off x="2279" y="261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1" name="Rectangle 709"/>
                <p:cNvSpPr>
                  <a:spLocks noChangeArrowheads="1"/>
                </p:cNvSpPr>
                <p:nvPr/>
              </p:nvSpPr>
              <p:spPr bwMode="auto">
                <a:xfrm>
                  <a:off x="2279" y="262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2" name="Rectangle 710"/>
                <p:cNvSpPr>
                  <a:spLocks noChangeArrowheads="1"/>
                </p:cNvSpPr>
                <p:nvPr/>
              </p:nvSpPr>
              <p:spPr bwMode="auto">
                <a:xfrm>
                  <a:off x="2279" y="262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3" name="Rectangle 711"/>
                <p:cNvSpPr>
                  <a:spLocks noChangeArrowheads="1"/>
                </p:cNvSpPr>
                <p:nvPr/>
              </p:nvSpPr>
              <p:spPr bwMode="auto">
                <a:xfrm>
                  <a:off x="2279" y="263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4" name="Rectangle 712"/>
                <p:cNvSpPr>
                  <a:spLocks noChangeArrowheads="1"/>
                </p:cNvSpPr>
                <p:nvPr/>
              </p:nvSpPr>
              <p:spPr bwMode="auto">
                <a:xfrm>
                  <a:off x="2279" y="26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5" name="Rectangle 713"/>
                <p:cNvSpPr>
                  <a:spLocks noChangeArrowheads="1"/>
                </p:cNvSpPr>
                <p:nvPr/>
              </p:nvSpPr>
              <p:spPr bwMode="auto">
                <a:xfrm>
                  <a:off x="2279" y="263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6" name="Rectangle 714"/>
                <p:cNvSpPr>
                  <a:spLocks noChangeArrowheads="1"/>
                </p:cNvSpPr>
                <p:nvPr/>
              </p:nvSpPr>
              <p:spPr bwMode="auto">
                <a:xfrm>
                  <a:off x="2279" y="264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7" name="Rectangle 715"/>
                <p:cNvSpPr>
                  <a:spLocks noChangeArrowheads="1"/>
                </p:cNvSpPr>
                <p:nvPr/>
              </p:nvSpPr>
              <p:spPr bwMode="auto">
                <a:xfrm>
                  <a:off x="2279" y="264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8" name="Rectangle 716"/>
                <p:cNvSpPr>
                  <a:spLocks noChangeArrowheads="1"/>
                </p:cNvSpPr>
                <p:nvPr/>
              </p:nvSpPr>
              <p:spPr bwMode="auto">
                <a:xfrm>
                  <a:off x="2279" y="265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09" name="Rectangle 717"/>
                <p:cNvSpPr>
                  <a:spLocks noChangeArrowheads="1"/>
                </p:cNvSpPr>
                <p:nvPr/>
              </p:nvSpPr>
              <p:spPr bwMode="auto">
                <a:xfrm>
                  <a:off x="2279" y="26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0" name="Rectangle 718"/>
                <p:cNvSpPr>
                  <a:spLocks noChangeArrowheads="1"/>
                </p:cNvSpPr>
                <p:nvPr/>
              </p:nvSpPr>
              <p:spPr bwMode="auto">
                <a:xfrm>
                  <a:off x="2279" y="266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1" name="Rectangle 719"/>
                <p:cNvSpPr>
                  <a:spLocks noChangeArrowheads="1"/>
                </p:cNvSpPr>
                <p:nvPr/>
              </p:nvSpPr>
              <p:spPr bwMode="auto">
                <a:xfrm>
                  <a:off x="2279" y="266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2" name="Rectangle 720"/>
                <p:cNvSpPr>
                  <a:spLocks noChangeArrowheads="1"/>
                </p:cNvSpPr>
                <p:nvPr/>
              </p:nvSpPr>
              <p:spPr bwMode="auto">
                <a:xfrm>
                  <a:off x="2279" y="267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3" name="Rectangle 721"/>
                <p:cNvSpPr>
                  <a:spLocks noChangeArrowheads="1"/>
                </p:cNvSpPr>
                <p:nvPr/>
              </p:nvSpPr>
              <p:spPr bwMode="auto">
                <a:xfrm>
                  <a:off x="2279" y="267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4" name="Rectangle 722"/>
                <p:cNvSpPr>
                  <a:spLocks noChangeArrowheads="1"/>
                </p:cNvSpPr>
                <p:nvPr/>
              </p:nvSpPr>
              <p:spPr bwMode="auto">
                <a:xfrm>
                  <a:off x="2279" y="268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5" name="Rectangle 723"/>
                <p:cNvSpPr>
                  <a:spLocks noChangeArrowheads="1"/>
                </p:cNvSpPr>
                <p:nvPr/>
              </p:nvSpPr>
              <p:spPr bwMode="auto">
                <a:xfrm>
                  <a:off x="2279" y="268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6" name="Rectangle 724"/>
                <p:cNvSpPr>
                  <a:spLocks noChangeArrowheads="1"/>
                </p:cNvSpPr>
                <p:nvPr/>
              </p:nvSpPr>
              <p:spPr bwMode="auto">
                <a:xfrm>
                  <a:off x="2279" y="26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7" name="Rectangle 725"/>
                <p:cNvSpPr>
                  <a:spLocks noChangeArrowheads="1"/>
                </p:cNvSpPr>
                <p:nvPr/>
              </p:nvSpPr>
              <p:spPr bwMode="auto">
                <a:xfrm>
                  <a:off x="2279"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8" name="Rectangle 726"/>
                <p:cNvSpPr>
                  <a:spLocks noChangeArrowheads="1"/>
                </p:cNvSpPr>
                <p:nvPr/>
              </p:nvSpPr>
              <p:spPr bwMode="auto">
                <a:xfrm>
                  <a:off x="2279" y="270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19" name="Rectangle 727"/>
                <p:cNvSpPr>
                  <a:spLocks noChangeArrowheads="1"/>
                </p:cNvSpPr>
                <p:nvPr/>
              </p:nvSpPr>
              <p:spPr bwMode="auto">
                <a:xfrm>
                  <a:off x="2279" y="270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0" name="Rectangle 728"/>
                <p:cNvSpPr>
                  <a:spLocks noChangeArrowheads="1"/>
                </p:cNvSpPr>
                <p:nvPr/>
              </p:nvSpPr>
              <p:spPr bwMode="auto">
                <a:xfrm>
                  <a:off x="2279" y="271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1" name="Rectangle 729"/>
                <p:cNvSpPr>
                  <a:spLocks noChangeArrowheads="1"/>
                </p:cNvSpPr>
                <p:nvPr/>
              </p:nvSpPr>
              <p:spPr bwMode="auto">
                <a:xfrm>
                  <a:off x="2279" y="271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2" name="Rectangle 730"/>
                <p:cNvSpPr>
                  <a:spLocks noChangeArrowheads="1"/>
                </p:cNvSpPr>
                <p:nvPr/>
              </p:nvSpPr>
              <p:spPr bwMode="auto">
                <a:xfrm>
                  <a:off x="2279" y="272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3" name="Rectangle 731"/>
                <p:cNvSpPr>
                  <a:spLocks noChangeArrowheads="1"/>
                </p:cNvSpPr>
                <p:nvPr/>
              </p:nvSpPr>
              <p:spPr bwMode="auto">
                <a:xfrm>
                  <a:off x="2279" y="272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4" name="Rectangle 732"/>
                <p:cNvSpPr>
                  <a:spLocks noChangeArrowheads="1"/>
                </p:cNvSpPr>
                <p:nvPr/>
              </p:nvSpPr>
              <p:spPr bwMode="auto">
                <a:xfrm>
                  <a:off x="2279" y="273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5" name="Rectangle 733"/>
                <p:cNvSpPr>
                  <a:spLocks noChangeArrowheads="1"/>
                </p:cNvSpPr>
                <p:nvPr/>
              </p:nvSpPr>
              <p:spPr bwMode="auto">
                <a:xfrm>
                  <a:off x="2279" y="273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6" name="Rectangle 734"/>
                <p:cNvSpPr>
                  <a:spLocks noChangeArrowheads="1"/>
                </p:cNvSpPr>
                <p:nvPr/>
              </p:nvSpPr>
              <p:spPr bwMode="auto">
                <a:xfrm>
                  <a:off x="2279" y="274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7" name="Rectangle 735"/>
                <p:cNvSpPr>
                  <a:spLocks noChangeArrowheads="1"/>
                </p:cNvSpPr>
                <p:nvPr/>
              </p:nvSpPr>
              <p:spPr bwMode="auto">
                <a:xfrm>
                  <a:off x="2279" y="274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8" name="Rectangle 736"/>
                <p:cNvSpPr>
                  <a:spLocks noChangeArrowheads="1"/>
                </p:cNvSpPr>
                <p:nvPr/>
              </p:nvSpPr>
              <p:spPr bwMode="auto">
                <a:xfrm>
                  <a:off x="2279" y="274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29" name="Rectangle 737"/>
                <p:cNvSpPr>
                  <a:spLocks noChangeArrowheads="1"/>
                </p:cNvSpPr>
                <p:nvPr/>
              </p:nvSpPr>
              <p:spPr bwMode="auto">
                <a:xfrm>
                  <a:off x="2279" y="275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0" name="Rectangle 738"/>
                <p:cNvSpPr>
                  <a:spLocks noChangeArrowheads="1"/>
                </p:cNvSpPr>
                <p:nvPr/>
              </p:nvSpPr>
              <p:spPr bwMode="auto">
                <a:xfrm>
                  <a:off x="2279" y="275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1" name="Rectangle 739"/>
                <p:cNvSpPr>
                  <a:spLocks noChangeArrowheads="1"/>
                </p:cNvSpPr>
                <p:nvPr/>
              </p:nvSpPr>
              <p:spPr bwMode="auto">
                <a:xfrm>
                  <a:off x="2279" y="276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2" name="Rectangle 740"/>
                <p:cNvSpPr>
                  <a:spLocks noChangeArrowheads="1"/>
                </p:cNvSpPr>
                <p:nvPr/>
              </p:nvSpPr>
              <p:spPr bwMode="auto">
                <a:xfrm>
                  <a:off x="2279" y="276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3" name="Rectangle 741"/>
                <p:cNvSpPr>
                  <a:spLocks noChangeArrowheads="1"/>
                </p:cNvSpPr>
                <p:nvPr/>
              </p:nvSpPr>
              <p:spPr bwMode="auto">
                <a:xfrm>
                  <a:off x="2279" y="277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4" name="Rectangle 742"/>
                <p:cNvSpPr>
                  <a:spLocks noChangeArrowheads="1"/>
                </p:cNvSpPr>
                <p:nvPr/>
              </p:nvSpPr>
              <p:spPr bwMode="auto">
                <a:xfrm>
                  <a:off x="2279" y="277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5" name="Rectangle 743"/>
                <p:cNvSpPr>
                  <a:spLocks noChangeArrowheads="1"/>
                </p:cNvSpPr>
                <p:nvPr/>
              </p:nvSpPr>
              <p:spPr bwMode="auto">
                <a:xfrm>
                  <a:off x="2279" y="278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6" name="Rectangle 744"/>
                <p:cNvSpPr>
                  <a:spLocks noChangeArrowheads="1"/>
                </p:cNvSpPr>
                <p:nvPr/>
              </p:nvSpPr>
              <p:spPr bwMode="auto">
                <a:xfrm>
                  <a:off x="2279" y="278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7" name="Rectangle 745"/>
                <p:cNvSpPr>
                  <a:spLocks noChangeArrowheads="1"/>
                </p:cNvSpPr>
                <p:nvPr/>
              </p:nvSpPr>
              <p:spPr bwMode="auto">
                <a:xfrm>
                  <a:off x="2279" y="279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8" name="Rectangle 746"/>
                <p:cNvSpPr>
                  <a:spLocks noChangeArrowheads="1"/>
                </p:cNvSpPr>
                <p:nvPr/>
              </p:nvSpPr>
              <p:spPr bwMode="auto">
                <a:xfrm>
                  <a:off x="2279" y="279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39" name="Rectangle 747"/>
                <p:cNvSpPr>
                  <a:spLocks noChangeArrowheads="1"/>
                </p:cNvSpPr>
                <p:nvPr/>
              </p:nvSpPr>
              <p:spPr bwMode="auto">
                <a:xfrm>
                  <a:off x="2279" y="279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0" name="Rectangle 748"/>
                <p:cNvSpPr>
                  <a:spLocks noChangeArrowheads="1"/>
                </p:cNvSpPr>
                <p:nvPr/>
              </p:nvSpPr>
              <p:spPr bwMode="auto">
                <a:xfrm>
                  <a:off x="2279" y="280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1" name="Rectangle 749"/>
                <p:cNvSpPr>
                  <a:spLocks noChangeArrowheads="1"/>
                </p:cNvSpPr>
                <p:nvPr/>
              </p:nvSpPr>
              <p:spPr bwMode="auto">
                <a:xfrm>
                  <a:off x="2279" y="280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2" name="Rectangle 750"/>
                <p:cNvSpPr>
                  <a:spLocks noChangeArrowheads="1"/>
                </p:cNvSpPr>
                <p:nvPr/>
              </p:nvSpPr>
              <p:spPr bwMode="auto">
                <a:xfrm>
                  <a:off x="2279" y="281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3" name="Rectangle 751"/>
                <p:cNvSpPr>
                  <a:spLocks noChangeArrowheads="1"/>
                </p:cNvSpPr>
                <p:nvPr/>
              </p:nvSpPr>
              <p:spPr bwMode="auto">
                <a:xfrm>
                  <a:off x="2279" y="281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4" name="Rectangle 752"/>
                <p:cNvSpPr>
                  <a:spLocks noChangeArrowheads="1"/>
                </p:cNvSpPr>
                <p:nvPr/>
              </p:nvSpPr>
              <p:spPr bwMode="auto">
                <a:xfrm>
                  <a:off x="2279" y="282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5" name="Rectangle 753"/>
                <p:cNvSpPr>
                  <a:spLocks noChangeArrowheads="1"/>
                </p:cNvSpPr>
                <p:nvPr/>
              </p:nvSpPr>
              <p:spPr bwMode="auto">
                <a:xfrm>
                  <a:off x="2279" y="282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6" name="Rectangle 754"/>
                <p:cNvSpPr>
                  <a:spLocks noChangeArrowheads="1"/>
                </p:cNvSpPr>
                <p:nvPr/>
              </p:nvSpPr>
              <p:spPr bwMode="auto">
                <a:xfrm>
                  <a:off x="2279" y="283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7" name="Rectangle 755"/>
                <p:cNvSpPr>
                  <a:spLocks noChangeArrowheads="1"/>
                </p:cNvSpPr>
                <p:nvPr/>
              </p:nvSpPr>
              <p:spPr bwMode="auto">
                <a:xfrm>
                  <a:off x="2279" y="283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8" name="Rectangle 756"/>
                <p:cNvSpPr>
                  <a:spLocks noChangeArrowheads="1"/>
                </p:cNvSpPr>
                <p:nvPr/>
              </p:nvSpPr>
              <p:spPr bwMode="auto">
                <a:xfrm>
                  <a:off x="2279" y="284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49" name="Rectangle 757"/>
                <p:cNvSpPr>
                  <a:spLocks noChangeArrowheads="1"/>
                </p:cNvSpPr>
                <p:nvPr/>
              </p:nvSpPr>
              <p:spPr bwMode="auto">
                <a:xfrm>
                  <a:off x="2279" y="284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0" name="Rectangle 758"/>
                <p:cNvSpPr>
                  <a:spLocks noChangeArrowheads="1"/>
                </p:cNvSpPr>
                <p:nvPr/>
              </p:nvSpPr>
              <p:spPr bwMode="auto">
                <a:xfrm>
                  <a:off x="2279" y="285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1" name="Rectangle 759"/>
                <p:cNvSpPr>
                  <a:spLocks noChangeArrowheads="1"/>
                </p:cNvSpPr>
                <p:nvPr/>
              </p:nvSpPr>
              <p:spPr bwMode="auto">
                <a:xfrm>
                  <a:off x="2279" y="285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2" name="Rectangle 760"/>
                <p:cNvSpPr>
                  <a:spLocks noChangeArrowheads="1"/>
                </p:cNvSpPr>
                <p:nvPr/>
              </p:nvSpPr>
              <p:spPr bwMode="auto">
                <a:xfrm>
                  <a:off x="2279" y="285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3" name="Rectangle 761"/>
                <p:cNvSpPr>
                  <a:spLocks noChangeArrowheads="1"/>
                </p:cNvSpPr>
                <p:nvPr/>
              </p:nvSpPr>
              <p:spPr bwMode="auto">
                <a:xfrm>
                  <a:off x="2279" y="286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4" name="Rectangle 762"/>
                <p:cNvSpPr>
                  <a:spLocks noChangeArrowheads="1"/>
                </p:cNvSpPr>
                <p:nvPr/>
              </p:nvSpPr>
              <p:spPr bwMode="auto">
                <a:xfrm>
                  <a:off x="2279" y="286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5" name="Rectangle 763"/>
                <p:cNvSpPr>
                  <a:spLocks noChangeArrowheads="1"/>
                </p:cNvSpPr>
                <p:nvPr/>
              </p:nvSpPr>
              <p:spPr bwMode="auto">
                <a:xfrm>
                  <a:off x="2279" y="287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6" name="Rectangle 764"/>
                <p:cNvSpPr>
                  <a:spLocks noChangeArrowheads="1"/>
                </p:cNvSpPr>
                <p:nvPr/>
              </p:nvSpPr>
              <p:spPr bwMode="auto">
                <a:xfrm>
                  <a:off x="2279" y="287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7" name="Rectangle 765"/>
                <p:cNvSpPr>
                  <a:spLocks noChangeArrowheads="1"/>
                </p:cNvSpPr>
                <p:nvPr/>
              </p:nvSpPr>
              <p:spPr bwMode="auto">
                <a:xfrm>
                  <a:off x="2279" y="288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8" name="Rectangle 766"/>
                <p:cNvSpPr>
                  <a:spLocks noChangeArrowheads="1"/>
                </p:cNvSpPr>
                <p:nvPr/>
              </p:nvSpPr>
              <p:spPr bwMode="auto">
                <a:xfrm>
                  <a:off x="2279" y="288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59" name="Rectangle 767"/>
                <p:cNvSpPr>
                  <a:spLocks noChangeArrowheads="1"/>
                </p:cNvSpPr>
                <p:nvPr/>
              </p:nvSpPr>
              <p:spPr bwMode="auto">
                <a:xfrm>
                  <a:off x="2279" y="289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0" name="Rectangle 768"/>
                <p:cNvSpPr>
                  <a:spLocks noChangeArrowheads="1"/>
                </p:cNvSpPr>
                <p:nvPr/>
              </p:nvSpPr>
              <p:spPr bwMode="auto">
                <a:xfrm>
                  <a:off x="2279" y="289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1" name="Rectangle 769"/>
                <p:cNvSpPr>
                  <a:spLocks noChangeArrowheads="1"/>
                </p:cNvSpPr>
                <p:nvPr/>
              </p:nvSpPr>
              <p:spPr bwMode="auto">
                <a:xfrm>
                  <a:off x="2279" y="290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2" name="Rectangle 770"/>
                <p:cNvSpPr>
                  <a:spLocks noChangeArrowheads="1"/>
                </p:cNvSpPr>
                <p:nvPr/>
              </p:nvSpPr>
              <p:spPr bwMode="auto">
                <a:xfrm>
                  <a:off x="2279"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3" name="Rectangle 771"/>
                <p:cNvSpPr>
                  <a:spLocks noChangeArrowheads="1"/>
                </p:cNvSpPr>
                <p:nvPr/>
              </p:nvSpPr>
              <p:spPr bwMode="auto">
                <a:xfrm>
                  <a:off x="2279"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4" name="Rectangle 772"/>
                <p:cNvSpPr>
                  <a:spLocks noChangeArrowheads="1"/>
                </p:cNvSpPr>
                <p:nvPr/>
              </p:nvSpPr>
              <p:spPr bwMode="auto">
                <a:xfrm>
                  <a:off x="2279" y="291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5" name="Rectangle 773"/>
                <p:cNvSpPr>
                  <a:spLocks noChangeArrowheads="1"/>
                </p:cNvSpPr>
                <p:nvPr/>
              </p:nvSpPr>
              <p:spPr bwMode="auto">
                <a:xfrm>
                  <a:off x="2279" y="292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6" name="Rectangle 774"/>
                <p:cNvSpPr>
                  <a:spLocks noChangeArrowheads="1"/>
                </p:cNvSpPr>
                <p:nvPr/>
              </p:nvSpPr>
              <p:spPr bwMode="auto">
                <a:xfrm>
                  <a:off x="2279"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7" name="Rectangle 775"/>
                <p:cNvSpPr>
                  <a:spLocks noChangeArrowheads="1"/>
                </p:cNvSpPr>
                <p:nvPr/>
              </p:nvSpPr>
              <p:spPr bwMode="auto">
                <a:xfrm>
                  <a:off x="2279" y="293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8" name="Rectangle 776"/>
                <p:cNvSpPr>
                  <a:spLocks noChangeArrowheads="1"/>
                </p:cNvSpPr>
                <p:nvPr/>
              </p:nvSpPr>
              <p:spPr bwMode="auto">
                <a:xfrm>
                  <a:off x="2279" y="293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69" name="Rectangle 777"/>
                <p:cNvSpPr>
                  <a:spLocks noChangeArrowheads="1"/>
                </p:cNvSpPr>
                <p:nvPr/>
              </p:nvSpPr>
              <p:spPr bwMode="auto">
                <a:xfrm>
                  <a:off x="2279"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0" name="Rectangle 778"/>
                <p:cNvSpPr>
                  <a:spLocks noChangeArrowheads="1"/>
                </p:cNvSpPr>
                <p:nvPr/>
              </p:nvSpPr>
              <p:spPr bwMode="auto">
                <a:xfrm>
                  <a:off x="2279"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1" name="Rectangle 779"/>
                <p:cNvSpPr>
                  <a:spLocks noChangeArrowheads="1"/>
                </p:cNvSpPr>
                <p:nvPr/>
              </p:nvSpPr>
              <p:spPr bwMode="auto">
                <a:xfrm>
                  <a:off x="2279" y="295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2" name="Rectangle 780"/>
                <p:cNvSpPr>
                  <a:spLocks noChangeArrowheads="1"/>
                </p:cNvSpPr>
                <p:nvPr/>
              </p:nvSpPr>
              <p:spPr bwMode="auto">
                <a:xfrm>
                  <a:off x="2279" y="295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3" name="Rectangle 781"/>
                <p:cNvSpPr>
                  <a:spLocks noChangeArrowheads="1"/>
                </p:cNvSpPr>
                <p:nvPr/>
              </p:nvSpPr>
              <p:spPr bwMode="auto">
                <a:xfrm>
                  <a:off x="2279"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4" name="Rectangle 782"/>
                <p:cNvSpPr>
                  <a:spLocks noChangeArrowheads="1"/>
                </p:cNvSpPr>
                <p:nvPr/>
              </p:nvSpPr>
              <p:spPr bwMode="auto">
                <a:xfrm>
                  <a:off x="2279"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5" name="Rectangle 783"/>
                <p:cNvSpPr>
                  <a:spLocks noChangeArrowheads="1"/>
                </p:cNvSpPr>
                <p:nvPr/>
              </p:nvSpPr>
              <p:spPr bwMode="auto">
                <a:xfrm>
                  <a:off x="2279" y="296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6" name="Rectangle 784"/>
                <p:cNvSpPr>
                  <a:spLocks noChangeArrowheads="1"/>
                </p:cNvSpPr>
                <p:nvPr/>
              </p:nvSpPr>
              <p:spPr bwMode="auto">
                <a:xfrm>
                  <a:off x="2279" y="297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7" name="Rectangle 785"/>
                <p:cNvSpPr>
                  <a:spLocks noChangeArrowheads="1"/>
                </p:cNvSpPr>
                <p:nvPr/>
              </p:nvSpPr>
              <p:spPr bwMode="auto">
                <a:xfrm>
                  <a:off x="2279"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8" name="Rectangle 786"/>
                <p:cNvSpPr>
                  <a:spLocks noChangeArrowheads="1"/>
                </p:cNvSpPr>
                <p:nvPr/>
              </p:nvSpPr>
              <p:spPr bwMode="auto">
                <a:xfrm>
                  <a:off x="2279" y="298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79" name="Rectangle 787"/>
                <p:cNvSpPr>
                  <a:spLocks noChangeArrowheads="1"/>
                </p:cNvSpPr>
                <p:nvPr/>
              </p:nvSpPr>
              <p:spPr bwMode="auto">
                <a:xfrm>
                  <a:off x="2279" y="298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0" name="Rectangle 788"/>
                <p:cNvSpPr>
                  <a:spLocks noChangeArrowheads="1"/>
                </p:cNvSpPr>
                <p:nvPr/>
              </p:nvSpPr>
              <p:spPr bwMode="auto">
                <a:xfrm>
                  <a:off x="2279"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1" name="Rectangle 789"/>
                <p:cNvSpPr>
                  <a:spLocks noChangeArrowheads="1"/>
                </p:cNvSpPr>
                <p:nvPr/>
              </p:nvSpPr>
              <p:spPr bwMode="auto">
                <a:xfrm>
                  <a:off x="2279"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2" name="Rectangle 790"/>
                <p:cNvSpPr>
                  <a:spLocks noChangeArrowheads="1"/>
                </p:cNvSpPr>
                <p:nvPr/>
              </p:nvSpPr>
              <p:spPr bwMode="auto">
                <a:xfrm>
                  <a:off x="2279" y="300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3" name="Rectangle 791"/>
                <p:cNvSpPr>
                  <a:spLocks noChangeArrowheads="1"/>
                </p:cNvSpPr>
                <p:nvPr/>
              </p:nvSpPr>
              <p:spPr bwMode="auto">
                <a:xfrm>
                  <a:off x="2279" y="300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4" name="Rectangle 792"/>
                <p:cNvSpPr>
                  <a:spLocks noChangeArrowheads="1"/>
                </p:cNvSpPr>
                <p:nvPr/>
              </p:nvSpPr>
              <p:spPr bwMode="auto">
                <a:xfrm>
                  <a:off x="2279"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5" name="Rectangle 793"/>
                <p:cNvSpPr>
                  <a:spLocks noChangeArrowheads="1"/>
                </p:cNvSpPr>
                <p:nvPr/>
              </p:nvSpPr>
              <p:spPr bwMode="auto">
                <a:xfrm>
                  <a:off x="2279"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6" name="Rectangle 794"/>
                <p:cNvSpPr>
                  <a:spLocks noChangeArrowheads="1"/>
                </p:cNvSpPr>
                <p:nvPr/>
              </p:nvSpPr>
              <p:spPr bwMode="auto">
                <a:xfrm>
                  <a:off x="2279" y="301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7" name="Rectangle 795"/>
                <p:cNvSpPr>
                  <a:spLocks noChangeArrowheads="1"/>
                </p:cNvSpPr>
                <p:nvPr/>
              </p:nvSpPr>
              <p:spPr bwMode="auto">
                <a:xfrm>
                  <a:off x="2279" y="302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8" name="Rectangle 796"/>
                <p:cNvSpPr>
                  <a:spLocks noChangeArrowheads="1"/>
                </p:cNvSpPr>
                <p:nvPr/>
              </p:nvSpPr>
              <p:spPr bwMode="auto">
                <a:xfrm>
                  <a:off x="2279"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89" name="Rectangle 797"/>
                <p:cNvSpPr>
                  <a:spLocks noChangeArrowheads="1"/>
                </p:cNvSpPr>
                <p:nvPr/>
              </p:nvSpPr>
              <p:spPr bwMode="auto">
                <a:xfrm>
                  <a:off x="2279" y="303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0" name="Rectangle 798"/>
                <p:cNvSpPr>
                  <a:spLocks noChangeArrowheads="1"/>
                </p:cNvSpPr>
                <p:nvPr/>
              </p:nvSpPr>
              <p:spPr bwMode="auto">
                <a:xfrm>
                  <a:off x="2279" y="303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1" name="Rectangle 799"/>
                <p:cNvSpPr>
                  <a:spLocks noChangeArrowheads="1"/>
                </p:cNvSpPr>
                <p:nvPr/>
              </p:nvSpPr>
              <p:spPr bwMode="auto">
                <a:xfrm>
                  <a:off x="2279"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2" name="Rectangle 800"/>
                <p:cNvSpPr>
                  <a:spLocks noChangeArrowheads="1"/>
                </p:cNvSpPr>
                <p:nvPr/>
              </p:nvSpPr>
              <p:spPr bwMode="auto">
                <a:xfrm>
                  <a:off x="2279"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3" name="Rectangle 801"/>
                <p:cNvSpPr>
                  <a:spLocks noChangeArrowheads="1"/>
                </p:cNvSpPr>
                <p:nvPr/>
              </p:nvSpPr>
              <p:spPr bwMode="auto">
                <a:xfrm>
                  <a:off x="2279" y="305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4" name="Rectangle 802"/>
                <p:cNvSpPr>
                  <a:spLocks noChangeArrowheads="1"/>
                </p:cNvSpPr>
                <p:nvPr/>
              </p:nvSpPr>
              <p:spPr bwMode="auto">
                <a:xfrm>
                  <a:off x="2279" y="305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5" name="Rectangle 803"/>
                <p:cNvSpPr>
                  <a:spLocks noChangeArrowheads="1"/>
                </p:cNvSpPr>
                <p:nvPr/>
              </p:nvSpPr>
              <p:spPr bwMode="auto">
                <a:xfrm>
                  <a:off x="2279"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6" name="Rectangle 804"/>
                <p:cNvSpPr>
                  <a:spLocks noChangeArrowheads="1"/>
                </p:cNvSpPr>
                <p:nvPr/>
              </p:nvSpPr>
              <p:spPr bwMode="auto">
                <a:xfrm>
                  <a:off x="2279"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7" name="Rectangle 805"/>
                <p:cNvSpPr>
                  <a:spLocks noChangeArrowheads="1"/>
                </p:cNvSpPr>
                <p:nvPr/>
              </p:nvSpPr>
              <p:spPr bwMode="auto">
                <a:xfrm>
                  <a:off x="2279" y="307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8" name="Rectangle 806"/>
                <p:cNvSpPr>
                  <a:spLocks noChangeArrowheads="1"/>
                </p:cNvSpPr>
                <p:nvPr/>
              </p:nvSpPr>
              <p:spPr bwMode="auto">
                <a:xfrm>
                  <a:off x="2279" y="307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199" name="Rectangle 807"/>
                <p:cNvSpPr>
                  <a:spLocks noChangeArrowheads="1"/>
                </p:cNvSpPr>
                <p:nvPr/>
              </p:nvSpPr>
              <p:spPr bwMode="auto">
                <a:xfrm>
                  <a:off x="2279"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0" name="Rectangle 808"/>
                <p:cNvSpPr>
                  <a:spLocks noChangeArrowheads="1"/>
                </p:cNvSpPr>
                <p:nvPr/>
              </p:nvSpPr>
              <p:spPr bwMode="auto">
                <a:xfrm>
                  <a:off x="2279" y="308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1" name="Rectangle 809"/>
                <p:cNvSpPr>
                  <a:spLocks noChangeArrowheads="1"/>
                </p:cNvSpPr>
                <p:nvPr/>
              </p:nvSpPr>
              <p:spPr bwMode="auto">
                <a:xfrm>
                  <a:off x="2279" y="308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2" name="Rectangle 810"/>
                <p:cNvSpPr>
                  <a:spLocks noChangeArrowheads="1"/>
                </p:cNvSpPr>
                <p:nvPr/>
              </p:nvSpPr>
              <p:spPr bwMode="auto">
                <a:xfrm>
                  <a:off x="2279"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3" name="Rectangle 811"/>
                <p:cNvSpPr>
                  <a:spLocks noChangeArrowheads="1"/>
                </p:cNvSpPr>
                <p:nvPr/>
              </p:nvSpPr>
              <p:spPr bwMode="auto">
                <a:xfrm>
                  <a:off x="2279" y="31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4" name="Rectangle 812"/>
                <p:cNvSpPr>
                  <a:spLocks noChangeArrowheads="1"/>
                </p:cNvSpPr>
                <p:nvPr/>
              </p:nvSpPr>
              <p:spPr bwMode="auto">
                <a:xfrm>
                  <a:off x="2279" y="310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5" name="Rectangle 813"/>
                <p:cNvSpPr>
                  <a:spLocks noChangeArrowheads="1"/>
                </p:cNvSpPr>
                <p:nvPr/>
              </p:nvSpPr>
              <p:spPr bwMode="auto">
                <a:xfrm>
                  <a:off x="2279"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6" name="Rectangle 814"/>
                <p:cNvSpPr>
                  <a:spLocks noChangeArrowheads="1"/>
                </p:cNvSpPr>
                <p:nvPr/>
              </p:nvSpPr>
              <p:spPr bwMode="auto">
                <a:xfrm>
                  <a:off x="2279"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7" name="Rectangle 815"/>
                <p:cNvSpPr>
                  <a:spLocks noChangeArrowheads="1"/>
                </p:cNvSpPr>
                <p:nvPr/>
              </p:nvSpPr>
              <p:spPr bwMode="auto">
                <a:xfrm>
                  <a:off x="2279" y="312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8" name="Rectangle 816"/>
                <p:cNvSpPr>
                  <a:spLocks noChangeArrowheads="1"/>
                </p:cNvSpPr>
                <p:nvPr/>
              </p:nvSpPr>
              <p:spPr bwMode="auto">
                <a:xfrm>
                  <a:off x="2279" y="312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09" name="Rectangle 817"/>
                <p:cNvSpPr>
                  <a:spLocks noChangeArrowheads="1"/>
                </p:cNvSpPr>
                <p:nvPr/>
              </p:nvSpPr>
              <p:spPr bwMode="auto">
                <a:xfrm>
                  <a:off x="2279"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0" name="Rectangle 818"/>
                <p:cNvSpPr>
                  <a:spLocks noChangeArrowheads="1"/>
                </p:cNvSpPr>
                <p:nvPr/>
              </p:nvSpPr>
              <p:spPr bwMode="auto">
                <a:xfrm>
                  <a:off x="2279" y="31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1" name="Rectangle 819"/>
                <p:cNvSpPr>
                  <a:spLocks noChangeArrowheads="1"/>
                </p:cNvSpPr>
                <p:nvPr/>
              </p:nvSpPr>
              <p:spPr bwMode="auto">
                <a:xfrm>
                  <a:off x="2279" y="313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2" name="Rectangle 820"/>
                <p:cNvSpPr>
                  <a:spLocks noChangeArrowheads="1"/>
                </p:cNvSpPr>
                <p:nvPr/>
              </p:nvSpPr>
              <p:spPr bwMode="auto">
                <a:xfrm>
                  <a:off x="2279"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3" name="Rectangle 821"/>
                <p:cNvSpPr>
                  <a:spLocks noChangeArrowheads="1"/>
                </p:cNvSpPr>
                <p:nvPr/>
              </p:nvSpPr>
              <p:spPr bwMode="auto">
                <a:xfrm>
                  <a:off x="2279"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4" name="Rectangle 822"/>
                <p:cNvSpPr>
                  <a:spLocks noChangeArrowheads="1"/>
                </p:cNvSpPr>
                <p:nvPr/>
              </p:nvSpPr>
              <p:spPr bwMode="auto">
                <a:xfrm>
                  <a:off x="2279" y="315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5" name="Rectangle 823"/>
                <p:cNvSpPr>
                  <a:spLocks noChangeArrowheads="1"/>
                </p:cNvSpPr>
                <p:nvPr/>
              </p:nvSpPr>
              <p:spPr bwMode="auto">
                <a:xfrm>
                  <a:off x="2279" y="31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6" name="Rectangle 824"/>
                <p:cNvSpPr>
                  <a:spLocks noChangeArrowheads="1"/>
                </p:cNvSpPr>
                <p:nvPr/>
              </p:nvSpPr>
              <p:spPr bwMode="auto">
                <a:xfrm>
                  <a:off x="2279"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7" name="Rectangle 825"/>
                <p:cNvSpPr>
                  <a:spLocks noChangeArrowheads="1"/>
                </p:cNvSpPr>
                <p:nvPr/>
              </p:nvSpPr>
              <p:spPr bwMode="auto">
                <a:xfrm>
                  <a:off x="2279"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8" name="Rectangle 826"/>
                <p:cNvSpPr>
                  <a:spLocks noChangeArrowheads="1"/>
                </p:cNvSpPr>
                <p:nvPr/>
              </p:nvSpPr>
              <p:spPr bwMode="auto">
                <a:xfrm>
                  <a:off x="2279" y="317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19" name="Rectangle 827"/>
                <p:cNvSpPr>
                  <a:spLocks noChangeArrowheads="1"/>
                </p:cNvSpPr>
                <p:nvPr/>
              </p:nvSpPr>
              <p:spPr bwMode="auto">
                <a:xfrm>
                  <a:off x="2279" y="317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0" name="Rectangle 828"/>
                <p:cNvSpPr>
                  <a:spLocks noChangeArrowheads="1"/>
                </p:cNvSpPr>
                <p:nvPr/>
              </p:nvSpPr>
              <p:spPr bwMode="auto">
                <a:xfrm>
                  <a:off x="2279"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1" name="Rectangle 829"/>
                <p:cNvSpPr>
                  <a:spLocks noChangeArrowheads="1"/>
                </p:cNvSpPr>
                <p:nvPr/>
              </p:nvSpPr>
              <p:spPr bwMode="auto">
                <a:xfrm>
                  <a:off x="2279" y="318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2" name="Rectangle 830"/>
                <p:cNvSpPr>
                  <a:spLocks noChangeArrowheads="1"/>
                </p:cNvSpPr>
                <p:nvPr/>
              </p:nvSpPr>
              <p:spPr bwMode="auto">
                <a:xfrm>
                  <a:off x="2279" y="31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3" name="Rectangle 831"/>
                <p:cNvSpPr>
                  <a:spLocks noChangeArrowheads="1"/>
                </p:cNvSpPr>
                <p:nvPr/>
              </p:nvSpPr>
              <p:spPr bwMode="auto">
                <a:xfrm>
                  <a:off x="2279"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2" name="Group 832"/>
              <p:cNvGrpSpPr>
                <a:grpSpLocks/>
              </p:cNvGrpSpPr>
              <p:nvPr/>
            </p:nvGrpSpPr>
            <p:grpSpPr bwMode="auto">
              <a:xfrm>
                <a:off x="2615" y="4512"/>
                <a:ext cx="336" cy="600"/>
                <a:chOff x="2615" y="2598"/>
                <a:chExt cx="336" cy="600"/>
              </a:xfrm>
            </p:grpSpPr>
            <p:sp>
              <p:nvSpPr>
                <p:cNvPr id="316225" name="Rectangle 833"/>
                <p:cNvSpPr>
                  <a:spLocks noChangeArrowheads="1"/>
                </p:cNvSpPr>
                <p:nvPr/>
              </p:nvSpPr>
              <p:spPr bwMode="auto">
                <a:xfrm>
                  <a:off x="2615" y="259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6" name="Rectangle 834"/>
                <p:cNvSpPr>
                  <a:spLocks noChangeArrowheads="1"/>
                </p:cNvSpPr>
                <p:nvPr/>
              </p:nvSpPr>
              <p:spPr bwMode="auto">
                <a:xfrm>
                  <a:off x="2615" y="26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7" name="Rectangle 835"/>
                <p:cNvSpPr>
                  <a:spLocks noChangeArrowheads="1"/>
                </p:cNvSpPr>
                <p:nvPr/>
              </p:nvSpPr>
              <p:spPr bwMode="auto">
                <a:xfrm>
                  <a:off x="2615" y="260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8" name="Rectangle 836"/>
                <p:cNvSpPr>
                  <a:spLocks noChangeArrowheads="1"/>
                </p:cNvSpPr>
                <p:nvPr/>
              </p:nvSpPr>
              <p:spPr bwMode="auto">
                <a:xfrm>
                  <a:off x="2615" y="261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29" name="Rectangle 837"/>
                <p:cNvSpPr>
                  <a:spLocks noChangeArrowheads="1"/>
                </p:cNvSpPr>
                <p:nvPr/>
              </p:nvSpPr>
              <p:spPr bwMode="auto">
                <a:xfrm>
                  <a:off x="2615" y="261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0" name="Rectangle 838"/>
                <p:cNvSpPr>
                  <a:spLocks noChangeArrowheads="1"/>
                </p:cNvSpPr>
                <p:nvPr/>
              </p:nvSpPr>
              <p:spPr bwMode="auto">
                <a:xfrm>
                  <a:off x="2615" y="262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1" name="Rectangle 839"/>
                <p:cNvSpPr>
                  <a:spLocks noChangeArrowheads="1"/>
                </p:cNvSpPr>
                <p:nvPr/>
              </p:nvSpPr>
              <p:spPr bwMode="auto">
                <a:xfrm>
                  <a:off x="2615" y="262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2" name="Rectangle 840"/>
                <p:cNvSpPr>
                  <a:spLocks noChangeArrowheads="1"/>
                </p:cNvSpPr>
                <p:nvPr/>
              </p:nvSpPr>
              <p:spPr bwMode="auto">
                <a:xfrm>
                  <a:off x="2615" y="263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3" name="Rectangle 841"/>
                <p:cNvSpPr>
                  <a:spLocks noChangeArrowheads="1"/>
                </p:cNvSpPr>
                <p:nvPr/>
              </p:nvSpPr>
              <p:spPr bwMode="auto">
                <a:xfrm>
                  <a:off x="2615" y="26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4" name="Rectangle 842"/>
                <p:cNvSpPr>
                  <a:spLocks noChangeArrowheads="1"/>
                </p:cNvSpPr>
                <p:nvPr/>
              </p:nvSpPr>
              <p:spPr bwMode="auto">
                <a:xfrm>
                  <a:off x="2615" y="263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5" name="Rectangle 843"/>
                <p:cNvSpPr>
                  <a:spLocks noChangeArrowheads="1"/>
                </p:cNvSpPr>
                <p:nvPr/>
              </p:nvSpPr>
              <p:spPr bwMode="auto">
                <a:xfrm>
                  <a:off x="2615" y="264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6" name="Rectangle 844"/>
                <p:cNvSpPr>
                  <a:spLocks noChangeArrowheads="1"/>
                </p:cNvSpPr>
                <p:nvPr/>
              </p:nvSpPr>
              <p:spPr bwMode="auto">
                <a:xfrm>
                  <a:off x="2615" y="264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7" name="Rectangle 845"/>
                <p:cNvSpPr>
                  <a:spLocks noChangeArrowheads="1"/>
                </p:cNvSpPr>
                <p:nvPr/>
              </p:nvSpPr>
              <p:spPr bwMode="auto">
                <a:xfrm>
                  <a:off x="2615" y="265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8" name="Rectangle 846"/>
                <p:cNvSpPr>
                  <a:spLocks noChangeArrowheads="1"/>
                </p:cNvSpPr>
                <p:nvPr/>
              </p:nvSpPr>
              <p:spPr bwMode="auto">
                <a:xfrm>
                  <a:off x="2615" y="26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39" name="Rectangle 847"/>
                <p:cNvSpPr>
                  <a:spLocks noChangeArrowheads="1"/>
                </p:cNvSpPr>
                <p:nvPr/>
              </p:nvSpPr>
              <p:spPr bwMode="auto">
                <a:xfrm>
                  <a:off x="2615" y="266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0" name="Rectangle 848"/>
                <p:cNvSpPr>
                  <a:spLocks noChangeArrowheads="1"/>
                </p:cNvSpPr>
                <p:nvPr/>
              </p:nvSpPr>
              <p:spPr bwMode="auto">
                <a:xfrm>
                  <a:off x="2615" y="266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1" name="Rectangle 849"/>
                <p:cNvSpPr>
                  <a:spLocks noChangeArrowheads="1"/>
                </p:cNvSpPr>
                <p:nvPr/>
              </p:nvSpPr>
              <p:spPr bwMode="auto">
                <a:xfrm>
                  <a:off x="2615" y="267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2" name="Rectangle 850"/>
                <p:cNvSpPr>
                  <a:spLocks noChangeArrowheads="1"/>
                </p:cNvSpPr>
                <p:nvPr/>
              </p:nvSpPr>
              <p:spPr bwMode="auto">
                <a:xfrm>
                  <a:off x="2615" y="267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3" name="Rectangle 851"/>
                <p:cNvSpPr>
                  <a:spLocks noChangeArrowheads="1"/>
                </p:cNvSpPr>
                <p:nvPr/>
              </p:nvSpPr>
              <p:spPr bwMode="auto">
                <a:xfrm>
                  <a:off x="2615" y="268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4" name="Rectangle 852"/>
                <p:cNvSpPr>
                  <a:spLocks noChangeArrowheads="1"/>
                </p:cNvSpPr>
                <p:nvPr/>
              </p:nvSpPr>
              <p:spPr bwMode="auto">
                <a:xfrm>
                  <a:off x="2615" y="268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5" name="Rectangle 853"/>
                <p:cNvSpPr>
                  <a:spLocks noChangeArrowheads="1"/>
                </p:cNvSpPr>
                <p:nvPr/>
              </p:nvSpPr>
              <p:spPr bwMode="auto">
                <a:xfrm>
                  <a:off x="2615" y="26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6" name="Rectangle 854"/>
                <p:cNvSpPr>
                  <a:spLocks noChangeArrowheads="1"/>
                </p:cNvSpPr>
                <p:nvPr/>
              </p:nvSpPr>
              <p:spPr bwMode="auto">
                <a:xfrm>
                  <a:off x="2615" y="269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7" name="Rectangle 855"/>
                <p:cNvSpPr>
                  <a:spLocks noChangeArrowheads="1"/>
                </p:cNvSpPr>
                <p:nvPr/>
              </p:nvSpPr>
              <p:spPr bwMode="auto">
                <a:xfrm>
                  <a:off x="2615" y="270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8" name="Rectangle 856"/>
                <p:cNvSpPr>
                  <a:spLocks noChangeArrowheads="1"/>
                </p:cNvSpPr>
                <p:nvPr/>
              </p:nvSpPr>
              <p:spPr bwMode="auto">
                <a:xfrm>
                  <a:off x="2615" y="270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49" name="Rectangle 857"/>
                <p:cNvSpPr>
                  <a:spLocks noChangeArrowheads="1"/>
                </p:cNvSpPr>
                <p:nvPr/>
              </p:nvSpPr>
              <p:spPr bwMode="auto">
                <a:xfrm>
                  <a:off x="2615" y="271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0" name="Rectangle 858"/>
                <p:cNvSpPr>
                  <a:spLocks noChangeArrowheads="1"/>
                </p:cNvSpPr>
                <p:nvPr/>
              </p:nvSpPr>
              <p:spPr bwMode="auto">
                <a:xfrm>
                  <a:off x="2615" y="271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1" name="Rectangle 859"/>
                <p:cNvSpPr>
                  <a:spLocks noChangeArrowheads="1"/>
                </p:cNvSpPr>
                <p:nvPr/>
              </p:nvSpPr>
              <p:spPr bwMode="auto">
                <a:xfrm>
                  <a:off x="2615" y="272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2" name="Rectangle 860"/>
                <p:cNvSpPr>
                  <a:spLocks noChangeArrowheads="1"/>
                </p:cNvSpPr>
                <p:nvPr/>
              </p:nvSpPr>
              <p:spPr bwMode="auto">
                <a:xfrm>
                  <a:off x="2615" y="272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3" name="Rectangle 861"/>
                <p:cNvSpPr>
                  <a:spLocks noChangeArrowheads="1"/>
                </p:cNvSpPr>
                <p:nvPr/>
              </p:nvSpPr>
              <p:spPr bwMode="auto">
                <a:xfrm>
                  <a:off x="2615" y="273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4" name="Rectangle 862"/>
                <p:cNvSpPr>
                  <a:spLocks noChangeArrowheads="1"/>
                </p:cNvSpPr>
                <p:nvPr/>
              </p:nvSpPr>
              <p:spPr bwMode="auto">
                <a:xfrm>
                  <a:off x="2615" y="273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5" name="Rectangle 863"/>
                <p:cNvSpPr>
                  <a:spLocks noChangeArrowheads="1"/>
                </p:cNvSpPr>
                <p:nvPr/>
              </p:nvSpPr>
              <p:spPr bwMode="auto">
                <a:xfrm>
                  <a:off x="2615" y="274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6" name="Rectangle 864"/>
                <p:cNvSpPr>
                  <a:spLocks noChangeArrowheads="1"/>
                </p:cNvSpPr>
                <p:nvPr/>
              </p:nvSpPr>
              <p:spPr bwMode="auto">
                <a:xfrm>
                  <a:off x="2615" y="274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7" name="Rectangle 865"/>
                <p:cNvSpPr>
                  <a:spLocks noChangeArrowheads="1"/>
                </p:cNvSpPr>
                <p:nvPr/>
              </p:nvSpPr>
              <p:spPr bwMode="auto">
                <a:xfrm>
                  <a:off x="2615" y="274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8" name="Rectangle 866"/>
                <p:cNvSpPr>
                  <a:spLocks noChangeArrowheads="1"/>
                </p:cNvSpPr>
                <p:nvPr/>
              </p:nvSpPr>
              <p:spPr bwMode="auto">
                <a:xfrm>
                  <a:off x="2615" y="275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59" name="Rectangle 867"/>
                <p:cNvSpPr>
                  <a:spLocks noChangeArrowheads="1"/>
                </p:cNvSpPr>
                <p:nvPr/>
              </p:nvSpPr>
              <p:spPr bwMode="auto">
                <a:xfrm>
                  <a:off x="2615" y="275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0" name="Rectangle 868"/>
                <p:cNvSpPr>
                  <a:spLocks noChangeArrowheads="1"/>
                </p:cNvSpPr>
                <p:nvPr/>
              </p:nvSpPr>
              <p:spPr bwMode="auto">
                <a:xfrm>
                  <a:off x="2615" y="276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1" name="Rectangle 869"/>
                <p:cNvSpPr>
                  <a:spLocks noChangeArrowheads="1"/>
                </p:cNvSpPr>
                <p:nvPr/>
              </p:nvSpPr>
              <p:spPr bwMode="auto">
                <a:xfrm>
                  <a:off x="2615" y="276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2" name="Rectangle 870"/>
                <p:cNvSpPr>
                  <a:spLocks noChangeArrowheads="1"/>
                </p:cNvSpPr>
                <p:nvPr/>
              </p:nvSpPr>
              <p:spPr bwMode="auto">
                <a:xfrm>
                  <a:off x="2615" y="277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3" name="Rectangle 871"/>
                <p:cNvSpPr>
                  <a:spLocks noChangeArrowheads="1"/>
                </p:cNvSpPr>
                <p:nvPr/>
              </p:nvSpPr>
              <p:spPr bwMode="auto">
                <a:xfrm>
                  <a:off x="2615" y="277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4" name="Rectangle 872"/>
                <p:cNvSpPr>
                  <a:spLocks noChangeArrowheads="1"/>
                </p:cNvSpPr>
                <p:nvPr/>
              </p:nvSpPr>
              <p:spPr bwMode="auto">
                <a:xfrm>
                  <a:off x="2615" y="278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5" name="Rectangle 873"/>
                <p:cNvSpPr>
                  <a:spLocks noChangeArrowheads="1"/>
                </p:cNvSpPr>
                <p:nvPr/>
              </p:nvSpPr>
              <p:spPr bwMode="auto">
                <a:xfrm>
                  <a:off x="2615" y="278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6" name="Rectangle 874"/>
                <p:cNvSpPr>
                  <a:spLocks noChangeArrowheads="1"/>
                </p:cNvSpPr>
                <p:nvPr/>
              </p:nvSpPr>
              <p:spPr bwMode="auto">
                <a:xfrm>
                  <a:off x="2615" y="279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7" name="Rectangle 875"/>
                <p:cNvSpPr>
                  <a:spLocks noChangeArrowheads="1"/>
                </p:cNvSpPr>
                <p:nvPr/>
              </p:nvSpPr>
              <p:spPr bwMode="auto">
                <a:xfrm>
                  <a:off x="2615" y="279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8" name="Rectangle 876"/>
                <p:cNvSpPr>
                  <a:spLocks noChangeArrowheads="1"/>
                </p:cNvSpPr>
                <p:nvPr/>
              </p:nvSpPr>
              <p:spPr bwMode="auto">
                <a:xfrm>
                  <a:off x="2615" y="279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69" name="Rectangle 877"/>
                <p:cNvSpPr>
                  <a:spLocks noChangeArrowheads="1"/>
                </p:cNvSpPr>
                <p:nvPr/>
              </p:nvSpPr>
              <p:spPr bwMode="auto">
                <a:xfrm>
                  <a:off x="2615" y="280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0" name="Rectangle 878"/>
                <p:cNvSpPr>
                  <a:spLocks noChangeArrowheads="1"/>
                </p:cNvSpPr>
                <p:nvPr/>
              </p:nvSpPr>
              <p:spPr bwMode="auto">
                <a:xfrm>
                  <a:off x="2615" y="280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1" name="Rectangle 879"/>
                <p:cNvSpPr>
                  <a:spLocks noChangeArrowheads="1"/>
                </p:cNvSpPr>
                <p:nvPr/>
              </p:nvSpPr>
              <p:spPr bwMode="auto">
                <a:xfrm>
                  <a:off x="2615" y="281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2" name="Rectangle 880"/>
                <p:cNvSpPr>
                  <a:spLocks noChangeArrowheads="1"/>
                </p:cNvSpPr>
                <p:nvPr/>
              </p:nvSpPr>
              <p:spPr bwMode="auto">
                <a:xfrm>
                  <a:off x="2615" y="281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3" name="Rectangle 881"/>
                <p:cNvSpPr>
                  <a:spLocks noChangeArrowheads="1"/>
                </p:cNvSpPr>
                <p:nvPr/>
              </p:nvSpPr>
              <p:spPr bwMode="auto">
                <a:xfrm>
                  <a:off x="2615" y="282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4" name="Rectangle 882"/>
                <p:cNvSpPr>
                  <a:spLocks noChangeArrowheads="1"/>
                </p:cNvSpPr>
                <p:nvPr/>
              </p:nvSpPr>
              <p:spPr bwMode="auto">
                <a:xfrm>
                  <a:off x="2615" y="282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5" name="Rectangle 883"/>
                <p:cNvSpPr>
                  <a:spLocks noChangeArrowheads="1"/>
                </p:cNvSpPr>
                <p:nvPr/>
              </p:nvSpPr>
              <p:spPr bwMode="auto">
                <a:xfrm>
                  <a:off x="2615" y="283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6" name="Rectangle 884"/>
                <p:cNvSpPr>
                  <a:spLocks noChangeArrowheads="1"/>
                </p:cNvSpPr>
                <p:nvPr/>
              </p:nvSpPr>
              <p:spPr bwMode="auto">
                <a:xfrm>
                  <a:off x="2615" y="283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7" name="Rectangle 885"/>
                <p:cNvSpPr>
                  <a:spLocks noChangeArrowheads="1"/>
                </p:cNvSpPr>
                <p:nvPr/>
              </p:nvSpPr>
              <p:spPr bwMode="auto">
                <a:xfrm>
                  <a:off x="2615" y="284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8" name="Rectangle 886"/>
                <p:cNvSpPr>
                  <a:spLocks noChangeArrowheads="1"/>
                </p:cNvSpPr>
                <p:nvPr/>
              </p:nvSpPr>
              <p:spPr bwMode="auto">
                <a:xfrm>
                  <a:off x="2615" y="284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79" name="Rectangle 887"/>
                <p:cNvSpPr>
                  <a:spLocks noChangeArrowheads="1"/>
                </p:cNvSpPr>
                <p:nvPr/>
              </p:nvSpPr>
              <p:spPr bwMode="auto">
                <a:xfrm>
                  <a:off x="2615" y="285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0" name="Rectangle 888"/>
                <p:cNvSpPr>
                  <a:spLocks noChangeArrowheads="1"/>
                </p:cNvSpPr>
                <p:nvPr/>
              </p:nvSpPr>
              <p:spPr bwMode="auto">
                <a:xfrm>
                  <a:off x="2615" y="285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1" name="Rectangle 889"/>
                <p:cNvSpPr>
                  <a:spLocks noChangeArrowheads="1"/>
                </p:cNvSpPr>
                <p:nvPr/>
              </p:nvSpPr>
              <p:spPr bwMode="auto">
                <a:xfrm>
                  <a:off x="2615" y="285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2" name="Rectangle 890"/>
                <p:cNvSpPr>
                  <a:spLocks noChangeArrowheads="1"/>
                </p:cNvSpPr>
                <p:nvPr/>
              </p:nvSpPr>
              <p:spPr bwMode="auto">
                <a:xfrm>
                  <a:off x="2615" y="286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3" name="Rectangle 891"/>
                <p:cNvSpPr>
                  <a:spLocks noChangeArrowheads="1"/>
                </p:cNvSpPr>
                <p:nvPr/>
              </p:nvSpPr>
              <p:spPr bwMode="auto">
                <a:xfrm>
                  <a:off x="2615" y="286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4" name="Rectangle 892"/>
                <p:cNvSpPr>
                  <a:spLocks noChangeArrowheads="1"/>
                </p:cNvSpPr>
                <p:nvPr/>
              </p:nvSpPr>
              <p:spPr bwMode="auto">
                <a:xfrm>
                  <a:off x="2615" y="287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5" name="Rectangle 893"/>
                <p:cNvSpPr>
                  <a:spLocks noChangeArrowheads="1"/>
                </p:cNvSpPr>
                <p:nvPr/>
              </p:nvSpPr>
              <p:spPr bwMode="auto">
                <a:xfrm>
                  <a:off x="2615" y="287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6" name="Rectangle 894"/>
                <p:cNvSpPr>
                  <a:spLocks noChangeArrowheads="1"/>
                </p:cNvSpPr>
                <p:nvPr/>
              </p:nvSpPr>
              <p:spPr bwMode="auto">
                <a:xfrm>
                  <a:off x="2615" y="288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7" name="Rectangle 895"/>
                <p:cNvSpPr>
                  <a:spLocks noChangeArrowheads="1"/>
                </p:cNvSpPr>
                <p:nvPr/>
              </p:nvSpPr>
              <p:spPr bwMode="auto">
                <a:xfrm>
                  <a:off x="2615" y="288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8" name="Rectangle 896"/>
                <p:cNvSpPr>
                  <a:spLocks noChangeArrowheads="1"/>
                </p:cNvSpPr>
                <p:nvPr/>
              </p:nvSpPr>
              <p:spPr bwMode="auto">
                <a:xfrm>
                  <a:off x="2615" y="289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89" name="Rectangle 897"/>
                <p:cNvSpPr>
                  <a:spLocks noChangeArrowheads="1"/>
                </p:cNvSpPr>
                <p:nvPr/>
              </p:nvSpPr>
              <p:spPr bwMode="auto">
                <a:xfrm>
                  <a:off x="2615" y="2896"/>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0" name="Rectangle 898"/>
                <p:cNvSpPr>
                  <a:spLocks noChangeArrowheads="1"/>
                </p:cNvSpPr>
                <p:nvPr/>
              </p:nvSpPr>
              <p:spPr bwMode="auto">
                <a:xfrm>
                  <a:off x="2615" y="290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1" name="Rectangle 899"/>
                <p:cNvSpPr>
                  <a:spLocks noChangeArrowheads="1"/>
                </p:cNvSpPr>
                <p:nvPr/>
              </p:nvSpPr>
              <p:spPr bwMode="auto">
                <a:xfrm>
                  <a:off x="2615"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2" name="Rectangle 900"/>
                <p:cNvSpPr>
                  <a:spLocks noChangeArrowheads="1"/>
                </p:cNvSpPr>
                <p:nvPr/>
              </p:nvSpPr>
              <p:spPr bwMode="auto">
                <a:xfrm>
                  <a:off x="2615"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3" name="Rectangle 901"/>
                <p:cNvSpPr>
                  <a:spLocks noChangeArrowheads="1"/>
                </p:cNvSpPr>
                <p:nvPr/>
              </p:nvSpPr>
              <p:spPr bwMode="auto">
                <a:xfrm>
                  <a:off x="2615" y="291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4" name="Rectangle 902"/>
                <p:cNvSpPr>
                  <a:spLocks noChangeArrowheads="1"/>
                </p:cNvSpPr>
                <p:nvPr/>
              </p:nvSpPr>
              <p:spPr bwMode="auto">
                <a:xfrm>
                  <a:off x="2615" y="292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5" name="Rectangle 903"/>
                <p:cNvSpPr>
                  <a:spLocks noChangeArrowheads="1"/>
                </p:cNvSpPr>
                <p:nvPr/>
              </p:nvSpPr>
              <p:spPr bwMode="auto">
                <a:xfrm>
                  <a:off x="2615"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6" name="Rectangle 904"/>
                <p:cNvSpPr>
                  <a:spLocks noChangeArrowheads="1"/>
                </p:cNvSpPr>
                <p:nvPr/>
              </p:nvSpPr>
              <p:spPr bwMode="auto">
                <a:xfrm>
                  <a:off x="2615" y="293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7" name="Rectangle 905"/>
                <p:cNvSpPr>
                  <a:spLocks noChangeArrowheads="1"/>
                </p:cNvSpPr>
                <p:nvPr/>
              </p:nvSpPr>
              <p:spPr bwMode="auto">
                <a:xfrm>
                  <a:off x="2615" y="293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8" name="Rectangle 906"/>
                <p:cNvSpPr>
                  <a:spLocks noChangeArrowheads="1"/>
                </p:cNvSpPr>
                <p:nvPr/>
              </p:nvSpPr>
              <p:spPr bwMode="auto">
                <a:xfrm>
                  <a:off x="2615"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299" name="Rectangle 907"/>
                <p:cNvSpPr>
                  <a:spLocks noChangeArrowheads="1"/>
                </p:cNvSpPr>
                <p:nvPr/>
              </p:nvSpPr>
              <p:spPr bwMode="auto">
                <a:xfrm>
                  <a:off x="2615"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0" name="Rectangle 908"/>
                <p:cNvSpPr>
                  <a:spLocks noChangeArrowheads="1"/>
                </p:cNvSpPr>
                <p:nvPr/>
              </p:nvSpPr>
              <p:spPr bwMode="auto">
                <a:xfrm>
                  <a:off x="2615" y="295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1" name="Rectangle 909"/>
                <p:cNvSpPr>
                  <a:spLocks noChangeArrowheads="1"/>
                </p:cNvSpPr>
                <p:nvPr/>
              </p:nvSpPr>
              <p:spPr bwMode="auto">
                <a:xfrm>
                  <a:off x="2615" y="295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2" name="Rectangle 910"/>
                <p:cNvSpPr>
                  <a:spLocks noChangeArrowheads="1"/>
                </p:cNvSpPr>
                <p:nvPr/>
              </p:nvSpPr>
              <p:spPr bwMode="auto">
                <a:xfrm>
                  <a:off x="2615"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3" name="Rectangle 911"/>
                <p:cNvSpPr>
                  <a:spLocks noChangeArrowheads="1"/>
                </p:cNvSpPr>
                <p:nvPr/>
              </p:nvSpPr>
              <p:spPr bwMode="auto">
                <a:xfrm>
                  <a:off x="2615"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4" name="Rectangle 912"/>
                <p:cNvSpPr>
                  <a:spLocks noChangeArrowheads="1"/>
                </p:cNvSpPr>
                <p:nvPr/>
              </p:nvSpPr>
              <p:spPr bwMode="auto">
                <a:xfrm>
                  <a:off x="2615" y="296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5" name="Rectangle 913"/>
                <p:cNvSpPr>
                  <a:spLocks noChangeArrowheads="1"/>
                </p:cNvSpPr>
                <p:nvPr/>
              </p:nvSpPr>
              <p:spPr bwMode="auto">
                <a:xfrm>
                  <a:off x="2615" y="297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6" name="Rectangle 914"/>
                <p:cNvSpPr>
                  <a:spLocks noChangeArrowheads="1"/>
                </p:cNvSpPr>
                <p:nvPr/>
              </p:nvSpPr>
              <p:spPr bwMode="auto">
                <a:xfrm>
                  <a:off x="2615"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7" name="Rectangle 915"/>
                <p:cNvSpPr>
                  <a:spLocks noChangeArrowheads="1"/>
                </p:cNvSpPr>
                <p:nvPr/>
              </p:nvSpPr>
              <p:spPr bwMode="auto">
                <a:xfrm>
                  <a:off x="2615" y="298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8" name="Rectangle 916"/>
                <p:cNvSpPr>
                  <a:spLocks noChangeArrowheads="1"/>
                </p:cNvSpPr>
                <p:nvPr/>
              </p:nvSpPr>
              <p:spPr bwMode="auto">
                <a:xfrm>
                  <a:off x="2615" y="298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09" name="Rectangle 917"/>
                <p:cNvSpPr>
                  <a:spLocks noChangeArrowheads="1"/>
                </p:cNvSpPr>
                <p:nvPr/>
              </p:nvSpPr>
              <p:spPr bwMode="auto">
                <a:xfrm>
                  <a:off x="2615"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0" name="Rectangle 918"/>
                <p:cNvSpPr>
                  <a:spLocks noChangeArrowheads="1"/>
                </p:cNvSpPr>
                <p:nvPr/>
              </p:nvSpPr>
              <p:spPr bwMode="auto">
                <a:xfrm>
                  <a:off x="2615"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1" name="Rectangle 919"/>
                <p:cNvSpPr>
                  <a:spLocks noChangeArrowheads="1"/>
                </p:cNvSpPr>
                <p:nvPr/>
              </p:nvSpPr>
              <p:spPr bwMode="auto">
                <a:xfrm>
                  <a:off x="2615" y="300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2" name="Rectangle 920"/>
                <p:cNvSpPr>
                  <a:spLocks noChangeArrowheads="1"/>
                </p:cNvSpPr>
                <p:nvPr/>
              </p:nvSpPr>
              <p:spPr bwMode="auto">
                <a:xfrm>
                  <a:off x="2615" y="300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3" name="Rectangle 921"/>
                <p:cNvSpPr>
                  <a:spLocks noChangeArrowheads="1"/>
                </p:cNvSpPr>
                <p:nvPr/>
              </p:nvSpPr>
              <p:spPr bwMode="auto">
                <a:xfrm>
                  <a:off x="2615"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4" name="Rectangle 922"/>
                <p:cNvSpPr>
                  <a:spLocks noChangeArrowheads="1"/>
                </p:cNvSpPr>
                <p:nvPr/>
              </p:nvSpPr>
              <p:spPr bwMode="auto">
                <a:xfrm>
                  <a:off x="2615"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5" name="Rectangle 923"/>
                <p:cNvSpPr>
                  <a:spLocks noChangeArrowheads="1"/>
                </p:cNvSpPr>
                <p:nvPr/>
              </p:nvSpPr>
              <p:spPr bwMode="auto">
                <a:xfrm>
                  <a:off x="2615" y="301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6" name="Rectangle 924"/>
                <p:cNvSpPr>
                  <a:spLocks noChangeArrowheads="1"/>
                </p:cNvSpPr>
                <p:nvPr/>
              </p:nvSpPr>
              <p:spPr bwMode="auto">
                <a:xfrm>
                  <a:off x="2615" y="302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7" name="Rectangle 925"/>
                <p:cNvSpPr>
                  <a:spLocks noChangeArrowheads="1"/>
                </p:cNvSpPr>
                <p:nvPr/>
              </p:nvSpPr>
              <p:spPr bwMode="auto">
                <a:xfrm>
                  <a:off x="2615"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8" name="Rectangle 926"/>
                <p:cNvSpPr>
                  <a:spLocks noChangeArrowheads="1"/>
                </p:cNvSpPr>
                <p:nvPr/>
              </p:nvSpPr>
              <p:spPr bwMode="auto">
                <a:xfrm>
                  <a:off x="2615" y="303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19" name="Rectangle 927"/>
                <p:cNvSpPr>
                  <a:spLocks noChangeArrowheads="1"/>
                </p:cNvSpPr>
                <p:nvPr/>
              </p:nvSpPr>
              <p:spPr bwMode="auto">
                <a:xfrm>
                  <a:off x="2615" y="303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0" name="Rectangle 928"/>
                <p:cNvSpPr>
                  <a:spLocks noChangeArrowheads="1"/>
                </p:cNvSpPr>
                <p:nvPr/>
              </p:nvSpPr>
              <p:spPr bwMode="auto">
                <a:xfrm>
                  <a:off x="2615"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1" name="Rectangle 929"/>
                <p:cNvSpPr>
                  <a:spLocks noChangeArrowheads="1"/>
                </p:cNvSpPr>
                <p:nvPr/>
              </p:nvSpPr>
              <p:spPr bwMode="auto">
                <a:xfrm>
                  <a:off x="2615"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2" name="Rectangle 930"/>
                <p:cNvSpPr>
                  <a:spLocks noChangeArrowheads="1"/>
                </p:cNvSpPr>
                <p:nvPr/>
              </p:nvSpPr>
              <p:spPr bwMode="auto">
                <a:xfrm>
                  <a:off x="2615" y="305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3" name="Rectangle 931"/>
                <p:cNvSpPr>
                  <a:spLocks noChangeArrowheads="1"/>
                </p:cNvSpPr>
                <p:nvPr/>
              </p:nvSpPr>
              <p:spPr bwMode="auto">
                <a:xfrm>
                  <a:off x="2615" y="305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4" name="Rectangle 932"/>
                <p:cNvSpPr>
                  <a:spLocks noChangeArrowheads="1"/>
                </p:cNvSpPr>
                <p:nvPr/>
              </p:nvSpPr>
              <p:spPr bwMode="auto">
                <a:xfrm>
                  <a:off x="2615"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5" name="Rectangle 933"/>
                <p:cNvSpPr>
                  <a:spLocks noChangeArrowheads="1"/>
                </p:cNvSpPr>
                <p:nvPr/>
              </p:nvSpPr>
              <p:spPr bwMode="auto">
                <a:xfrm>
                  <a:off x="2615"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6" name="Rectangle 934"/>
                <p:cNvSpPr>
                  <a:spLocks noChangeArrowheads="1"/>
                </p:cNvSpPr>
                <p:nvPr/>
              </p:nvSpPr>
              <p:spPr bwMode="auto">
                <a:xfrm>
                  <a:off x="2615" y="307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7" name="Rectangle 935"/>
                <p:cNvSpPr>
                  <a:spLocks noChangeArrowheads="1"/>
                </p:cNvSpPr>
                <p:nvPr/>
              </p:nvSpPr>
              <p:spPr bwMode="auto">
                <a:xfrm>
                  <a:off x="2615" y="307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8" name="Rectangle 936"/>
                <p:cNvSpPr>
                  <a:spLocks noChangeArrowheads="1"/>
                </p:cNvSpPr>
                <p:nvPr/>
              </p:nvSpPr>
              <p:spPr bwMode="auto">
                <a:xfrm>
                  <a:off x="2615"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29" name="Rectangle 937"/>
                <p:cNvSpPr>
                  <a:spLocks noChangeArrowheads="1"/>
                </p:cNvSpPr>
                <p:nvPr/>
              </p:nvSpPr>
              <p:spPr bwMode="auto">
                <a:xfrm>
                  <a:off x="2615" y="308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0" name="Rectangle 938"/>
                <p:cNvSpPr>
                  <a:spLocks noChangeArrowheads="1"/>
                </p:cNvSpPr>
                <p:nvPr/>
              </p:nvSpPr>
              <p:spPr bwMode="auto">
                <a:xfrm>
                  <a:off x="2615" y="308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1" name="Rectangle 939"/>
                <p:cNvSpPr>
                  <a:spLocks noChangeArrowheads="1"/>
                </p:cNvSpPr>
                <p:nvPr/>
              </p:nvSpPr>
              <p:spPr bwMode="auto">
                <a:xfrm>
                  <a:off x="2615" y="309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2" name="Rectangle 940"/>
                <p:cNvSpPr>
                  <a:spLocks noChangeArrowheads="1"/>
                </p:cNvSpPr>
                <p:nvPr/>
              </p:nvSpPr>
              <p:spPr bwMode="auto">
                <a:xfrm>
                  <a:off x="2615" y="310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3" name="Rectangle 941"/>
                <p:cNvSpPr>
                  <a:spLocks noChangeArrowheads="1"/>
                </p:cNvSpPr>
                <p:nvPr/>
              </p:nvSpPr>
              <p:spPr bwMode="auto">
                <a:xfrm>
                  <a:off x="2615" y="310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4" name="Rectangle 942"/>
                <p:cNvSpPr>
                  <a:spLocks noChangeArrowheads="1"/>
                </p:cNvSpPr>
                <p:nvPr/>
              </p:nvSpPr>
              <p:spPr bwMode="auto">
                <a:xfrm>
                  <a:off x="2615"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5" name="Rectangle 943"/>
                <p:cNvSpPr>
                  <a:spLocks noChangeArrowheads="1"/>
                </p:cNvSpPr>
                <p:nvPr/>
              </p:nvSpPr>
              <p:spPr bwMode="auto">
                <a:xfrm>
                  <a:off x="2615"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6" name="Rectangle 944"/>
                <p:cNvSpPr>
                  <a:spLocks noChangeArrowheads="1"/>
                </p:cNvSpPr>
                <p:nvPr/>
              </p:nvSpPr>
              <p:spPr bwMode="auto">
                <a:xfrm>
                  <a:off x="2615" y="312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7" name="Rectangle 945"/>
                <p:cNvSpPr>
                  <a:spLocks noChangeArrowheads="1"/>
                </p:cNvSpPr>
                <p:nvPr/>
              </p:nvSpPr>
              <p:spPr bwMode="auto">
                <a:xfrm>
                  <a:off x="2615" y="312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8" name="Rectangle 946"/>
                <p:cNvSpPr>
                  <a:spLocks noChangeArrowheads="1"/>
                </p:cNvSpPr>
                <p:nvPr/>
              </p:nvSpPr>
              <p:spPr bwMode="auto">
                <a:xfrm>
                  <a:off x="2615"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39" name="Rectangle 947"/>
                <p:cNvSpPr>
                  <a:spLocks noChangeArrowheads="1"/>
                </p:cNvSpPr>
                <p:nvPr/>
              </p:nvSpPr>
              <p:spPr bwMode="auto">
                <a:xfrm>
                  <a:off x="2615" y="313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0" name="Rectangle 948"/>
                <p:cNvSpPr>
                  <a:spLocks noChangeArrowheads="1"/>
                </p:cNvSpPr>
                <p:nvPr/>
              </p:nvSpPr>
              <p:spPr bwMode="auto">
                <a:xfrm>
                  <a:off x="2615" y="313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1" name="Rectangle 949"/>
                <p:cNvSpPr>
                  <a:spLocks noChangeArrowheads="1"/>
                </p:cNvSpPr>
                <p:nvPr/>
              </p:nvSpPr>
              <p:spPr bwMode="auto">
                <a:xfrm>
                  <a:off x="2615"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2" name="Rectangle 950"/>
                <p:cNvSpPr>
                  <a:spLocks noChangeArrowheads="1"/>
                </p:cNvSpPr>
                <p:nvPr/>
              </p:nvSpPr>
              <p:spPr bwMode="auto">
                <a:xfrm>
                  <a:off x="2615"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3" name="Rectangle 951"/>
                <p:cNvSpPr>
                  <a:spLocks noChangeArrowheads="1"/>
                </p:cNvSpPr>
                <p:nvPr/>
              </p:nvSpPr>
              <p:spPr bwMode="auto">
                <a:xfrm>
                  <a:off x="2615" y="315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4" name="Rectangle 952"/>
                <p:cNvSpPr>
                  <a:spLocks noChangeArrowheads="1"/>
                </p:cNvSpPr>
                <p:nvPr/>
              </p:nvSpPr>
              <p:spPr bwMode="auto">
                <a:xfrm>
                  <a:off x="2615" y="315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5" name="Rectangle 953"/>
                <p:cNvSpPr>
                  <a:spLocks noChangeArrowheads="1"/>
                </p:cNvSpPr>
                <p:nvPr/>
              </p:nvSpPr>
              <p:spPr bwMode="auto">
                <a:xfrm>
                  <a:off x="2615"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6" name="Rectangle 954"/>
                <p:cNvSpPr>
                  <a:spLocks noChangeArrowheads="1"/>
                </p:cNvSpPr>
                <p:nvPr/>
              </p:nvSpPr>
              <p:spPr bwMode="auto">
                <a:xfrm>
                  <a:off x="2615"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7" name="Rectangle 955"/>
                <p:cNvSpPr>
                  <a:spLocks noChangeArrowheads="1"/>
                </p:cNvSpPr>
                <p:nvPr/>
              </p:nvSpPr>
              <p:spPr bwMode="auto">
                <a:xfrm>
                  <a:off x="2615" y="317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8" name="Rectangle 956"/>
                <p:cNvSpPr>
                  <a:spLocks noChangeArrowheads="1"/>
                </p:cNvSpPr>
                <p:nvPr/>
              </p:nvSpPr>
              <p:spPr bwMode="auto">
                <a:xfrm>
                  <a:off x="2615" y="317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49" name="Rectangle 957"/>
                <p:cNvSpPr>
                  <a:spLocks noChangeArrowheads="1"/>
                </p:cNvSpPr>
                <p:nvPr/>
              </p:nvSpPr>
              <p:spPr bwMode="auto">
                <a:xfrm>
                  <a:off x="2615"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0" name="Rectangle 958"/>
                <p:cNvSpPr>
                  <a:spLocks noChangeArrowheads="1"/>
                </p:cNvSpPr>
                <p:nvPr/>
              </p:nvSpPr>
              <p:spPr bwMode="auto">
                <a:xfrm>
                  <a:off x="2615" y="318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1" name="Rectangle 959"/>
                <p:cNvSpPr>
                  <a:spLocks noChangeArrowheads="1"/>
                </p:cNvSpPr>
                <p:nvPr/>
              </p:nvSpPr>
              <p:spPr bwMode="auto">
                <a:xfrm>
                  <a:off x="2615" y="318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2" name="Rectangle 960"/>
                <p:cNvSpPr>
                  <a:spLocks noChangeArrowheads="1"/>
                </p:cNvSpPr>
                <p:nvPr/>
              </p:nvSpPr>
              <p:spPr bwMode="auto">
                <a:xfrm>
                  <a:off x="2615"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grpSp>
          <p:nvGrpSpPr>
            <p:cNvPr id="13" name="Group 961"/>
            <p:cNvGrpSpPr>
              <a:grpSpLocks/>
            </p:cNvGrpSpPr>
            <p:nvPr/>
          </p:nvGrpSpPr>
          <p:grpSpPr bwMode="auto">
            <a:xfrm>
              <a:off x="2951" y="2901"/>
              <a:ext cx="2353" cy="302"/>
              <a:chOff x="2951" y="4810"/>
              <a:chExt cx="2353" cy="302"/>
            </a:xfrm>
          </p:grpSpPr>
          <p:grpSp>
            <p:nvGrpSpPr>
              <p:cNvPr id="14" name="Group 962"/>
              <p:cNvGrpSpPr>
                <a:grpSpLocks/>
              </p:cNvGrpSpPr>
              <p:nvPr/>
            </p:nvGrpSpPr>
            <p:grpSpPr bwMode="auto">
              <a:xfrm>
                <a:off x="2951" y="4810"/>
                <a:ext cx="336" cy="302"/>
                <a:chOff x="2951" y="2896"/>
                <a:chExt cx="336" cy="302"/>
              </a:xfrm>
            </p:grpSpPr>
            <p:sp>
              <p:nvSpPr>
                <p:cNvPr id="316355" name="Rectangle 963"/>
                <p:cNvSpPr>
                  <a:spLocks noChangeArrowheads="1"/>
                </p:cNvSpPr>
                <p:nvPr/>
              </p:nvSpPr>
              <p:spPr bwMode="auto">
                <a:xfrm>
                  <a:off x="2951"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6" name="Rectangle 964"/>
                <p:cNvSpPr>
                  <a:spLocks noChangeArrowheads="1"/>
                </p:cNvSpPr>
                <p:nvPr/>
              </p:nvSpPr>
              <p:spPr bwMode="auto">
                <a:xfrm>
                  <a:off x="2951"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7" name="Rectangle 965"/>
                <p:cNvSpPr>
                  <a:spLocks noChangeArrowheads="1"/>
                </p:cNvSpPr>
                <p:nvPr/>
              </p:nvSpPr>
              <p:spPr bwMode="auto">
                <a:xfrm>
                  <a:off x="2951"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8" name="Rectangle 966"/>
                <p:cNvSpPr>
                  <a:spLocks noChangeArrowheads="1"/>
                </p:cNvSpPr>
                <p:nvPr/>
              </p:nvSpPr>
              <p:spPr bwMode="auto">
                <a:xfrm>
                  <a:off x="2951"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59" name="Rectangle 967"/>
                <p:cNvSpPr>
                  <a:spLocks noChangeArrowheads="1"/>
                </p:cNvSpPr>
                <p:nvPr/>
              </p:nvSpPr>
              <p:spPr bwMode="auto">
                <a:xfrm>
                  <a:off x="2951"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0" name="Rectangle 968"/>
                <p:cNvSpPr>
                  <a:spLocks noChangeArrowheads="1"/>
                </p:cNvSpPr>
                <p:nvPr/>
              </p:nvSpPr>
              <p:spPr bwMode="auto">
                <a:xfrm>
                  <a:off x="2951"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1" name="Rectangle 969"/>
                <p:cNvSpPr>
                  <a:spLocks noChangeArrowheads="1"/>
                </p:cNvSpPr>
                <p:nvPr/>
              </p:nvSpPr>
              <p:spPr bwMode="auto">
                <a:xfrm>
                  <a:off x="2951"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2" name="Rectangle 970"/>
                <p:cNvSpPr>
                  <a:spLocks noChangeArrowheads="1"/>
                </p:cNvSpPr>
                <p:nvPr/>
              </p:nvSpPr>
              <p:spPr bwMode="auto">
                <a:xfrm>
                  <a:off x="2951"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3" name="Rectangle 971"/>
                <p:cNvSpPr>
                  <a:spLocks noChangeArrowheads="1"/>
                </p:cNvSpPr>
                <p:nvPr/>
              </p:nvSpPr>
              <p:spPr bwMode="auto">
                <a:xfrm>
                  <a:off x="2951"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4" name="Rectangle 972"/>
                <p:cNvSpPr>
                  <a:spLocks noChangeArrowheads="1"/>
                </p:cNvSpPr>
                <p:nvPr/>
              </p:nvSpPr>
              <p:spPr bwMode="auto">
                <a:xfrm>
                  <a:off x="2951"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5" name="Rectangle 973"/>
                <p:cNvSpPr>
                  <a:spLocks noChangeArrowheads="1"/>
                </p:cNvSpPr>
                <p:nvPr/>
              </p:nvSpPr>
              <p:spPr bwMode="auto">
                <a:xfrm>
                  <a:off x="2951"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6" name="Rectangle 974"/>
                <p:cNvSpPr>
                  <a:spLocks noChangeArrowheads="1"/>
                </p:cNvSpPr>
                <p:nvPr/>
              </p:nvSpPr>
              <p:spPr bwMode="auto">
                <a:xfrm>
                  <a:off x="2951"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7" name="Rectangle 975"/>
                <p:cNvSpPr>
                  <a:spLocks noChangeArrowheads="1"/>
                </p:cNvSpPr>
                <p:nvPr/>
              </p:nvSpPr>
              <p:spPr bwMode="auto">
                <a:xfrm>
                  <a:off x="2951"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8" name="Rectangle 976"/>
                <p:cNvSpPr>
                  <a:spLocks noChangeArrowheads="1"/>
                </p:cNvSpPr>
                <p:nvPr/>
              </p:nvSpPr>
              <p:spPr bwMode="auto">
                <a:xfrm>
                  <a:off x="2951"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69" name="Rectangle 977"/>
                <p:cNvSpPr>
                  <a:spLocks noChangeArrowheads="1"/>
                </p:cNvSpPr>
                <p:nvPr/>
              </p:nvSpPr>
              <p:spPr bwMode="auto">
                <a:xfrm>
                  <a:off x="2951"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0" name="Rectangle 978"/>
                <p:cNvSpPr>
                  <a:spLocks noChangeArrowheads="1"/>
                </p:cNvSpPr>
                <p:nvPr/>
              </p:nvSpPr>
              <p:spPr bwMode="auto">
                <a:xfrm>
                  <a:off x="2951"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1" name="Rectangle 979"/>
                <p:cNvSpPr>
                  <a:spLocks noChangeArrowheads="1"/>
                </p:cNvSpPr>
                <p:nvPr/>
              </p:nvSpPr>
              <p:spPr bwMode="auto">
                <a:xfrm>
                  <a:off x="2951"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2" name="Rectangle 980"/>
                <p:cNvSpPr>
                  <a:spLocks noChangeArrowheads="1"/>
                </p:cNvSpPr>
                <p:nvPr/>
              </p:nvSpPr>
              <p:spPr bwMode="auto">
                <a:xfrm>
                  <a:off x="2951"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3" name="Rectangle 981"/>
                <p:cNvSpPr>
                  <a:spLocks noChangeArrowheads="1"/>
                </p:cNvSpPr>
                <p:nvPr/>
              </p:nvSpPr>
              <p:spPr bwMode="auto">
                <a:xfrm>
                  <a:off x="2951"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4" name="Rectangle 982"/>
                <p:cNvSpPr>
                  <a:spLocks noChangeArrowheads="1"/>
                </p:cNvSpPr>
                <p:nvPr/>
              </p:nvSpPr>
              <p:spPr bwMode="auto">
                <a:xfrm>
                  <a:off x="2951"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5" name="Rectangle 983"/>
                <p:cNvSpPr>
                  <a:spLocks noChangeArrowheads="1"/>
                </p:cNvSpPr>
                <p:nvPr/>
              </p:nvSpPr>
              <p:spPr bwMode="auto">
                <a:xfrm>
                  <a:off x="2951"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6" name="Rectangle 984"/>
                <p:cNvSpPr>
                  <a:spLocks noChangeArrowheads="1"/>
                </p:cNvSpPr>
                <p:nvPr/>
              </p:nvSpPr>
              <p:spPr bwMode="auto">
                <a:xfrm>
                  <a:off x="2951"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7" name="Rectangle 985"/>
                <p:cNvSpPr>
                  <a:spLocks noChangeArrowheads="1"/>
                </p:cNvSpPr>
                <p:nvPr/>
              </p:nvSpPr>
              <p:spPr bwMode="auto">
                <a:xfrm>
                  <a:off x="2951"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8" name="Rectangle 986"/>
                <p:cNvSpPr>
                  <a:spLocks noChangeArrowheads="1"/>
                </p:cNvSpPr>
                <p:nvPr/>
              </p:nvSpPr>
              <p:spPr bwMode="auto">
                <a:xfrm>
                  <a:off x="2951"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79" name="Rectangle 987"/>
                <p:cNvSpPr>
                  <a:spLocks noChangeArrowheads="1"/>
                </p:cNvSpPr>
                <p:nvPr/>
              </p:nvSpPr>
              <p:spPr bwMode="auto">
                <a:xfrm>
                  <a:off x="2951"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0" name="Rectangle 988"/>
                <p:cNvSpPr>
                  <a:spLocks noChangeArrowheads="1"/>
                </p:cNvSpPr>
                <p:nvPr/>
              </p:nvSpPr>
              <p:spPr bwMode="auto">
                <a:xfrm>
                  <a:off x="2951"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1" name="Rectangle 989"/>
                <p:cNvSpPr>
                  <a:spLocks noChangeArrowheads="1"/>
                </p:cNvSpPr>
                <p:nvPr/>
              </p:nvSpPr>
              <p:spPr bwMode="auto">
                <a:xfrm>
                  <a:off x="2951"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2" name="Rectangle 990"/>
                <p:cNvSpPr>
                  <a:spLocks noChangeArrowheads="1"/>
                </p:cNvSpPr>
                <p:nvPr/>
              </p:nvSpPr>
              <p:spPr bwMode="auto">
                <a:xfrm>
                  <a:off x="2951"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3" name="Rectangle 991"/>
                <p:cNvSpPr>
                  <a:spLocks noChangeArrowheads="1"/>
                </p:cNvSpPr>
                <p:nvPr/>
              </p:nvSpPr>
              <p:spPr bwMode="auto">
                <a:xfrm>
                  <a:off x="2951"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4" name="Rectangle 992"/>
                <p:cNvSpPr>
                  <a:spLocks noChangeArrowheads="1"/>
                </p:cNvSpPr>
                <p:nvPr/>
              </p:nvSpPr>
              <p:spPr bwMode="auto">
                <a:xfrm>
                  <a:off x="2951"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5" name="Rectangle 993"/>
                <p:cNvSpPr>
                  <a:spLocks noChangeArrowheads="1"/>
                </p:cNvSpPr>
                <p:nvPr/>
              </p:nvSpPr>
              <p:spPr bwMode="auto">
                <a:xfrm>
                  <a:off x="2951"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6" name="Rectangle 994"/>
                <p:cNvSpPr>
                  <a:spLocks noChangeArrowheads="1"/>
                </p:cNvSpPr>
                <p:nvPr/>
              </p:nvSpPr>
              <p:spPr bwMode="auto">
                <a:xfrm>
                  <a:off x="2951"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7" name="Rectangle 995"/>
                <p:cNvSpPr>
                  <a:spLocks noChangeArrowheads="1"/>
                </p:cNvSpPr>
                <p:nvPr/>
              </p:nvSpPr>
              <p:spPr bwMode="auto">
                <a:xfrm>
                  <a:off x="2951"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8" name="Rectangle 996"/>
                <p:cNvSpPr>
                  <a:spLocks noChangeArrowheads="1"/>
                </p:cNvSpPr>
                <p:nvPr/>
              </p:nvSpPr>
              <p:spPr bwMode="auto">
                <a:xfrm>
                  <a:off x="2951"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89" name="Rectangle 997"/>
                <p:cNvSpPr>
                  <a:spLocks noChangeArrowheads="1"/>
                </p:cNvSpPr>
                <p:nvPr/>
              </p:nvSpPr>
              <p:spPr bwMode="auto">
                <a:xfrm>
                  <a:off x="2951"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0" name="Rectangle 998"/>
                <p:cNvSpPr>
                  <a:spLocks noChangeArrowheads="1"/>
                </p:cNvSpPr>
                <p:nvPr/>
              </p:nvSpPr>
              <p:spPr bwMode="auto">
                <a:xfrm>
                  <a:off x="2951"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1" name="Rectangle 999"/>
                <p:cNvSpPr>
                  <a:spLocks noChangeArrowheads="1"/>
                </p:cNvSpPr>
                <p:nvPr/>
              </p:nvSpPr>
              <p:spPr bwMode="auto">
                <a:xfrm>
                  <a:off x="2951"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2" name="Rectangle 1000"/>
                <p:cNvSpPr>
                  <a:spLocks noChangeArrowheads="1"/>
                </p:cNvSpPr>
                <p:nvPr/>
              </p:nvSpPr>
              <p:spPr bwMode="auto">
                <a:xfrm>
                  <a:off x="2951"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3" name="Rectangle 1001"/>
                <p:cNvSpPr>
                  <a:spLocks noChangeArrowheads="1"/>
                </p:cNvSpPr>
                <p:nvPr/>
              </p:nvSpPr>
              <p:spPr bwMode="auto">
                <a:xfrm>
                  <a:off x="2951"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4" name="Rectangle 1002"/>
                <p:cNvSpPr>
                  <a:spLocks noChangeArrowheads="1"/>
                </p:cNvSpPr>
                <p:nvPr/>
              </p:nvSpPr>
              <p:spPr bwMode="auto">
                <a:xfrm>
                  <a:off x="2951"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5" name="Rectangle 1003"/>
                <p:cNvSpPr>
                  <a:spLocks noChangeArrowheads="1"/>
                </p:cNvSpPr>
                <p:nvPr/>
              </p:nvSpPr>
              <p:spPr bwMode="auto">
                <a:xfrm>
                  <a:off x="2951"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6" name="Rectangle 1004"/>
                <p:cNvSpPr>
                  <a:spLocks noChangeArrowheads="1"/>
                </p:cNvSpPr>
                <p:nvPr/>
              </p:nvSpPr>
              <p:spPr bwMode="auto">
                <a:xfrm>
                  <a:off x="2951"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7" name="Rectangle 1005"/>
                <p:cNvSpPr>
                  <a:spLocks noChangeArrowheads="1"/>
                </p:cNvSpPr>
                <p:nvPr/>
              </p:nvSpPr>
              <p:spPr bwMode="auto">
                <a:xfrm>
                  <a:off x="2951"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8" name="Rectangle 1006"/>
                <p:cNvSpPr>
                  <a:spLocks noChangeArrowheads="1"/>
                </p:cNvSpPr>
                <p:nvPr/>
              </p:nvSpPr>
              <p:spPr bwMode="auto">
                <a:xfrm>
                  <a:off x="2951"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399" name="Rectangle 1007"/>
                <p:cNvSpPr>
                  <a:spLocks noChangeArrowheads="1"/>
                </p:cNvSpPr>
                <p:nvPr/>
              </p:nvSpPr>
              <p:spPr bwMode="auto">
                <a:xfrm>
                  <a:off x="2951"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0" name="Rectangle 1008"/>
                <p:cNvSpPr>
                  <a:spLocks noChangeArrowheads="1"/>
                </p:cNvSpPr>
                <p:nvPr/>
              </p:nvSpPr>
              <p:spPr bwMode="auto">
                <a:xfrm>
                  <a:off x="2951"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1" name="Rectangle 1009"/>
                <p:cNvSpPr>
                  <a:spLocks noChangeArrowheads="1"/>
                </p:cNvSpPr>
                <p:nvPr/>
              </p:nvSpPr>
              <p:spPr bwMode="auto">
                <a:xfrm>
                  <a:off x="2951"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2" name="Rectangle 1010"/>
                <p:cNvSpPr>
                  <a:spLocks noChangeArrowheads="1"/>
                </p:cNvSpPr>
                <p:nvPr/>
              </p:nvSpPr>
              <p:spPr bwMode="auto">
                <a:xfrm>
                  <a:off x="2951"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5" name="Group 1011"/>
              <p:cNvGrpSpPr>
                <a:grpSpLocks/>
              </p:cNvGrpSpPr>
              <p:nvPr/>
            </p:nvGrpSpPr>
            <p:grpSpPr bwMode="auto">
              <a:xfrm>
                <a:off x="3287" y="4810"/>
                <a:ext cx="336" cy="302"/>
                <a:chOff x="3287" y="2896"/>
                <a:chExt cx="336" cy="302"/>
              </a:xfrm>
            </p:grpSpPr>
            <p:sp>
              <p:nvSpPr>
                <p:cNvPr id="316404" name="Rectangle 1012"/>
                <p:cNvSpPr>
                  <a:spLocks noChangeArrowheads="1"/>
                </p:cNvSpPr>
                <p:nvPr/>
              </p:nvSpPr>
              <p:spPr bwMode="auto">
                <a:xfrm>
                  <a:off x="3287"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5" name="Rectangle 1013"/>
                <p:cNvSpPr>
                  <a:spLocks noChangeArrowheads="1"/>
                </p:cNvSpPr>
                <p:nvPr/>
              </p:nvSpPr>
              <p:spPr bwMode="auto">
                <a:xfrm>
                  <a:off x="3287"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6" name="Rectangle 1014"/>
                <p:cNvSpPr>
                  <a:spLocks noChangeArrowheads="1"/>
                </p:cNvSpPr>
                <p:nvPr/>
              </p:nvSpPr>
              <p:spPr bwMode="auto">
                <a:xfrm>
                  <a:off x="3287"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7" name="Rectangle 1015"/>
                <p:cNvSpPr>
                  <a:spLocks noChangeArrowheads="1"/>
                </p:cNvSpPr>
                <p:nvPr/>
              </p:nvSpPr>
              <p:spPr bwMode="auto">
                <a:xfrm>
                  <a:off x="3287"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8" name="Rectangle 1016"/>
                <p:cNvSpPr>
                  <a:spLocks noChangeArrowheads="1"/>
                </p:cNvSpPr>
                <p:nvPr/>
              </p:nvSpPr>
              <p:spPr bwMode="auto">
                <a:xfrm>
                  <a:off x="3287"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09" name="Rectangle 1017"/>
                <p:cNvSpPr>
                  <a:spLocks noChangeArrowheads="1"/>
                </p:cNvSpPr>
                <p:nvPr/>
              </p:nvSpPr>
              <p:spPr bwMode="auto">
                <a:xfrm>
                  <a:off x="3287"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0" name="Rectangle 1018"/>
                <p:cNvSpPr>
                  <a:spLocks noChangeArrowheads="1"/>
                </p:cNvSpPr>
                <p:nvPr/>
              </p:nvSpPr>
              <p:spPr bwMode="auto">
                <a:xfrm>
                  <a:off x="3287"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1" name="Rectangle 1019"/>
                <p:cNvSpPr>
                  <a:spLocks noChangeArrowheads="1"/>
                </p:cNvSpPr>
                <p:nvPr/>
              </p:nvSpPr>
              <p:spPr bwMode="auto">
                <a:xfrm>
                  <a:off x="3287"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2" name="Rectangle 1020"/>
                <p:cNvSpPr>
                  <a:spLocks noChangeArrowheads="1"/>
                </p:cNvSpPr>
                <p:nvPr/>
              </p:nvSpPr>
              <p:spPr bwMode="auto">
                <a:xfrm>
                  <a:off x="3287"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3" name="Rectangle 1021"/>
                <p:cNvSpPr>
                  <a:spLocks noChangeArrowheads="1"/>
                </p:cNvSpPr>
                <p:nvPr/>
              </p:nvSpPr>
              <p:spPr bwMode="auto">
                <a:xfrm>
                  <a:off x="3287"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4" name="Rectangle 1022"/>
                <p:cNvSpPr>
                  <a:spLocks noChangeArrowheads="1"/>
                </p:cNvSpPr>
                <p:nvPr/>
              </p:nvSpPr>
              <p:spPr bwMode="auto">
                <a:xfrm>
                  <a:off x="3287"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5" name="Rectangle 1023"/>
                <p:cNvSpPr>
                  <a:spLocks noChangeArrowheads="1"/>
                </p:cNvSpPr>
                <p:nvPr/>
              </p:nvSpPr>
              <p:spPr bwMode="auto">
                <a:xfrm>
                  <a:off x="3287"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6" name="Rectangle 1024"/>
                <p:cNvSpPr>
                  <a:spLocks noChangeArrowheads="1"/>
                </p:cNvSpPr>
                <p:nvPr/>
              </p:nvSpPr>
              <p:spPr bwMode="auto">
                <a:xfrm>
                  <a:off x="3287"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7" name="Rectangle 1025"/>
                <p:cNvSpPr>
                  <a:spLocks noChangeArrowheads="1"/>
                </p:cNvSpPr>
                <p:nvPr/>
              </p:nvSpPr>
              <p:spPr bwMode="auto">
                <a:xfrm>
                  <a:off x="3287"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8" name="Rectangle 1026"/>
                <p:cNvSpPr>
                  <a:spLocks noChangeArrowheads="1"/>
                </p:cNvSpPr>
                <p:nvPr/>
              </p:nvSpPr>
              <p:spPr bwMode="auto">
                <a:xfrm>
                  <a:off x="3287"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19" name="Rectangle 1027"/>
                <p:cNvSpPr>
                  <a:spLocks noChangeArrowheads="1"/>
                </p:cNvSpPr>
                <p:nvPr/>
              </p:nvSpPr>
              <p:spPr bwMode="auto">
                <a:xfrm>
                  <a:off x="3287"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0" name="Rectangle 1028"/>
                <p:cNvSpPr>
                  <a:spLocks noChangeArrowheads="1"/>
                </p:cNvSpPr>
                <p:nvPr/>
              </p:nvSpPr>
              <p:spPr bwMode="auto">
                <a:xfrm>
                  <a:off x="3287"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1" name="Rectangle 1029"/>
                <p:cNvSpPr>
                  <a:spLocks noChangeArrowheads="1"/>
                </p:cNvSpPr>
                <p:nvPr/>
              </p:nvSpPr>
              <p:spPr bwMode="auto">
                <a:xfrm>
                  <a:off x="3287"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2" name="Rectangle 1030"/>
                <p:cNvSpPr>
                  <a:spLocks noChangeArrowheads="1"/>
                </p:cNvSpPr>
                <p:nvPr/>
              </p:nvSpPr>
              <p:spPr bwMode="auto">
                <a:xfrm>
                  <a:off x="3287"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3" name="Rectangle 1031"/>
                <p:cNvSpPr>
                  <a:spLocks noChangeArrowheads="1"/>
                </p:cNvSpPr>
                <p:nvPr/>
              </p:nvSpPr>
              <p:spPr bwMode="auto">
                <a:xfrm>
                  <a:off x="3287"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4" name="Rectangle 1032"/>
                <p:cNvSpPr>
                  <a:spLocks noChangeArrowheads="1"/>
                </p:cNvSpPr>
                <p:nvPr/>
              </p:nvSpPr>
              <p:spPr bwMode="auto">
                <a:xfrm>
                  <a:off x="3287"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5" name="Rectangle 1033"/>
                <p:cNvSpPr>
                  <a:spLocks noChangeArrowheads="1"/>
                </p:cNvSpPr>
                <p:nvPr/>
              </p:nvSpPr>
              <p:spPr bwMode="auto">
                <a:xfrm>
                  <a:off x="3287"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6" name="Rectangle 1034"/>
                <p:cNvSpPr>
                  <a:spLocks noChangeArrowheads="1"/>
                </p:cNvSpPr>
                <p:nvPr/>
              </p:nvSpPr>
              <p:spPr bwMode="auto">
                <a:xfrm>
                  <a:off x="3287"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7" name="Rectangle 1035"/>
                <p:cNvSpPr>
                  <a:spLocks noChangeArrowheads="1"/>
                </p:cNvSpPr>
                <p:nvPr/>
              </p:nvSpPr>
              <p:spPr bwMode="auto">
                <a:xfrm>
                  <a:off x="3287"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8" name="Rectangle 1036"/>
                <p:cNvSpPr>
                  <a:spLocks noChangeArrowheads="1"/>
                </p:cNvSpPr>
                <p:nvPr/>
              </p:nvSpPr>
              <p:spPr bwMode="auto">
                <a:xfrm>
                  <a:off x="3287"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29" name="Rectangle 1037"/>
                <p:cNvSpPr>
                  <a:spLocks noChangeArrowheads="1"/>
                </p:cNvSpPr>
                <p:nvPr/>
              </p:nvSpPr>
              <p:spPr bwMode="auto">
                <a:xfrm>
                  <a:off x="3287"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0" name="Rectangle 1038"/>
                <p:cNvSpPr>
                  <a:spLocks noChangeArrowheads="1"/>
                </p:cNvSpPr>
                <p:nvPr/>
              </p:nvSpPr>
              <p:spPr bwMode="auto">
                <a:xfrm>
                  <a:off x="3287"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1" name="Rectangle 1039"/>
                <p:cNvSpPr>
                  <a:spLocks noChangeArrowheads="1"/>
                </p:cNvSpPr>
                <p:nvPr/>
              </p:nvSpPr>
              <p:spPr bwMode="auto">
                <a:xfrm>
                  <a:off x="3287"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2" name="Rectangle 1040"/>
                <p:cNvSpPr>
                  <a:spLocks noChangeArrowheads="1"/>
                </p:cNvSpPr>
                <p:nvPr/>
              </p:nvSpPr>
              <p:spPr bwMode="auto">
                <a:xfrm>
                  <a:off x="3287"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3" name="Rectangle 1041"/>
                <p:cNvSpPr>
                  <a:spLocks noChangeArrowheads="1"/>
                </p:cNvSpPr>
                <p:nvPr/>
              </p:nvSpPr>
              <p:spPr bwMode="auto">
                <a:xfrm>
                  <a:off x="3287"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4" name="Rectangle 1042"/>
                <p:cNvSpPr>
                  <a:spLocks noChangeArrowheads="1"/>
                </p:cNvSpPr>
                <p:nvPr/>
              </p:nvSpPr>
              <p:spPr bwMode="auto">
                <a:xfrm>
                  <a:off x="3287"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5" name="Rectangle 1043"/>
                <p:cNvSpPr>
                  <a:spLocks noChangeArrowheads="1"/>
                </p:cNvSpPr>
                <p:nvPr/>
              </p:nvSpPr>
              <p:spPr bwMode="auto">
                <a:xfrm>
                  <a:off x="3287"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6" name="Rectangle 1044"/>
                <p:cNvSpPr>
                  <a:spLocks noChangeArrowheads="1"/>
                </p:cNvSpPr>
                <p:nvPr/>
              </p:nvSpPr>
              <p:spPr bwMode="auto">
                <a:xfrm>
                  <a:off x="3287"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7" name="Rectangle 1045"/>
                <p:cNvSpPr>
                  <a:spLocks noChangeArrowheads="1"/>
                </p:cNvSpPr>
                <p:nvPr/>
              </p:nvSpPr>
              <p:spPr bwMode="auto">
                <a:xfrm>
                  <a:off x="3287"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8" name="Rectangle 1046"/>
                <p:cNvSpPr>
                  <a:spLocks noChangeArrowheads="1"/>
                </p:cNvSpPr>
                <p:nvPr/>
              </p:nvSpPr>
              <p:spPr bwMode="auto">
                <a:xfrm>
                  <a:off x="3287"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39" name="Rectangle 1047"/>
                <p:cNvSpPr>
                  <a:spLocks noChangeArrowheads="1"/>
                </p:cNvSpPr>
                <p:nvPr/>
              </p:nvSpPr>
              <p:spPr bwMode="auto">
                <a:xfrm>
                  <a:off x="3287"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0" name="Rectangle 1048"/>
                <p:cNvSpPr>
                  <a:spLocks noChangeArrowheads="1"/>
                </p:cNvSpPr>
                <p:nvPr/>
              </p:nvSpPr>
              <p:spPr bwMode="auto">
                <a:xfrm>
                  <a:off x="3287"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1" name="Rectangle 1049"/>
                <p:cNvSpPr>
                  <a:spLocks noChangeArrowheads="1"/>
                </p:cNvSpPr>
                <p:nvPr/>
              </p:nvSpPr>
              <p:spPr bwMode="auto">
                <a:xfrm>
                  <a:off x="3287"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2" name="Rectangle 1050"/>
                <p:cNvSpPr>
                  <a:spLocks noChangeArrowheads="1"/>
                </p:cNvSpPr>
                <p:nvPr/>
              </p:nvSpPr>
              <p:spPr bwMode="auto">
                <a:xfrm>
                  <a:off x="3287"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3" name="Rectangle 1051"/>
                <p:cNvSpPr>
                  <a:spLocks noChangeArrowheads="1"/>
                </p:cNvSpPr>
                <p:nvPr/>
              </p:nvSpPr>
              <p:spPr bwMode="auto">
                <a:xfrm>
                  <a:off x="3287"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4" name="Rectangle 1052"/>
                <p:cNvSpPr>
                  <a:spLocks noChangeArrowheads="1"/>
                </p:cNvSpPr>
                <p:nvPr/>
              </p:nvSpPr>
              <p:spPr bwMode="auto">
                <a:xfrm>
                  <a:off x="3287"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5" name="Rectangle 1053"/>
                <p:cNvSpPr>
                  <a:spLocks noChangeArrowheads="1"/>
                </p:cNvSpPr>
                <p:nvPr/>
              </p:nvSpPr>
              <p:spPr bwMode="auto">
                <a:xfrm>
                  <a:off x="3287"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6" name="Rectangle 1054"/>
                <p:cNvSpPr>
                  <a:spLocks noChangeArrowheads="1"/>
                </p:cNvSpPr>
                <p:nvPr/>
              </p:nvSpPr>
              <p:spPr bwMode="auto">
                <a:xfrm>
                  <a:off x="3287"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7" name="Rectangle 1055"/>
                <p:cNvSpPr>
                  <a:spLocks noChangeArrowheads="1"/>
                </p:cNvSpPr>
                <p:nvPr/>
              </p:nvSpPr>
              <p:spPr bwMode="auto">
                <a:xfrm>
                  <a:off x="3287"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8" name="Rectangle 1056"/>
                <p:cNvSpPr>
                  <a:spLocks noChangeArrowheads="1"/>
                </p:cNvSpPr>
                <p:nvPr/>
              </p:nvSpPr>
              <p:spPr bwMode="auto">
                <a:xfrm>
                  <a:off x="3287"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49" name="Rectangle 1057"/>
                <p:cNvSpPr>
                  <a:spLocks noChangeArrowheads="1"/>
                </p:cNvSpPr>
                <p:nvPr/>
              </p:nvSpPr>
              <p:spPr bwMode="auto">
                <a:xfrm>
                  <a:off x="3287"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0" name="Rectangle 1058"/>
                <p:cNvSpPr>
                  <a:spLocks noChangeArrowheads="1"/>
                </p:cNvSpPr>
                <p:nvPr/>
              </p:nvSpPr>
              <p:spPr bwMode="auto">
                <a:xfrm>
                  <a:off x="3287"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1" name="Rectangle 1059"/>
                <p:cNvSpPr>
                  <a:spLocks noChangeArrowheads="1"/>
                </p:cNvSpPr>
                <p:nvPr/>
              </p:nvSpPr>
              <p:spPr bwMode="auto">
                <a:xfrm>
                  <a:off x="3287"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6" name="Group 1060"/>
              <p:cNvGrpSpPr>
                <a:grpSpLocks/>
              </p:cNvGrpSpPr>
              <p:nvPr/>
            </p:nvGrpSpPr>
            <p:grpSpPr bwMode="auto">
              <a:xfrm>
                <a:off x="3623" y="4810"/>
                <a:ext cx="336" cy="302"/>
                <a:chOff x="3623" y="2896"/>
                <a:chExt cx="336" cy="302"/>
              </a:xfrm>
            </p:grpSpPr>
            <p:sp>
              <p:nvSpPr>
                <p:cNvPr id="316453" name="Rectangle 1061"/>
                <p:cNvSpPr>
                  <a:spLocks noChangeArrowheads="1"/>
                </p:cNvSpPr>
                <p:nvPr/>
              </p:nvSpPr>
              <p:spPr bwMode="auto">
                <a:xfrm>
                  <a:off x="3623"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4" name="Rectangle 1062"/>
                <p:cNvSpPr>
                  <a:spLocks noChangeArrowheads="1"/>
                </p:cNvSpPr>
                <p:nvPr/>
              </p:nvSpPr>
              <p:spPr bwMode="auto">
                <a:xfrm>
                  <a:off x="3623"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5" name="Rectangle 1063"/>
                <p:cNvSpPr>
                  <a:spLocks noChangeArrowheads="1"/>
                </p:cNvSpPr>
                <p:nvPr/>
              </p:nvSpPr>
              <p:spPr bwMode="auto">
                <a:xfrm>
                  <a:off x="3623"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6" name="Rectangle 1064"/>
                <p:cNvSpPr>
                  <a:spLocks noChangeArrowheads="1"/>
                </p:cNvSpPr>
                <p:nvPr/>
              </p:nvSpPr>
              <p:spPr bwMode="auto">
                <a:xfrm>
                  <a:off x="3623"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7" name="Rectangle 1065"/>
                <p:cNvSpPr>
                  <a:spLocks noChangeArrowheads="1"/>
                </p:cNvSpPr>
                <p:nvPr/>
              </p:nvSpPr>
              <p:spPr bwMode="auto">
                <a:xfrm>
                  <a:off x="3623"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8" name="Rectangle 1066"/>
                <p:cNvSpPr>
                  <a:spLocks noChangeArrowheads="1"/>
                </p:cNvSpPr>
                <p:nvPr/>
              </p:nvSpPr>
              <p:spPr bwMode="auto">
                <a:xfrm>
                  <a:off x="3623"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59" name="Rectangle 1067"/>
                <p:cNvSpPr>
                  <a:spLocks noChangeArrowheads="1"/>
                </p:cNvSpPr>
                <p:nvPr/>
              </p:nvSpPr>
              <p:spPr bwMode="auto">
                <a:xfrm>
                  <a:off x="3623"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0" name="Rectangle 1068"/>
                <p:cNvSpPr>
                  <a:spLocks noChangeArrowheads="1"/>
                </p:cNvSpPr>
                <p:nvPr/>
              </p:nvSpPr>
              <p:spPr bwMode="auto">
                <a:xfrm>
                  <a:off x="3623"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1" name="Rectangle 1069"/>
                <p:cNvSpPr>
                  <a:spLocks noChangeArrowheads="1"/>
                </p:cNvSpPr>
                <p:nvPr/>
              </p:nvSpPr>
              <p:spPr bwMode="auto">
                <a:xfrm>
                  <a:off x="3623"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2" name="Rectangle 1070"/>
                <p:cNvSpPr>
                  <a:spLocks noChangeArrowheads="1"/>
                </p:cNvSpPr>
                <p:nvPr/>
              </p:nvSpPr>
              <p:spPr bwMode="auto">
                <a:xfrm>
                  <a:off x="3623"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3" name="Rectangle 1071"/>
                <p:cNvSpPr>
                  <a:spLocks noChangeArrowheads="1"/>
                </p:cNvSpPr>
                <p:nvPr/>
              </p:nvSpPr>
              <p:spPr bwMode="auto">
                <a:xfrm>
                  <a:off x="3623"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4" name="Rectangle 1072"/>
                <p:cNvSpPr>
                  <a:spLocks noChangeArrowheads="1"/>
                </p:cNvSpPr>
                <p:nvPr/>
              </p:nvSpPr>
              <p:spPr bwMode="auto">
                <a:xfrm>
                  <a:off x="3623"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5" name="Rectangle 1073"/>
                <p:cNvSpPr>
                  <a:spLocks noChangeArrowheads="1"/>
                </p:cNvSpPr>
                <p:nvPr/>
              </p:nvSpPr>
              <p:spPr bwMode="auto">
                <a:xfrm>
                  <a:off x="3623"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6" name="Rectangle 1074"/>
                <p:cNvSpPr>
                  <a:spLocks noChangeArrowheads="1"/>
                </p:cNvSpPr>
                <p:nvPr/>
              </p:nvSpPr>
              <p:spPr bwMode="auto">
                <a:xfrm>
                  <a:off x="3623"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7" name="Rectangle 1075"/>
                <p:cNvSpPr>
                  <a:spLocks noChangeArrowheads="1"/>
                </p:cNvSpPr>
                <p:nvPr/>
              </p:nvSpPr>
              <p:spPr bwMode="auto">
                <a:xfrm>
                  <a:off x="3623"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8" name="Rectangle 1076"/>
                <p:cNvSpPr>
                  <a:spLocks noChangeArrowheads="1"/>
                </p:cNvSpPr>
                <p:nvPr/>
              </p:nvSpPr>
              <p:spPr bwMode="auto">
                <a:xfrm>
                  <a:off x="3623"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69" name="Rectangle 1077"/>
                <p:cNvSpPr>
                  <a:spLocks noChangeArrowheads="1"/>
                </p:cNvSpPr>
                <p:nvPr/>
              </p:nvSpPr>
              <p:spPr bwMode="auto">
                <a:xfrm>
                  <a:off x="3623"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0" name="Rectangle 1078"/>
                <p:cNvSpPr>
                  <a:spLocks noChangeArrowheads="1"/>
                </p:cNvSpPr>
                <p:nvPr/>
              </p:nvSpPr>
              <p:spPr bwMode="auto">
                <a:xfrm>
                  <a:off x="3623"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1" name="Rectangle 1079"/>
                <p:cNvSpPr>
                  <a:spLocks noChangeArrowheads="1"/>
                </p:cNvSpPr>
                <p:nvPr/>
              </p:nvSpPr>
              <p:spPr bwMode="auto">
                <a:xfrm>
                  <a:off x="3623"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2" name="Rectangle 1080"/>
                <p:cNvSpPr>
                  <a:spLocks noChangeArrowheads="1"/>
                </p:cNvSpPr>
                <p:nvPr/>
              </p:nvSpPr>
              <p:spPr bwMode="auto">
                <a:xfrm>
                  <a:off x="3623"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3" name="Rectangle 1081"/>
                <p:cNvSpPr>
                  <a:spLocks noChangeArrowheads="1"/>
                </p:cNvSpPr>
                <p:nvPr/>
              </p:nvSpPr>
              <p:spPr bwMode="auto">
                <a:xfrm>
                  <a:off x="3623"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4" name="Rectangle 1082"/>
                <p:cNvSpPr>
                  <a:spLocks noChangeArrowheads="1"/>
                </p:cNvSpPr>
                <p:nvPr/>
              </p:nvSpPr>
              <p:spPr bwMode="auto">
                <a:xfrm>
                  <a:off x="3623"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5" name="Rectangle 1083"/>
                <p:cNvSpPr>
                  <a:spLocks noChangeArrowheads="1"/>
                </p:cNvSpPr>
                <p:nvPr/>
              </p:nvSpPr>
              <p:spPr bwMode="auto">
                <a:xfrm>
                  <a:off x="3623"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6" name="Rectangle 1084"/>
                <p:cNvSpPr>
                  <a:spLocks noChangeArrowheads="1"/>
                </p:cNvSpPr>
                <p:nvPr/>
              </p:nvSpPr>
              <p:spPr bwMode="auto">
                <a:xfrm>
                  <a:off x="3623"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7" name="Rectangle 1085"/>
                <p:cNvSpPr>
                  <a:spLocks noChangeArrowheads="1"/>
                </p:cNvSpPr>
                <p:nvPr/>
              </p:nvSpPr>
              <p:spPr bwMode="auto">
                <a:xfrm>
                  <a:off x="3623"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8" name="Rectangle 1086"/>
                <p:cNvSpPr>
                  <a:spLocks noChangeArrowheads="1"/>
                </p:cNvSpPr>
                <p:nvPr/>
              </p:nvSpPr>
              <p:spPr bwMode="auto">
                <a:xfrm>
                  <a:off x="3623"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79" name="Rectangle 1087"/>
                <p:cNvSpPr>
                  <a:spLocks noChangeArrowheads="1"/>
                </p:cNvSpPr>
                <p:nvPr/>
              </p:nvSpPr>
              <p:spPr bwMode="auto">
                <a:xfrm>
                  <a:off x="3623"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0" name="Rectangle 1088"/>
                <p:cNvSpPr>
                  <a:spLocks noChangeArrowheads="1"/>
                </p:cNvSpPr>
                <p:nvPr/>
              </p:nvSpPr>
              <p:spPr bwMode="auto">
                <a:xfrm>
                  <a:off x="3623"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1" name="Rectangle 1089"/>
                <p:cNvSpPr>
                  <a:spLocks noChangeArrowheads="1"/>
                </p:cNvSpPr>
                <p:nvPr/>
              </p:nvSpPr>
              <p:spPr bwMode="auto">
                <a:xfrm>
                  <a:off x="3623"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2" name="Rectangle 1090"/>
                <p:cNvSpPr>
                  <a:spLocks noChangeArrowheads="1"/>
                </p:cNvSpPr>
                <p:nvPr/>
              </p:nvSpPr>
              <p:spPr bwMode="auto">
                <a:xfrm>
                  <a:off x="3623"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3" name="Rectangle 1091"/>
                <p:cNvSpPr>
                  <a:spLocks noChangeArrowheads="1"/>
                </p:cNvSpPr>
                <p:nvPr/>
              </p:nvSpPr>
              <p:spPr bwMode="auto">
                <a:xfrm>
                  <a:off x="3623"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4" name="Rectangle 1092"/>
                <p:cNvSpPr>
                  <a:spLocks noChangeArrowheads="1"/>
                </p:cNvSpPr>
                <p:nvPr/>
              </p:nvSpPr>
              <p:spPr bwMode="auto">
                <a:xfrm>
                  <a:off x="3623"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5" name="Rectangle 1093"/>
                <p:cNvSpPr>
                  <a:spLocks noChangeArrowheads="1"/>
                </p:cNvSpPr>
                <p:nvPr/>
              </p:nvSpPr>
              <p:spPr bwMode="auto">
                <a:xfrm>
                  <a:off x="3623"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6" name="Rectangle 1094"/>
                <p:cNvSpPr>
                  <a:spLocks noChangeArrowheads="1"/>
                </p:cNvSpPr>
                <p:nvPr/>
              </p:nvSpPr>
              <p:spPr bwMode="auto">
                <a:xfrm>
                  <a:off x="3623"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7" name="Rectangle 1095"/>
                <p:cNvSpPr>
                  <a:spLocks noChangeArrowheads="1"/>
                </p:cNvSpPr>
                <p:nvPr/>
              </p:nvSpPr>
              <p:spPr bwMode="auto">
                <a:xfrm>
                  <a:off x="3623"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8" name="Rectangle 1096"/>
                <p:cNvSpPr>
                  <a:spLocks noChangeArrowheads="1"/>
                </p:cNvSpPr>
                <p:nvPr/>
              </p:nvSpPr>
              <p:spPr bwMode="auto">
                <a:xfrm>
                  <a:off x="3623"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89" name="Rectangle 1097"/>
                <p:cNvSpPr>
                  <a:spLocks noChangeArrowheads="1"/>
                </p:cNvSpPr>
                <p:nvPr/>
              </p:nvSpPr>
              <p:spPr bwMode="auto">
                <a:xfrm>
                  <a:off x="3623"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0" name="Rectangle 1098"/>
                <p:cNvSpPr>
                  <a:spLocks noChangeArrowheads="1"/>
                </p:cNvSpPr>
                <p:nvPr/>
              </p:nvSpPr>
              <p:spPr bwMode="auto">
                <a:xfrm>
                  <a:off x="3623"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1" name="Rectangle 1099"/>
                <p:cNvSpPr>
                  <a:spLocks noChangeArrowheads="1"/>
                </p:cNvSpPr>
                <p:nvPr/>
              </p:nvSpPr>
              <p:spPr bwMode="auto">
                <a:xfrm>
                  <a:off x="3623"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2" name="Rectangle 1100"/>
                <p:cNvSpPr>
                  <a:spLocks noChangeArrowheads="1"/>
                </p:cNvSpPr>
                <p:nvPr/>
              </p:nvSpPr>
              <p:spPr bwMode="auto">
                <a:xfrm>
                  <a:off x="3623"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3" name="Rectangle 1101"/>
                <p:cNvSpPr>
                  <a:spLocks noChangeArrowheads="1"/>
                </p:cNvSpPr>
                <p:nvPr/>
              </p:nvSpPr>
              <p:spPr bwMode="auto">
                <a:xfrm>
                  <a:off x="3623"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4" name="Rectangle 1102"/>
                <p:cNvSpPr>
                  <a:spLocks noChangeArrowheads="1"/>
                </p:cNvSpPr>
                <p:nvPr/>
              </p:nvSpPr>
              <p:spPr bwMode="auto">
                <a:xfrm>
                  <a:off x="3623"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5" name="Rectangle 1103"/>
                <p:cNvSpPr>
                  <a:spLocks noChangeArrowheads="1"/>
                </p:cNvSpPr>
                <p:nvPr/>
              </p:nvSpPr>
              <p:spPr bwMode="auto">
                <a:xfrm>
                  <a:off x="3623"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6" name="Rectangle 1104"/>
                <p:cNvSpPr>
                  <a:spLocks noChangeArrowheads="1"/>
                </p:cNvSpPr>
                <p:nvPr/>
              </p:nvSpPr>
              <p:spPr bwMode="auto">
                <a:xfrm>
                  <a:off x="3623"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7" name="Rectangle 1105"/>
                <p:cNvSpPr>
                  <a:spLocks noChangeArrowheads="1"/>
                </p:cNvSpPr>
                <p:nvPr/>
              </p:nvSpPr>
              <p:spPr bwMode="auto">
                <a:xfrm>
                  <a:off x="3623"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8" name="Rectangle 1106"/>
                <p:cNvSpPr>
                  <a:spLocks noChangeArrowheads="1"/>
                </p:cNvSpPr>
                <p:nvPr/>
              </p:nvSpPr>
              <p:spPr bwMode="auto">
                <a:xfrm>
                  <a:off x="3623"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499" name="Rectangle 1107"/>
                <p:cNvSpPr>
                  <a:spLocks noChangeArrowheads="1"/>
                </p:cNvSpPr>
                <p:nvPr/>
              </p:nvSpPr>
              <p:spPr bwMode="auto">
                <a:xfrm>
                  <a:off x="3623"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0" name="Rectangle 1108"/>
                <p:cNvSpPr>
                  <a:spLocks noChangeArrowheads="1"/>
                </p:cNvSpPr>
                <p:nvPr/>
              </p:nvSpPr>
              <p:spPr bwMode="auto">
                <a:xfrm>
                  <a:off x="3623"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7" name="Group 1109"/>
              <p:cNvGrpSpPr>
                <a:grpSpLocks/>
              </p:cNvGrpSpPr>
              <p:nvPr/>
            </p:nvGrpSpPr>
            <p:grpSpPr bwMode="auto">
              <a:xfrm>
                <a:off x="3959" y="4810"/>
                <a:ext cx="337" cy="302"/>
                <a:chOff x="3959" y="2896"/>
                <a:chExt cx="337" cy="302"/>
              </a:xfrm>
            </p:grpSpPr>
            <p:sp>
              <p:nvSpPr>
                <p:cNvPr id="316502" name="Rectangle 1110"/>
                <p:cNvSpPr>
                  <a:spLocks noChangeArrowheads="1"/>
                </p:cNvSpPr>
                <p:nvPr/>
              </p:nvSpPr>
              <p:spPr bwMode="auto">
                <a:xfrm>
                  <a:off x="3959" y="2896"/>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3" name="Rectangle 1111"/>
                <p:cNvSpPr>
                  <a:spLocks noChangeArrowheads="1"/>
                </p:cNvSpPr>
                <p:nvPr/>
              </p:nvSpPr>
              <p:spPr bwMode="auto">
                <a:xfrm>
                  <a:off x="3959" y="290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4" name="Rectangle 1112"/>
                <p:cNvSpPr>
                  <a:spLocks noChangeArrowheads="1"/>
                </p:cNvSpPr>
                <p:nvPr/>
              </p:nvSpPr>
              <p:spPr bwMode="auto">
                <a:xfrm>
                  <a:off x="3959" y="2909"/>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5" name="Rectangle 1113"/>
                <p:cNvSpPr>
                  <a:spLocks noChangeArrowheads="1"/>
                </p:cNvSpPr>
                <p:nvPr/>
              </p:nvSpPr>
              <p:spPr bwMode="auto">
                <a:xfrm>
                  <a:off x="3959" y="2914"/>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6" name="Rectangle 1114"/>
                <p:cNvSpPr>
                  <a:spLocks noChangeArrowheads="1"/>
                </p:cNvSpPr>
                <p:nvPr/>
              </p:nvSpPr>
              <p:spPr bwMode="auto">
                <a:xfrm>
                  <a:off x="3959" y="291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7" name="Rectangle 1115"/>
                <p:cNvSpPr>
                  <a:spLocks noChangeArrowheads="1"/>
                </p:cNvSpPr>
                <p:nvPr/>
              </p:nvSpPr>
              <p:spPr bwMode="auto">
                <a:xfrm>
                  <a:off x="3959" y="2928"/>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8" name="Rectangle 1116"/>
                <p:cNvSpPr>
                  <a:spLocks noChangeArrowheads="1"/>
                </p:cNvSpPr>
                <p:nvPr/>
              </p:nvSpPr>
              <p:spPr bwMode="auto">
                <a:xfrm>
                  <a:off x="3959" y="2932"/>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09" name="Rectangle 1117"/>
                <p:cNvSpPr>
                  <a:spLocks noChangeArrowheads="1"/>
                </p:cNvSpPr>
                <p:nvPr/>
              </p:nvSpPr>
              <p:spPr bwMode="auto">
                <a:xfrm>
                  <a:off x="3959" y="2942"/>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0" name="Rectangle 1118"/>
                <p:cNvSpPr>
                  <a:spLocks noChangeArrowheads="1"/>
                </p:cNvSpPr>
                <p:nvPr/>
              </p:nvSpPr>
              <p:spPr bwMode="auto">
                <a:xfrm>
                  <a:off x="3959" y="2946"/>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1" name="Rectangle 1119"/>
                <p:cNvSpPr>
                  <a:spLocks noChangeArrowheads="1"/>
                </p:cNvSpPr>
                <p:nvPr/>
              </p:nvSpPr>
              <p:spPr bwMode="auto">
                <a:xfrm>
                  <a:off x="3959" y="295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2" name="Rectangle 1120"/>
                <p:cNvSpPr>
                  <a:spLocks noChangeArrowheads="1"/>
                </p:cNvSpPr>
                <p:nvPr/>
              </p:nvSpPr>
              <p:spPr bwMode="auto">
                <a:xfrm>
                  <a:off x="3959" y="2960"/>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3" name="Rectangle 1121"/>
                <p:cNvSpPr>
                  <a:spLocks noChangeArrowheads="1"/>
                </p:cNvSpPr>
                <p:nvPr/>
              </p:nvSpPr>
              <p:spPr bwMode="auto">
                <a:xfrm>
                  <a:off x="3959" y="2964"/>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4" name="Rectangle 1122"/>
                <p:cNvSpPr>
                  <a:spLocks noChangeArrowheads="1"/>
                </p:cNvSpPr>
                <p:nvPr/>
              </p:nvSpPr>
              <p:spPr bwMode="auto">
                <a:xfrm>
                  <a:off x="3959" y="2969"/>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5" name="Rectangle 1123"/>
                <p:cNvSpPr>
                  <a:spLocks noChangeArrowheads="1"/>
                </p:cNvSpPr>
                <p:nvPr/>
              </p:nvSpPr>
              <p:spPr bwMode="auto">
                <a:xfrm>
                  <a:off x="3959" y="2978"/>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6" name="Rectangle 1124"/>
                <p:cNvSpPr>
                  <a:spLocks noChangeArrowheads="1"/>
                </p:cNvSpPr>
                <p:nvPr/>
              </p:nvSpPr>
              <p:spPr bwMode="auto">
                <a:xfrm>
                  <a:off x="3959" y="298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7" name="Rectangle 1125"/>
                <p:cNvSpPr>
                  <a:spLocks noChangeArrowheads="1"/>
                </p:cNvSpPr>
                <p:nvPr/>
              </p:nvSpPr>
              <p:spPr bwMode="auto">
                <a:xfrm>
                  <a:off x="3959" y="2992"/>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8" name="Rectangle 1126"/>
                <p:cNvSpPr>
                  <a:spLocks noChangeArrowheads="1"/>
                </p:cNvSpPr>
                <p:nvPr/>
              </p:nvSpPr>
              <p:spPr bwMode="auto">
                <a:xfrm>
                  <a:off x="3959" y="2997"/>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19" name="Rectangle 1127"/>
                <p:cNvSpPr>
                  <a:spLocks noChangeArrowheads="1"/>
                </p:cNvSpPr>
                <p:nvPr/>
              </p:nvSpPr>
              <p:spPr bwMode="auto">
                <a:xfrm>
                  <a:off x="3959" y="300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0" name="Rectangle 1128"/>
                <p:cNvSpPr>
                  <a:spLocks noChangeArrowheads="1"/>
                </p:cNvSpPr>
                <p:nvPr/>
              </p:nvSpPr>
              <p:spPr bwMode="auto">
                <a:xfrm>
                  <a:off x="3959" y="3010"/>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1" name="Rectangle 1129"/>
                <p:cNvSpPr>
                  <a:spLocks noChangeArrowheads="1"/>
                </p:cNvSpPr>
                <p:nvPr/>
              </p:nvSpPr>
              <p:spPr bwMode="auto">
                <a:xfrm>
                  <a:off x="3959" y="3015"/>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2" name="Rectangle 1130"/>
                <p:cNvSpPr>
                  <a:spLocks noChangeArrowheads="1"/>
                </p:cNvSpPr>
                <p:nvPr/>
              </p:nvSpPr>
              <p:spPr bwMode="auto">
                <a:xfrm>
                  <a:off x="3959" y="3019"/>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3" name="Rectangle 1131"/>
                <p:cNvSpPr>
                  <a:spLocks noChangeArrowheads="1"/>
                </p:cNvSpPr>
                <p:nvPr/>
              </p:nvSpPr>
              <p:spPr bwMode="auto">
                <a:xfrm>
                  <a:off x="3959" y="3029"/>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4" name="Rectangle 1132"/>
                <p:cNvSpPr>
                  <a:spLocks noChangeArrowheads="1"/>
                </p:cNvSpPr>
                <p:nvPr/>
              </p:nvSpPr>
              <p:spPr bwMode="auto">
                <a:xfrm>
                  <a:off x="3959" y="3033"/>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5" name="Rectangle 1133"/>
                <p:cNvSpPr>
                  <a:spLocks noChangeArrowheads="1"/>
                </p:cNvSpPr>
                <p:nvPr/>
              </p:nvSpPr>
              <p:spPr bwMode="auto">
                <a:xfrm>
                  <a:off x="3959" y="3042"/>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6" name="Rectangle 1134"/>
                <p:cNvSpPr>
                  <a:spLocks noChangeArrowheads="1"/>
                </p:cNvSpPr>
                <p:nvPr/>
              </p:nvSpPr>
              <p:spPr bwMode="auto">
                <a:xfrm>
                  <a:off x="3959" y="3047"/>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7" name="Rectangle 1135"/>
                <p:cNvSpPr>
                  <a:spLocks noChangeArrowheads="1"/>
                </p:cNvSpPr>
                <p:nvPr/>
              </p:nvSpPr>
              <p:spPr bwMode="auto">
                <a:xfrm>
                  <a:off x="3959" y="305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8" name="Rectangle 1136"/>
                <p:cNvSpPr>
                  <a:spLocks noChangeArrowheads="1"/>
                </p:cNvSpPr>
                <p:nvPr/>
              </p:nvSpPr>
              <p:spPr bwMode="auto">
                <a:xfrm>
                  <a:off x="3959" y="3061"/>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29" name="Rectangle 1137"/>
                <p:cNvSpPr>
                  <a:spLocks noChangeArrowheads="1"/>
                </p:cNvSpPr>
                <p:nvPr/>
              </p:nvSpPr>
              <p:spPr bwMode="auto">
                <a:xfrm>
                  <a:off x="3959" y="3065"/>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0" name="Rectangle 1138"/>
                <p:cNvSpPr>
                  <a:spLocks noChangeArrowheads="1"/>
                </p:cNvSpPr>
                <p:nvPr/>
              </p:nvSpPr>
              <p:spPr bwMode="auto">
                <a:xfrm>
                  <a:off x="3959" y="307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1" name="Rectangle 1139"/>
                <p:cNvSpPr>
                  <a:spLocks noChangeArrowheads="1"/>
                </p:cNvSpPr>
                <p:nvPr/>
              </p:nvSpPr>
              <p:spPr bwMode="auto">
                <a:xfrm>
                  <a:off x="3959" y="3079"/>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2" name="Rectangle 1140"/>
                <p:cNvSpPr>
                  <a:spLocks noChangeArrowheads="1"/>
                </p:cNvSpPr>
                <p:nvPr/>
              </p:nvSpPr>
              <p:spPr bwMode="auto">
                <a:xfrm>
                  <a:off x="3959" y="308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3" name="Rectangle 1141"/>
                <p:cNvSpPr>
                  <a:spLocks noChangeArrowheads="1"/>
                </p:cNvSpPr>
                <p:nvPr/>
              </p:nvSpPr>
              <p:spPr bwMode="auto">
                <a:xfrm>
                  <a:off x="3959" y="3093"/>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4" name="Rectangle 1142"/>
                <p:cNvSpPr>
                  <a:spLocks noChangeArrowheads="1"/>
                </p:cNvSpPr>
                <p:nvPr/>
              </p:nvSpPr>
              <p:spPr bwMode="auto">
                <a:xfrm>
                  <a:off x="3959" y="3097"/>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5" name="Rectangle 1143"/>
                <p:cNvSpPr>
                  <a:spLocks noChangeArrowheads="1"/>
                </p:cNvSpPr>
                <p:nvPr/>
              </p:nvSpPr>
              <p:spPr bwMode="auto">
                <a:xfrm>
                  <a:off x="3959" y="3102"/>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6" name="Rectangle 1144"/>
                <p:cNvSpPr>
                  <a:spLocks noChangeArrowheads="1"/>
                </p:cNvSpPr>
                <p:nvPr/>
              </p:nvSpPr>
              <p:spPr bwMode="auto">
                <a:xfrm>
                  <a:off x="3959" y="3111"/>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7" name="Rectangle 1145"/>
                <p:cNvSpPr>
                  <a:spLocks noChangeArrowheads="1"/>
                </p:cNvSpPr>
                <p:nvPr/>
              </p:nvSpPr>
              <p:spPr bwMode="auto">
                <a:xfrm>
                  <a:off x="3959" y="3116"/>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8" name="Rectangle 1146"/>
                <p:cNvSpPr>
                  <a:spLocks noChangeArrowheads="1"/>
                </p:cNvSpPr>
                <p:nvPr/>
              </p:nvSpPr>
              <p:spPr bwMode="auto">
                <a:xfrm>
                  <a:off x="3959" y="3120"/>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39" name="Rectangle 1147"/>
                <p:cNvSpPr>
                  <a:spLocks noChangeArrowheads="1"/>
                </p:cNvSpPr>
                <p:nvPr/>
              </p:nvSpPr>
              <p:spPr bwMode="auto">
                <a:xfrm>
                  <a:off x="3959" y="3129"/>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0" name="Rectangle 1148"/>
                <p:cNvSpPr>
                  <a:spLocks noChangeArrowheads="1"/>
                </p:cNvSpPr>
                <p:nvPr/>
              </p:nvSpPr>
              <p:spPr bwMode="auto">
                <a:xfrm>
                  <a:off x="3959" y="3134"/>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1" name="Rectangle 1149"/>
                <p:cNvSpPr>
                  <a:spLocks noChangeArrowheads="1"/>
                </p:cNvSpPr>
                <p:nvPr/>
              </p:nvSpPr>
              <p:spPr bwMode="auto">
                <a:xfrm>
                  <a:off x="3959" y="3143"/>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2" name="Rectangle 1150"/>
                <p:cNvSpPr>
                  <a:spLocks noChangeArrowheads="1"/>
                </p:cNvSpPr>
                <p:nvPr/>
              </p:nvSpPr>
              <p:spPr bwMode="auto">
                <a:xfrm>
                  <a:off x="3959" y="3148"/>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3" name="Rectangle 1151"/>
                <p:cNvSpPr>
                  <a:spLocks noChangeArrowheads="1"/>
                </p:cNvSpPr>
                <p:nvPr/>
              </p:nvSpPr>
              <p:spPr bwMode="auto">
                <a:xfrm>
                  <a:off x="3959" y="3152"/>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4" name="Rectangle 1152"/>
                <p:cNvSpPr>
                  <a:spLocks noChangeArrowheads="1"/>
                </p:cNvSpPr>
                <p:nvPr/>
              </p:nvSpPr>
              <p:spPr bwMode="auto">
                <a:xfrm>
                  <a:off x="3959" y="3162"/>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5" name="Rectangle 1153"/>
                <p:cNvSpPr>
                  <a:spLocks noChangeArrowheads="1"/>
                </p:cNvSpPr>
                <p:nvPr/>
              </p:nvSpPr>
              <p:spPr bwMode="auto">
                <a:xfrm>
                  <a:off x="3959" y="3166"/>
                  <a:ext cx="337"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6" name="Rectangle 1154"/>
                <p:cNvSpPr>
                  <a:spLocks noChangeArrowheads="1"/>
                </p:cNvSpPr>
                <p:nvPr/>
              </p:nvSpPr>
              <p:spPr bwMode="auto">
                <a:xfrm>
                  <a:off x="3959" y="3171"/>
                  <a:ext cx="337"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7" name="Rectangle 1155"/>
                <p:cNvSpPr>
                  <a:spLocks noChangeArrowheads="1"/>
                </p:cNvSpPr>
                <p:nvPr/>
              </p:nvSpPr>
              <p:spPr bwMode="auto">
                <a:xfrm>
                  <a:off x="3959" y="3180"/>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8" name="Rectangle 1156"/>
                <p:cNvSpPr>
                  <a:spLocks noChangeArrowheads="1"/>
                </p:cNvSpPr>
                <p:nvPr/>
              </p:nvSpPr>
              <p:spPr bwMode="auto">
                <a:xfrm>
                  <a:off x="3959" y="3184"/>
                  <a:ext cx="337"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49" name="Rectangle 1157"/>
                <p:cNvSpPr>
                  <a:spLocks noChangeArrowheads="1"/>
                </p:cNvSpPr>
                <p:nvPr/>
              </p:nvSpPr>
              <p:spPr bwMode="auto">
                <a:xfrm>
                  <a:off x="3959" y="3194"/>
                  <a:ext cx="337"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8" name="Group 1158"/>
              <p:cNvGrpSpPr>
                <a:grpSpLocks/>
              </p:cNvGrpSpPr>
              <p:nvPr/>
            </p:nvGrpSpPr>
            <p:grpSpPr bwMode="auto">
              <a:xfrm>
                <a:off x="4296" y="4810"/>
                <a:ext cx="336" cy="302"/>
                <a:chOff x="4296" y="2896"/>
                <a:chExt cx="336" cy="302"/>
              </a:xfrm>
            </p:grpSpPr>
            <p:sp>
              <p:nvSpPr>
                <p:cNvPr id="316551" name="Rectangle 1159"/>
                <p:cNvSpPr>
                  <a:spLocks noChangeArrowheads="1"/>
                </p:cNvSpPr>
                <p:nvPr/>
              </p:nvSpPr>
              <p:spPr bwMode="auto">
                <a:xfrm>
                  <a:off x="4296"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2" name="Rectangle 1160"/>
                <p:cNvSpPr>
                  <a:spLocks noChangeArrowheads="1"/>
                </p:cNvSpPr>
                <p:nvPr/>
              </p:nvSpPr>
              <p:spPr bwMode="auto">
                <a:xfrm>
                  <a:off x="4296"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3" name="Rectangle 1161"/>
                <p:cNvSpPr>
                  <a:spLocks noChangeArrowheads="1"/>
                </p:cNvSpPr>
                <p:nvPr/>
              </p:nvSpPr>
              <p:spPr bwMode="auto">
                <a:xfrm>
                  <a:off x="4296"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4" name="Rectangle 1162"/>
                <p:cNvSpPr>
                  <a:spLocks noChangeArrowheads="1"/>
                </p:cNvSpPr>
                <p:nvPr/>
              </p:nvSpPr>
              <p:spPr bwMode="auto">
                <a:xfrm>
                  <a:off x="4296"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5" name="Rectangle 1163"/>
                <p:cNvSpPr>
                  <a:spLocks noChangeArrowheads="1"/>
                </p:cNvSpPr>
                <p:nvPr/>
              </p:nvSpPr>
              <p:spPr bwMode="auto">
                <a:xfrm>
                  <a:off x="4296"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6" name="Rectangle 1164"/>
                <p:cNvSpPr>
                  <a:spLocks noChangeArrowheads="1"/>
                </p:cNvSpPr>
                <p:nvPr/>
              </p:nvSpPr>
              <p:spPr bwMode="auto">
                <a:xfrm>
                  <a:off x="4296"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7" name="Rectangle 1165"/>
                <p:cNvSpPr>
                  <a:spLocks noChangeArrowheads="1"/>
                </p:cNvSpPr>
                <p:nvPr/>
              </p:nvSpPr>
              <p:spPr bwMode="auto">
                <a:xfrm>
                  <a:off x="4296"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8" name="Rectangle 1166"/>
                <p:cNvSpPr>
                  <a:spLocks noChangeArrowheads="1"/>
                </p:cNvSpPr>
                <p:nvPr/>
              </p:nvSpPr>
              <p:spPr bwMode="auto">
                <a:xfrm>
                  <a:off x="4296"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59" name="Rectangle 1167"/>
                <p:cNvSpPr>
                  <a:spLocks noChangeArrowheads="1"/>
                </p:cNvSpPr>
                <p:nvPr/>
              </p:nvSpPr>
              <p:spPr bwMode="auto">
                <a:xfrm>
                  <a:off x="4296"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0" name="Rectangle 1168"/>
                <p:cNvSpPr>
                  <a:spLocks noChangeArrowheads="1"/>
                </p:cNvSpPr>
                <p:nvPr/>
              </p:nvSpPr>
              <p:spPr bwMode="auto">
                <a:xfrm>
                  <a:off x="4296"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1" name="Rectangle 1169"/>
                <p:cNvSpPr>
                  <a:spLocks noChangeArrowheads="1"/>
                </p:cNvSpPr>
                <p:nvPr/>
              </p:nvSpPr>
              <p:spPr bwMode="auto">
                <a:xfrm>
                  <a:off x="4296"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2" name="Rectangle 1170"/>
                <p:cNvSpPr>
                  <a:spLocks noChangeArrowheads="1"/>
                </p:cNvSpPr>
                <p:nvPr/>
              </p:nvSpPr>
              <p:spPr bwMode="auto">
                <a:xfrm>
                  <a:off x="4296"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3" name="Rectangle 1171"/>
                <p:cNvSpPr>
                  <a:spLocks noChangeArrowheads="1"/>
                </p:cNvSpPr>
                <p:nvPr/>
              </p:nvSpPr>
              <p:spPr bwMode="auto">
                <a:xfrm>
                  <a:off x="4296"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4" name="Rectangle 1172"/>
                <p:cNvSpPr>
                  <a:spLocks noChangeArrowheads="1"/>
                </p:cNvSpPr>
                <p:nvPr/>
              </p:nvSpPr>
              <p:spPr bwMode="auto">
                <a:xfrm>
                  <a:off x="4296"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5" name="Rectangle 1173"/>
                <p:cNvSpPr>
                  <a:spLocks noChangeArrowheads="1"/>
                </p:cNvSpPr>
                <p:nvPr/>
              </p:nvSpPr>
              <p:spPr bwMode="auto">
                <a:xfrm>
                  <a:off x="4296"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6" name="Rectangle 1174"/>
                <p:cNvSpPr>
                  <a:spLocks noChangeArrowheads="1"/>
                </p:cNvSpPr>
                <p:nvPr/>
              </p:nvSpPr>
              <p:spPr bwMode="auto">
                <a:xfrm>
                  <a:off x="4296"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7" name="Rectangle 1175"/>
                <p:cNvSpPr>
                  <a:spLocks noChangeArrowheads="1"/>
                </p:cNvSpPr>
                <p:nvPr/>
              </p:nvSpPr>
              <p:spPr bwMode="auto">
                <a:xfrm>
                  <a:off x="4296"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8" name="Rectangle 1176"/>
                <p:cNvSpPr>
                  <a:spLocks noChangeArrowheads="1"/>
                </p:cNvSpPr>
                <p:nvPr/>
              </p:nvSpPr>
              <p:spPr bwMode="auto">
                <a:xfrm>
                  <a:off x="4296"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69" name="Rectangle 1177"/>
                <p:cNvSpPr>
                  <a:spLocks noChangeArrowheads="1"/>
                </p:cNvSpPr>
                <p:nvPr/>
              </p:nvSpPr>
              <p:spPr bwMode="auto">
                <a:xfrm>
                  <a:off x="4296"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0" name="Rectangle 1178"/>
                <p:cNvSpPr>
                  <a:spLocks noChangeArrowheads="1"/>
                </p:cNvSpPr>
                <p:nvPr/>
              </p:nvSpPr>
              <p:spPr bwMode="auto">
                <a:xfrm>
                  <a:off x="4296"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1" name="Rectangle 1179"/>
                <p:cNvSpPr>
                  <a:spLocks noChangeArrowheads="1"/>
                </p:cNvSpPr>
                <p:nvPr/>
              </p:nvSpPr>
              <p:spPr bwMode="auto">
                <a:xfrm>
                  <a:off x="4296"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2" name="Rectangle 1180"/>
                <p:cNvSpPr>
                  <a:spLocks noChangeArrowheads="1"/>
                </p:cNvSpPr>
                <p:nvPr/>
              </p:nvSpPr>
              <p:spPr bwMode="auto">
                <a:xfrm>
                  <a:off x="4296"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3" name="Rectangle 1181"/>
                <p:cNvSpPr>
                  <a:spLocks noChangeArrowheads="1"/>
                </p:cNvSpPr>
                <p:nvPr/>
              </p:nvSpPr>
              <p:spPr bwMode="auto">
                <a:xfrm>
                  <a:off x="4296"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4" name="Rectangle 1182"/>
                <p:cNvSpPr>
                  <a:spLocks noChangeArrowheads="1"/>
                </p:cNvSpPr>
                <p:nvPr/>
              </p:nvSpPr>
              <p:spPr bwMode="auto">
                <a:xfrm>
                  <a:off x="4296"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5" name="Rectangle 1183"/>
                <p:cNvSpPr>
                  <a:spLocks noChangeArrowheads="1"/>
                </p:cNvSpPr>
                <p:nvPr/>
              </p:nvSpPr>
              <p:spPr bwMode="auto">
                <a:xfrm>
                  <a:off x="4296"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6" name="Rectangle 1184"/>
                <p:cNvSpPr>
                  <a:spLocks noChangeArrowheads="1"/>
                </p:cNvSpPr>
                <p:nvPr/>
              </p:nvSpPr>
              <p:spPr bwMode="auto">
                <a:xfrm>
                  <a:off x="4296"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7" name="Rectangle 1185"/>
                <p:cNvSpPr>
                  <a:spLocks noChangeArrowheads="1"/>
                </p:cNvSpPr>
                <p:nvPr/>
              </p:nvSpPr>
              <p:spPr bwMode="auto">
                <a:xfrm>
                  <a:off x="4296"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8" name="Rectangle 1186"/>
                <p:cNvSpPr>
                  <a:spLocks noChangeArrowheads="1"/>
                </p:cNvSpPr>
                <p:nvPr/>
              </p:nvSpPr>
              <p:spPr bwMode="auto">
                <a:xfrm>
                  <a:off x="4296"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79" name="Rectangle 1187"/>
                <p:cNvSpPr>
                  <a:spLocks noChangeArrowheads="1"/>
                </p:cNvSpPr>
                <p:nvPr/>
              </p:nvSpPr>
              <p:spPr bwMode="auto">
                <a:xfrm>
                  <a:off x="4296"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0" name="Rectangle 1188"/>
                <p:cNvSpPr>
                  <a:spLocks noChangeArrowheads="1"/>
                </p:cNvSpPr>
                <p:nvPr/>
              </p:nvSpPr>
              <p:spPr bwMode="auto">
                <a:xfrm>
                  <a:off x="4296"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1" name="Rectangle 1189"/>
                <p:cNvSpPr>
                  <a:spLocks noChangeArrowheads="1"/>
                </p:cNvSpPr>
                <p:nvPr/>
              </p:nvSpPr>
              <p:spPr bwMode="auto">
                <a:xfrm>
                  <a:off x="4296"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2" name="Rectangle 1190"/>
                <p:cNvSpPr>
                  <a:spLocks noChangeArrowheads="1"/>
                </p:cNvSpPr>
                <p:nvPr/>
              </p:nvSpPr>
              <p:spPr bwMode="auto">
                <a:xfrm>
                  <a:off x="4296"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3" name="Rectangle 1191"/>
                <p:cNvSpPr>
                  <a:spLocks noChangeArrowheads="1"/>
                </p:cNvSpPr>
                <p:nvPr/>
              </p:nvSpPr>
              <p:spPr bwMode="auto">
                <a:xfrm>
                  <a:off x="4296"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4" name="Rectangle 1192"/>
                <p:cNvSpPr>
                  <a:spLocks noChangeArrowheads="1"/>
                </p:cNvSpPr>
                <p:nvPr/>
              </p:nvSpPr>
              <p:spPr bwMode="auto">
                <a:xfrm>
                  <a:off x="4296"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5" name="Rectangle 1193"/>
                <p:cNvSpPr>
                  <a:spLocks noChangeArrowheads="1"/>
                </p:cNvSpPr>
                <p:nvPr/>
              </p:nvSpPr>
              <p:spPr bwMode="auto">
                <a:xfrm>
                  <a:off x="4296"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6" name="Rectangle 1194"/>
                <p:cNvSpPr>
                  <a:spLocks noChangeArrowheads="1"/>
                </p:cNvSpPr>
                <p:nvPr/>
              </p:nvSpPr>
              <p:spPr bwMode="auto">
                <a:xfrm>
                  <a:off x="4296"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7" name="Rectangle 1195"/>
                <p:cNvSpPr>
                  <a:spLocks noChangeArrowheads="1"/>
                </p:cNvSpPr>
                <p:nvPr/>
              </p:nvSpPr>
              <p:spPr bwMode="auto">
                <a:xfrm>
                  <a:off x="4296"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8" name="Rectangle 1196"/>
                <p:cNvSpPr>
                  <a:spLocks noChangeArrowheads="1"/>
                </p:cNvSpPr>
                <p:nvPr/>
              </p:nvSpPr>
              <p:spPr bwMode="auto">
                <a:xfrm>
                  <a:off x="4296"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89" name="Rectangle 1197"/>
                <p:cNvSpPr>
                  <a:spLocks noChangeArrowheads="1"/>
                </p:cNvSpPr>
                <p:nvPr/>
              </p:nvSpPr>
              <p:spPr bwMode="auto">
                <a:xfrm>
                  <a:off x="4296"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0" name="Rectangle 1198"/>
                <p:cNvSpPr>
                  <a:spLocks noChangeArrowheads="1"/>
                </p:cNvSpPr>
                <p:nvPr/>
              </p:nvSpPr>
              <p:spPr bwMode="auto">
                <a:xfrm>
                  <a:off x="4296"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1" name="Rectangle 1199"/>
                <p:cNvSpPr>
                  <a:spLocks noChangeArrowheads="1"/>
                </p:cNvSpPr>
                <p:nvPr/>
              </p:nvSpPr>
              <p:spPr bwMode="auto">
                <a:xfrm>
                  <a:off x="4296"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2" name="Rectangle 1200"/>
                <p:cNvSpPr>
                  <a:spLocks noChangeArrowheads="1"/>
                </p:cNvSpPr>
                <p:nvPr/>
              </p:nvSpPr>
              <p:spPr bwMode="auto">
                <a:xfrm>
                  <a:off x="4296"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3" name="Rectangle 1201"/>
                <p:cNvSpPr>
                  <a:spLocks noChangeArrowheads="1"/>
                </p:cNvSpPr>
                <p:nvPr/>
              </p:nvSpPr>
              <p:spPr bwMode="auto">
                <a:xfrm>
                  <a:off x="4296"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4" name="Rectangle 1202"/>
                <p:cNvSpPr>
                  <a:spLocks noChangeArrowheads="1"/>
                </p:cNvSpPr>
                <p:nvPr/>
              </p:nvSpPr>
              <p:spPr bwMode="auto">
                <a:xfrm>
                  <a:off x="4296"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5" name="Rectangle 1203"/>
                <p:cNvSpPr>
                  <a:spLocks noChangeArrowheads="1"/>
                </p:cNvSpPr>
                <p:nvPr/>
              </p:nvSpPr>
              <p:spPr bwMode="auto">
                <a:xfrm>
                  <a:off x="4296"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6" name="Rectangle 1204"/>
                <p:cNvSpPr>
                  <a:spLocks noChangeArrowheads="1"/>
                </p:cNvSpPr>
                <p:nvPr/>
              </p:nvSpPr>
              <p:spPr bwMode="auto">
                <a:xfrm>
                  <a:off x="4296"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7" name="Rectangle 1205"/>
                <p:cNvSpPr>
                  <a:spLocks noChangeArrowheads="1"/>
                </p:cNvSpPr>
                <p:nvPr/>
              </p:nvSpPr>
              <p:spPr bwMode="auto">
                <a:xfrm>
                  <a:off x="4296"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598" name="Rectangle 1206"/>
                <p:cNvSpPr>
                  <a:spLocks noChangeArrowheads="1"/>
                </p:cNvSpPr>
                <p:nvPr/>
              </p:nvSpPr>
              <p:spPr bwMode="auto">
                <a:xfrm>
                  <a:off x="4296"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19" name="Group 1207"/>
              <p:cNvGrpSpPr>
                <a:grpSpLocks/>
              </p:cNvGrpSpPr>
              <p:nvPr/>
            </p:nvGrpSpPr>
            <p:grpSpPr bwMode="auto">
              <a:xfrm>
                <a:off x="4632" y="4810"/>
                <a:ext cx="336" cy="302"/>
                <a:chOff x="4632" y="2896"/>
                <a:chExt cx="336" cy="302"/>
              </a:xfrm>
            </p:grpSpPr>
            <p:sp>
              <p:nvSpPr>
                <p:cNvPr id="316600" name="Rectangle 1208"/>
                <p:cNvSpPr>
                  <a:spLocks noChangeArrowheads="1"/>
                </p:cNvSpPr>
                <p:nvPr/>
              </p:nvSpPr>
              <p:spPr bwMode="auto">
                <a:xfrm>
                  <a:off x="4632"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1" name="Rectangle 1209"/>
                <p:cNvSpPr>
                  <a:spLocks noChangeArrowheads="1"/>
                </p:cNvSpPr>
                <p:nvPr/>
              </p:nvSpPr>
              <p:spPr bwMode="auto">
                <a:xfrm>
                  <a:off x="4632"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2" name="Rectangle 1210"/>
                <p:cNvSpPr>
                  <a:spLocks noChangeArrowheads="1"/>
                </p:cNvSpPr>
                <p:nvPr/>
              </p:nvSpPr>
              <p:spPr bwMode="auto">
                <a:xfrm>
                  <a:off x="4632"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3" name="Rectangle 1211"/>
                <p:cNvSpPr>
                  <a:spLocks noChangeArrowheads="1"/>
                </p:cNvSpPr>
                <p:nvPr/>
              </p:nvSpPr>
              <p:spPr bwMode="auto">
                <a:xfrm>
                  <a:off x="4632"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4" name="Rectangle 1212"/>
                <p:cNvSpPr>
                  <a:spLocks noChangeArrowheads="1"/>
                </p:cNvSpPr>
                <p:nvPr/>
              </p:nvSpPr>
              <p:spPr bwMode="auto">
                <a:xfrm>
                  <a:off x="4632"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5" name="Rectangle 1213"/>
                <p:cNvSpPr>
                  <a:spLocks noChangeArrowheads="1"/>
                </p:cNvSpPr>
                <p:nvPr/>
              </p:nvSpPr>
              <p:spPr bwMode="auto">
                <a:xfrm>
                  <a:off x="4632"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6" name="Rectangle 1214"/>
                <p:cNvSpPr>
                  <a:spLocks noChangeArrowheads="1"/>
                </p:cNvSpPr>
                <p:nvPr/>
              </p:nvSpPr>
              <p:spPr bwMode="auto">
                <a:xfrm>
                  <a:off x="4632"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7" name="Rectangle 1215"/>
                <p:cNvSpPr>
                  <a:spLocks noChangeArrowheads="1"/>
                </p:cNvSpPr>
                <p:nvPr/>
              </p:nvSpPr>
              <p:spPr bwMode="auto">
                <a:xfrm>
                  <a:off x="4632"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8" name="Rectangle 1216"/>
                <p:cNvSpPr>
                  <a:spLocks noChangeArrowheads="1"/>
                </p:cNvSpPr>
                <p:nvPr/>
              </p:nvSpPr>
              <p:spPr bwMode="auto">
                <a:xfrm>
                  <a:off x="4632"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09" name="Rectangle 1217"/>
                <p:cNvSpPr>
                  <a:spLocks noChangeArrowheads="1"/>
                </p:cNvSpPr>
                <p:nvPr/>
              </p:nvSpPr>
              <p:spPr bwMode="auto">
                <a:xfrm>
                  <a:off x="4632"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0" name="Rectangle 1218"/>
                <p:cNvSpPr>
                  <a:spLocks noChangeArrowheads="1"/>
                </p:cNvSpPr>
                <p:nvPr/>
              </p:nvSpPr>
              <p:spPr bwMode="auto">
                <a:xfrm>
                  <a:off x="4632"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1" name="Rectangle 1219"/>
                <p:cNvSpPr>
                  <a:spLocks noChangeArrowheads="1"/>
                </p:cNvSpPr>
                <p:nvPr/>
              </p:nvSpPr>
              <p:spPr bwMode="auto">
                <a:xfrm>
                  <a:off x="4632"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2" name="Rectangle 1220"/>
                <p:cNvSpPr>
                  <a:spLocks noChangeArrowheads="1"/>
                </p:cNvSpPr>
                <p:nvPr/>
              </p:nvSpPr>
              <p:spPr bwMode="auto">
                <a:xfrm>
                  <a:off x="4632"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3" name="Rectangle 1221"/>
                <p:cNvSpPr>
                  <a:spLocks noChangeArrowheads="1"/>
                </p:cNvSpPr>
                <p:nvPr/>
              </p:nvSpPr>
              <p:spPr bwMode="auto">
                <a:xfrm>
                  <a:off x="4632"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4" name="Rectangle 1222"/>
                <p:cNvSpPr>
                  <a:spLocks noChangeArrowheads="1"/>
                </p:cNvSpPr>
                <p:nvPr/>
              </p:nvSpPr>
              <p:spPr bwMode="auto">
                <a:xfrm>
                  <a:off x="4632"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5" name="Rectangle 1223"/>
                <p:cNvSpPr>
                  <a:spLocks noChangeArrowheads="1"/>
                </p:cNvSpPr>
                <p:nvPr/>
              </p:nvSpPr>
              <p:spPr bwMode="auto">
                <a:xfrm>
                  <a:off x="4632"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6" name="Rectangle 1224"/>
                <p:cNvSpPr>
                  <a:spLocks noChangeArrowheads="1"/>
                </p:cNvSpPr>
                <p:nvPr/>
              </p:nvSpPr>
              <p:spPr bwMode="auto">
                <a:xfrm>
                  <a:off x="4632"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7" name="Rectangle 1225"/>
                <p:cNvSpPr>
                  <a:spLocks noChangeArrowheads="1"/>
                </p:cNvSpPr>
                <p:nvPr/>
              </p:nvSpPr>
              <p:spPr bwMode="auto">
                <a:xfrm>
                  <a:off x="4632"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8" name="Rectangle 1226"/>
                <p:cNvSpPr>
                  <a:spLocks noChangeArrowheads="1"/>
                </p:cNvSpPr>
                <p:nvPr/>
              </p:nvSpPr>
              <p:spPr bwMode="auto">
                <a:xfrm>
                  <a:off x="4632"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19" name="Rectangle 1227"/>
                <p:cNvSpPr>
                  <a:spLocks noChangeArrowheads="1"/>
                </p:cNvSpPr>
                <p:nvPr/>
              </p:nvSpPr>
              <p:spPr bwMode="auto">
                <a:xfrm>
                  <a:off x="4632"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0" name="Rectangle 1228"/>
                <p:cNvSpPr>
                  <a:spLocks noChangeArrowheads="1"/>
                </p:cNvSpPr>
                <p:nvPr/>
              </p:nvSpPr>
              <p:spPr bwMode="auto">
                <a:xfrm>
                  <a:off x="4632"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1" name="Rectangle 1229"/>
                <p:cNvSpPr>
                  <a:spLocks noChangeArrowheads="1"/>
                </p:cNvSpPr>
                <p:nvPr/>
              </p:nvSpPr>
              <p:spPr bwMode="auto">
                <a:xfrm>
                  <a:off x="4632"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2" name="Rectangle 1230"/>
                <p:cNvSpPr>
                  <a:spLocks noChangeArrowheads="1"/>
                </p:cNvSpPr>
                <p:nvPr/>
              </p:nvSpPr>
              <p:spPr bwMode="auto">
                <a:xfrm>
                  <a:off x="4632"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3" name="Rectangle 1231"/>
                <p:cNvSpPr>
                  <a:spLocks noChangeArrowheads="1"/>
                </p:cNvSpPr>
                <p:nvPr/>
              </p:nvSpPr>
              <p:spPr bwMode="auto">
                <a:xfrm>
                  <a:off x="4632"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4" name="Rectangle 1232"/>
                <p:cNvSpPr>
                  <a:spLocks noChangeArrowheads="1"/>
                </p:cNvSpPr>
                <p:nvPr/>
              </p:nvSpPr>
              <p:spPr bwMode="auto">
                <a:xfrm>
                  <a:off x="4632"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5" name="Rectangle 1233"/>
                <p:cNvSpPr>
                  <a:spLocks noChangeArrowheads="1"/>
                </p:cNvSpPr>
                <p:nvPr/>
              </p:nvSpPr>
              <p:spPr bwMode="auto">
                <a:xfrm>
                  <a:off x="4632"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6" name="Rectangle 1234"/>
                <p:cNvSpPr>
                  <a:spLocks noChangeArrowheads="1"/>
                </p:cNvSpPr>
                <p:nvPr/>
              </p:nvSpPr>
              <p:spPr bwMode="auto">
                <a:xfrm>
                  <a:off x="4632"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7" name="Rectangle 1235"/>
                <p:cNvSpPr>
                  <a:spLocks noChangeArrowheads="1"/>
                </p:cNvSpPr>
                <p:nvPr/>
              </p:nvSpPr>
              <p:spPr bwMode="auto">
                <a:xfrm>
                  <a:off x="4632"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8" name="Rectangle 1236"/>
                <p:cNvSpPr>
                  <a:spLocks noChangeArrowheads="1"/>
                </p:cNvSpPr>
                <p:nvPr/>
              </p:nvSpPr>
              <p:spPr bwMode="auto">
                <a:xfrm>
                  <a:off x="4632"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29" name="Rectangle 1237"/>
                <p:cNvSpPr>
                  <a:spLocks noChangeArrowheads="1"/>
                </p:cNvSpPr>
                <p:nvPr/>
              </p:nvSpPr>
              <p:spPr bwMode="auto">
                <a:xfrm>
                  <a:off x="4632"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0" name="Rectangle 1238"/>
                <p:cNvSpPr>
                  <a:spLocks noChangeArrowheads="1"/>
                </p:cNvSpPr>
                <p:nvPr/>
              </p:nvSpPr>
              <p:spPr bwMode="auto">
                <a:xfrm>
                  <a:off x="4632"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1" name="Rectangle 1239"/>
                <p:cNvSpPr>
                  <a:spLocks noChangeArrowheads="1"/>
                </p:cNvSpPr>
                <p:nvPr/>
              </p:nvSpPr>
              <p:spPr bwMode="auto">
                <a:xfrm>
                  <a:off x="4632"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2" name="Rectangle 1240"/>
                <p:cNvSpPr>
                  <a:spLocks noChangeArrowheads="1"/>
                </p:cNvSpPr>
                <p:nvPr/>
              </p:nvSpPr>
              <p:spPr bwMode="auto">
                <a:xfrm>
                  <a:off x="4632"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3" name="Rectangle 1241"/>
                <p:cNvSpPr>
                  <a:spLocks noChangeArrowheads="1"/>
                </p:cNvSpPr>
                <p:nvPr/>
              </p:nvSpPr>
              <p:spPr bwMode="auto">
                <a:xfrm>
                  <a:off x="4632"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4" name="Rectangle 1242"/>
                <p:cNvSpPr>
                  <a:spLocks noChangeArrowheads="1"/>
                </p:cNvSpPr>
                <p:nvPr/>
              </p:nvSpPr>
              <p:spPr bwMode="auto">
                <a:xfrm>
                  <a:off x="4632"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5" name="Rectangle 1243"/>
                <p:cNvSpPr>
                  <a:spLocks noChangeArrowheads="1"/>
                </p:cNvSpPr>
                <p:nvPr/>
              </p:nvSpPr>
              <p:spPr bwMode="auto">
                <a:xfrm>
                  <a:off x="4632"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6" name="Rectangle 1244"/>
                <p:cNvSpPr>
                  <a:spLocks noChangeArrowheads="1"/>
                </p:cNvSpPr>
                <p:nvPr/>
              </p:nvSpPr>
              <p:spPr bwMode="auto">
                <a:xfrm>
                  <a:off x="4632"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7" name="Rectangle 1245"/>
                <p:cNvSpPr>
                  <a:spLocks noChangeArrowheads="1"/>
                </p:cNvSpPr>
                <p:nvPr/>
              </p:nvSpPr>
              <p:spPr bwMode="auto">
                <a:xfrm>
                  <a:off x="4632"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8" name="Rectangle 1246"/>
                <p:cNvSpPr>
                  <a:spLocks noChangeArrowheads="1"/>
                </p:cNvSpPr>
                <p:nvPr/>
              </p:nvSpPr>
              <p:spPr bwMode="auto">
                <a:xfrm>
                  <a:off x="4632"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39" name="Rectangle 1247"/>
                <p:cNvSpPr>
                  <a:spLocks noChangeArrowheads="1"/>
                </p:cNvSpPr>
                <p:nvPr/>
              </p:nvSpPr>
              <p:spPr bwMode="auto">
                <a:xfrm>
                  <a:off x="4632"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0" name="Rectangle 1248"/>
                <p:cNvSpPr>
                  <a:spLocks noChangeArrowheads="1"/>
                </p:cNvSpPr>
                <p:nvPr/>
              </p:nvSpPr>
              <p:spPr bwMode="auto">
                <a:xfrm>
                  <a:off x="4632"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1" name="Rectangle 1249"/>
                <p:cNvSpPr>
                  <a:spLocks noChangeArrowheads="1"/>
                </p:cNvSpPr>
                <p:nvPr/>
              </p:nvSpPr>
              <p:spPr bwMode="auto">
                <a:xfrm>
                  <a:off x="4632"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2" name="Rectangle 1250"/>
                <p:cNvSpPr>
                  <a:spLocks noChangeArrowheads="1"/>
                </p:cNvSpPr>
                <p:nvPr/>
              </p:nvSpPr>
              <p:spPr bwMode="auto">
                <a:xfrm>
                  <a:off x="4632"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3" name="Rectangle 1251"/>
                <p:cNvSpPr>
                  <a:spLocks noChangeArrowheads="1"/>
                </p:cNvSpPr>
                <p:nvPr/>
              </p:nvSpPr>
              <p:spPr bwMode="auto">
                <a:xfrm>
                  <a:off x="4632"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4" name="Rectangle 1252"/>
                <p:cNvSpPr>
                  <a:spLocks noChangeArrowheads="1"/>
                </p:cNvSpPr>
                <p:nvPr/>
              </p:nvSpPr>
              <p:spPr bwMode="auto">
                <a:xfrm>
                  <a:off x="4632"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5" name="Rectangle 1253"/>
                <p:cNvSpPr>
                  <a:spLocks noChangeArrowheads="1"/>
                </p:cNvSpPr>
                <p:nvPr/>
              </p:nvSpPr>
              <p:spPr bwMode="auto">
                <a:xfrm>
                  <a:off x="4632"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6" name="Rectangle 1254"/>
                <p:cNvSpPr>
                  <a:spLocks noChangeArrowheads="1"/>
                </p:cNvSpPr>
                <p:nvPr/>
              </p:nvSpPr>
              <p:spPr bwMode="auto">
                <a:xfrm>
                  <a:off x="4632"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47" name="Rectangle 1255"/>
                <p:cNvSpPr>
                  <a:spLocks noChangeArrowheads="1"/>
                </p:cNvSpPr>
                <p:nvPr/>
              </p:nvSpPr>
              <p:spPr bwMode="auto">
                <a:xfrm>
                  <a:off x="4632"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nvGrpSpPr>
              <p:cNvPr id="20" name="Group 1256"/>
              <p:cNvGrpSpPr>
                <a:grpSpLocks/>
              </p:cNvGrpSpPr>
              <p:nvPr/>
            </p:nvGrpSpPr>
            <p:grpSpPr bwMode="auto">
              <a:xfrm>
                <a:off x="4968" y="4810"/>
                <a:ext cx="336" cy="302"/>
                <a:chOff x="4968" y="2896"/>
                <a:chExt cx="336" cy="302"/>
              </a:xfrm>
            </p:grpSpPr>
            <p:sp>
              <p:nvSpPr>
                <p:cNvPr id="316649" name="Rectangle 1257"/>
                <p:cNvSpPr>
                  <a:spLocks noChangeArrowheads="1"/>
                </p:cNvSpPr>
                <p:nvPr/>
              </p:nvSpPr>
              <p:spPr bwMode="auto">
                <a:xfrm>
                  <a:off x="4968" y="289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0" name="Rectangle 1258"/>
                <p:cNvSpPr>
                  <a:spLocks noChangeArrowheads="1"/>
                </p:cNvSpPr>
                <p:nvPr/>
              </p:nvSpPr>
              <p:spPr bwMode="auto">
                <a:xfrm>
                  <a:off x="4968" y="290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1" name="Rectangle 1259"/>
                <p:cNvSpPr>
                  <a:spLocks noChangeArrowheads="1"/>
                </p:cNvSpPr>
                <p:nvPr/>
              </p:nvSpPr>
              <p:spPr bwMode="auto">
                <a:xfrm>
                  <a:off x="4968" y="290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2" name="Rectangle 1260"/>
                <p:cNvSpPr>
                  <a:spLocks noChangeArrowheads="1"/>
                </p:cNvSpPr>
                <p:nvPr/>
              </p:nvSpPr>
              <p:spPr bwMode="auto">
                <a:xfrm>
                  <a:off x="4968" y="291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3" name="Rectangle 1261"/>
                <p:cNvSpPr>
                  <a:spLocks noChangeArrowheads="1"/>
                </p:cNvSpPr>
                <p:nvPr/>
              </p:nvSpPr>
              <p:spPr bwMode="auto">
                <a:xfrm>
                  <a:off x="4968" y="291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4" name="Rectangle 1262"/>
                <p:cNvSpPr>
                  <a:spLocks noChangeArrowheads="1"/>
                </p:cNvSpPr>
                <p:nvPr/>
              </p:nvSpPr>
              <p:spPr bwMode="auto">
                <a:xfrm>
                  <a:off x="4968" y="292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5" name="Rectangle 1263"/>
                <p:cNvSpPr>
                  <a:spLocks noChangeArrowheads="1"/>
                </p:cNvSpPr>
                <p:nvPr/>
              </p:nvSpPr>
              <p:spPr bwMode="auto">
                <a:xfrm>
                  <a:off x="4968" y="293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6" name="Rectangle 1264"/>
                <p:cNvSpPr>
                  <a:spLocks noChangeArrowheads="1"/>
                </p:cNvSpPr>
                <p:nvPr/>
              </p:nvSpPr>
              <p:spPr bwMode="auto">
                <a:xfrm>
                  <a:off x="4968" y="294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7" name="Rectangle 1265"/>
                <p:cNvSpPr>
                  <a:spLocks noChangeArrowheads="1"/>
                </p:cNvSpPr>
                <p:nvPr/>
              </p:nvSpPr>
              <p:spPr bwMode="auto">
                <a:xfrm>
                  <a:off x="4968" y="294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8" name="Rectangle 1266"/>
                <p:cNvSpPr>
                  <a:spLocks noChangeArrowheads="1"/>
                </p:cNvSpPr>
                <p:nvPr/>
              </p:nvSpPr>
              <p:spPr bwMode="auto">
                <a:xfrm>
                  <a:off x="4968" y="295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59" name="Rectangle 1267"/>
                <p:cNvSpPr>
                  <a:spLocks noChangeArrowheads="1"/>
                </p:cNvSpPr>
                <p:nvPr/>
              </p:nvSpPr>
              <p:spPr bwMode="auto">
                <a:xfrm>
                  <a:off x="4968" y="296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0" name="Rectangle 1268"/>
                <p:cNvSpPr>
                  <a:spLocks noChangeArrowheads="1"/>
                </p:cNvSpPr>
                <p:nvPr/>
              </p:nvSpPr>
              <p:spPr bwMode="auto">
                <a:xfrm>
                  <a:off x="4968" y="2964"/>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1" name="Rectangle 1269"/>
                <p:cNvSpPr>
                  <a:spLocks noChangeArrowheads="1"/>
                </p:cNvSpPr>
                <p:nvPr/>
              </p:nvSpPr>
              <p:spPr bwMode="auto">
                <a:xfrm>
                  <a:off x="4968" y="2969"/>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2" name="Rectangle 1270"/>
                <p:cNvSpPr>
                  <a:spLocks noChangeArrowheads="1"/>
                </p:cNvSpPr>
                <p:nvPr/>
              </p:nvSpPr>
              <p:spPr bwMode="auto">
                <a:xfrm>
                  <a:off x="4968" y="2978"/>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3" name="Rectangle 1271"/>
                <p:cNvSpPr>
                  <a:spLocks noChangeArrowheads="1"/>
                </p:cNvSpPr>
                <p:nvPr/>
              </p:nvSpPr>
              <p:spPr bwMode="auto">
                <a:xfrm>
                  <a:off x="4968" y="298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4" name="Rectangle 1272"/>
                <p:cNvSpPr>
                  <a:spLocks noChangeArrowheads="1"/>
                </p:cNvSpPr>
                <p:nvPr/>
              </p:nvSpPr>
              <p:spPr bwMode="auto">
                <a:xfrm>
                  <a:off x="4968" y="299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5" name="Rectangle 1273"/>
                <p:cNvSpPr>
                  <a:spLocks noChangeArrowheads="1"/>
                </p:cNvSpPr>
                <p:nvPr/>
              </p:nvSpPr>
              <p:spPr bwMode="auto">
                <a:xfrm>
                  <a:off x="4968" y="2997"/>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6" name="Rectangle 1274"/>
                <p:cNvSpPr>
                  <a:spLocks noChangeArrowheads="1"/>
                </p:cNvSpPr>
                <p:nvPr/>
              </p:nvSpPr>
              <p:spPr bwMode="auto">
                <a:xfrm>
                  <a:off x="4968" y="300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7" name="Rectangle 1275"/>
                <p:cNvSpPr>
                  <a:spLocks noChangeArrowheads="1"/>
                </p:cNvSpPr>
                <p:nvPr/>
              </p:nvSpPr>
              <p:spPr bwMode="auto">
                <a:xfrm>
                  <a:off x="4968" y="3010"/>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8" name="Rectangle 1276"/>
                <p:cNvSpPr>
                  <a:spLocks noChangeArrowheads="1"/>
                </p:cNvSpPr>
                <p:nvPr/>
              </p:nvSpPr>
              <p:spPr bwMode="auto">
                <a:xfrm>
                  <a:off x="4968" y="3015"/>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69" name="Rectangle 1277"/>
                <p:cNvSpPr>
                  <a:spLocks noChangeArrowheads="1"/>
                </p:cNvSpPr>
                <p:nvPr/>
              </p:nvSpPr>
              <p:spPr bwMode="auto">
                <a:xfrm>
                  <a:off x="4968" y="3019"/>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0" name="Rectangle 1278"/>
                <p:cNvSpPr>
                  <a:spLocks noChangeArrowheads="1"/>
                </p:cNvSpPr>
                <p:nvPr/>
              </p:nvSpPr>
              <p:spPr bwMode="auto">
                <a:xfrm>
                  <a:off x="4968" y="3029"/>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1" name="Rectangle 1279"/>
                <p:cNvSpPr>
                  <a:spLocks noChangeArrowheads="1"/>
                </p:cNvSpPr>
                <p:nvPr/>
              </p:nvSpPr>
              <p:spPr bwMode="auto">
                <a:xfrm>
                  <a:off x="4968" y="3033"/>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2" name="Rectangle 1280"/>
                <p:cNvSpPr>
                  <a:spLocks noChangeArrowheads="1"/>
                </p:cNvSpPr>
                <p:nvPr/>
              </p:nvSpPr>
              <p:spPr bwMode="auto">
                <a:xfrm>
                  <a:off x="4968" y="3042"/>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3" name="Rectangle 1281"/>
                <p:cNvSpPr>
                  <a:spLocks noChangeArrowheads="1"/>
                </p:cNvSpPr>
                <p:nvPr/>
              </p:nvSpPr>
              <p:spPr bwMode="auto">
                <a:xfrm>
                  <a:off x="4968" y="304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4" name="Rectangle 1282"/>
                <p:cNvSpPr>
                  <a:spLocks noChangeArrowheads="1"/>
                </p:cNvSpPr>
                <p:nvPr/>
              </p:nvSpPr>
              <p:spPr bwMode="auto">
                <a:xfrm>
                  <a:off x="4968" y="305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5" name="Rectangle 1283"/>
                <p:cNvSpPr>
                  <a:spLocks noChangeArrowheads="1"/>
                </p:cNvSpPr>
                <p:nvPr/>
              </p:nvSpPr>
              <p:spPr bwMode="auto">
                <a:xfrm>
                  <a:off x="4968" y="3061"/>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6" name="Rectangle 1284"/>
                <p:cNvSpPr>
                  <a:spLocks noChangeArrowheads="1"/>
                </p:cNvSpPr>
                <p:nvPr/>
              </p:nvSpPr>
              <p:spPr bwMode="auto">
                <a:xfrm>
                  <a:off x="4968" y="3065"/>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7" name="Rectangle 1285"/>
                <p:cNvSpPr>
                  <a:spLocks noChangeArrowheads="1"/>
                </p:cNvSpPr>
                <p:nvPr/>
              </p:nvSpPr>
              <p:spPr bwMode="auto">
                <a:xfrm>
                  <a:off x="4968" y="307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8" name="Rectangle 1286"/>
                <p:cNvSpPr>
                  <a:spLocks noChangeArrowheads="1"/>
                </p:cNvSpPr>
                <p:nvPr/>
              </p:nvSpPr>
              <p:spPr bwMode="auto">
                <a:xfrm>
                  <a:off x="4968" y="307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79" name="Rectangle 1287"/>
                <p:cNvSpPr>
                  <a:spLocks noChangeArrowheads="1"/>
                </p:cNvSpPr>
                <p:nvPr/>
              </p:nvSpPr>
              <p:spPr bwMode="auto">
                <a:xfrm>
                  <a:off x="4968" y="308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0" name="Rectangle 1288"/>
                <p:cNvSpPr>
                  <a:spLocks noChangeArrowheads="1"/>
                </p:cNvSpPr>
                <p:nvPr/>
              </p:nvSpPr>
              <p:spPr bwMode="auto">
                <a:xfrm>
                  <a:off x="4968" y="3093"/>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1" name="Rectangle 1289"/>
                <p:cNvSpPr>
                  <a:spLocks noChangeArrowheads="1"/>
                </p:cNvSpPr>
                <p:nvPr/>
              </p:nvSpPr>
              <p:spPr bwMode="auto">
                <a:xfrm>
                  <a:off x="4968" y="3097"/>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2" name="Rectangle 1290"/>
                <p:cNvSpPr>
                  <a:spLocks noChangeArrowheads="1"/>
                </p:cNvSpPr>
                <p:nvPr/>
              </p:nvSpPr>
              <p:spPr bwMode="auto">
                <a:xfrm>
                  <a:off x="4968" y="3102"/>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3" name="Rectangle 1291"/>
                <p:cNvSpPr>
                  <a:spLocks noChangeArrowheads="1"/>
                </p:cNvSpPr>
                <p:nvPr/>
              </p:nvSpPr>
              <p:spPr bwMode="auto">
                <a:xfrm>
                  <a:off x="4968" y="3111"/>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4" name="Rectangle 1292"/>
                <p:cNvSpPr>
                  <a:spLocks noChangeArrowheads="1"/>
                </p:cNvSpPr>
                <p:nvPr/>
              </p:nvSpPr>
              <p:spPr bwMode="auto">
                <a:xfrm>
                  <a:off x="4968" y="3116"/>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5" name="Rectangle 1293"/>
                <p:cNvSpPr>
                  <a:spLocks noChangeArrowheads="1"/>
                </p:cNvSpPr>
                <p:nvPr/>
              </p:nvSpPr>
              <p:spPr bwMode="auto">
                <a:xfrm>
                  <a:off x="4968" y="3120"/>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6" name="Rectangle 1294"/>
                <p:cNvSpPr>
                  <a:spLocks noChangeArrowheads="1"/>
                </p:cNvSpPr>
                <p:nvPr/>
              </p:nvSpPr>
              <p:spPr bwMode="auto">
                <a:xfrm>
                  <a:off x="4968" y="3129"/>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7" name="Rectangle 1295"/>
                <p:cNvSpPr>
                  <a:spLocks noChangeArrowheads="1"/>
                </p:cNvSpPr>
                <p:nvPr/>
              </p:nvSpPr>
              <p:spPr bwMode="auto">
                <a:xfrm>
                  <a:off x="4968" y="3134"/>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8" name="Rectangle 1296"/>
                <p:cNvSpPr>
                  <a:spLocks noChangeArrowheads="1"/>
                </p:cNvSpPr>
                <p:nvPr/>
              </p:nvSpPr>
              <p:spPr bwMode="auto">
                <a:xfrm>
                  <a:off x="4968" y="3143"/>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89" name="Rectangle 1297"/>
                <p:cNvSpPr>
                  <a:spLocks noChangeArrowheads="1"/>
                </p:cNvSpPr>
                <p:nvPr/>
              </p:nvSpPr>
              <p:spPr bwMode="auto">
                <a:xfrm>
                  <a:off x="4968" y="3148"/>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0" name="Rectangle 1298"/>
                <p:cNvSpPr>
                  <a:spLocks noChangeArrowheads="1"/>
                </p:cNvSpPr>
                <p:nvPr/>
              </p:nvSpPr>
              <p:spPr bwMode="auto">
                <a:xfrm>
                  <a:off x="4968" y="3152"/>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1" name="Rectangle 1299"/>
                <p:cNvSpPr>
                  <a:spLocks noChangeArrowheads="1"/>
                </p:cNvSpPr>
                <p:nvPr/>
              </p:nvSpPr>
              <p:spPr bwMode="auto">
                <a:xfrm>
                  <a:off x="4968" y="3162"/>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2" name="Rectangle 1300"/>
                <p:cNvSpPr>
                  <a:spLocks noChangeArrowheads="1"/>
                </p:cNvSpPr>
                <p:nvPr/>
              </p:nvSpPr>
              <p:spPr bwMode="auto">
                <a:xfrm>
                  <a:off x="4968" y="3166"/>
                  <a:ext cx="336" cy="5"/>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3" name="Rectangle 1301"/>
                <p:cNvSpPr>
                  <a:spLocks noChangeArrowheads="1"/>
                </p:cNvSpPr>
                <p:nvPr/>
              </p:nvSpPr>
              <p:spPr bwMode="auto">
                <a:xfrm>
                  <a:off x="4968" y="3171"/>
                  <a:ext cx="336" cy="9"/>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4" name="Rectangle 1302"/>
                <p:cNvSpPr>
                  <a:spLocks noChangeArrowheads="1"/>
                </p:cNvSpPr>
                <p:nvPr/>
              </p:nvSpPr>
              <p:spPr bwMode="auto">
                <a:xfrm>
                  <a:off x="4968" y="3180"/>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5" name="Rectangle 1303"/>
                <p:cNvSpPr>
                  <a:spLocks noChangeArrowheads="1"/>
                </p:cNvSpPr>
                <p:nvPr/>
              </p:nvSpPr>
              <p:spPr bwMode="auto">
                <a:xfrm>
                  <a:off x="4968" y="3184"/>
                  <a:ext cx="336" cy="10"/>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sp>
              <p:nvSpPr>
                <p:cNvPr id="316696" name="Rectangle 1304"/>
                <p:cNvSpPr>
                  <a:spLocks noChangeArrowheads="1"/>
                </p:cNvSpPr>
                <p:nvPr/>
              </p:nvSpPr>
              <p:spPr bwMode="auto">
                <a:xfrm>
                  <a:off x="4968" y="3194"/>
                  <a:ext cx="336" cy="4"/>
                </a:xfrm>
                <a:prstGeom prst="rect">
                  <a:avLst/>
                </a:prstGeom>
                <a:gradFill rotWithShape="0">
                  <a:gsLst>
                    <a:gs pos="0">
                      <a:srgbClr val="A50021"/>
                    </a:gs>
                    <a:gs pos="50000">
                      <a:srgbClr val="CC0000"/>
                    </a:gs>
                    <a:gs pos="100000">
                      <a:srgbClr val="A50021"/>
                    </a:gs>
                  </a:gsLst>
                  <a:lin ang="0" scaled="1"/>
                </a:gradFill>
                <a:ln w="9525">
                  <a:noFill/>
                  <a:miter lim="800000"/>
                  <a:headEnd/>
                  <a:tailEnd/>
                </a:ln>
              </p:spPr>
              <p:txBody>
                <a:bodyPr/>
                <a:lstStyle/>
                <a:p>
                  <a:endParaRPr lang="hu-HU"/>
                </a:p>
              </p:txBody>
            </p:sp>
          </p:grpSp>
        </p:grpSp>
        <p:sp>
          <p:nvSpPr>
            <p:cNvPr id="316697" name="AutoShape 1305"/>
            <p:cNvSpPr>
              <a:spLocks/>
            </p:cNvSpPr>
            <p:nvPr/>
          </p:nvSpPr>
          <p:spPr bwMode="auto">
            <a:xfrm>
              <a:off x="2688" y="3682"/>
              <a:ext cx="2080" cy="595"/>
            </a:xfrm>
            <a:prstGeom prst="borderCallout1">
              <a:avLst>
                <a:gd name="adj1" fmla="val 12102"/>
                <a:gd name="adj2" fmla="val -2306"/>
                <a:gd name="adj3" fmla="val -188741"/>
                <a:gd name="adj4" fmla="val -35481"/>
              </a:avLst>
            </a:prstGeom>
            <a:noFill/>
            <a:ln w="28575">
              <a:solidFill>
                <a:srgbClr val="336600"/>
              </a:solidFill>
              <a:miter lim="800000"/>
              <a:headEnd/>
              <a:tailEnd type="triangle" w="med" len="med"/>
            </a:ln>
            <a:effectLst/>
          </p:spPr>
          <p:txBody>
            <a:bodyPr>
              <a:spAutoFit/>
            </a:bodyPr>
            <a:lstStyle/>
            <a:p>
              <a:pPr defTabSz="858838"/>
              <a:r>
                <a:rPr lang="hu-HU" sz="1800">
                  <a:solidFill>
                    <a:srgbClr val="336600"/>
                  </a:solidFill>
                </a:rPr>
                <a:t>Csak Magyarországon, az EU-ban 2000-ig maximum 5% az előírás </a:t>
              </a:r>
            </a:p>
          </p:txBody>
        </p:sp>
      </p:grpSp>
      <p:sp>
        <p:nvSpPr>
          <p:cNvPr id="316698" name="Text Box 1306"/>
          <p:cNvSpPr txBox="1">
            <a:spLocks noChangeArrowheads="1"/>
          </p:cNvSpPr>
          <p:nvPr/>
        </p:nvSpPr>
        <p:spPr bwMode="auto">
          <a:xfrm>
            <a:off x="76200" y="1127125"/>
            <a:ext cx="4419600" cy="396875"/>
          </a:xfrm>
          <a:prstGeom prst="rect">
            <a:avLst/>
          </a:prstGeom>
          <a:noFill/>
          <a:ln w="9525">
            <a:noFill/>
            <a:miter lim="800000"/>
            <a:headEnd/>
            <a:tailEnd/>
          </a:ln>
          <a:effectLst/>
        </p:spPr>
        <p:txBody>
          <a:bodyPr anchor="ctr">
            <a:spAutoFit/>
          </a:bodyPr>
          <a:lstStyle/>
          <a:p>
            <a:pPr>
              <a:spcBef>
                <a:spcPct val="50000"/>
              </a:spcBef>
            </a:pPr>
            <a:r>
              <a:rPr lang="hu-HU" sz="2000">
                <a:solidFill>
                  <a:schemeClr val="tx1"/>
                </a:solidFill>
              </a:rPr>
              <a:t>A MOL MINŐSÉGFEJLESZTÉSE</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Ellipszis 693"/>
          <p:cNvSpPr/>
          <p:nvPr/>
        </p:nvSpPr>
        <p:spPr>
          <a:xfrm>
            <a:off x="5508104" y="2420888"/>
            <a:ext cx="1512168" cy="86409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 name="Group 2"/>
          <p:cNvGrpSpPr>
            <a:grpSpLocks/>
          </p:cNvGrpSpPr>
          <p:nvPr/>
        </p:nvGrpSpPr>
        <p:grpSpPr bwMode="auto">
          <a:xfrm>
            <a:off x="347663" y="3886200"/>
            <a:ext cx="8948737" cy="2971800"/>
            <a:chOff x="219" y="2352"/>
            <a:chExt cx="5637" cy="1872"/>
          </a:xfrm>
        </p:grpSpPr>
        <p:grpSp>
          <p:nvGrpSpPr>
            <p:cNvPr id="3" name="Group 3"/>
            <p:cNvGrpSpPr>
              <a:grpSpLocks/>
            </p:cNvGrpSpPr>
            <p:nvPr/>
          </p:nvGrpSpPr>
          <p:grpSpPr bwMode="auto">
            <a:xfrm>
              <a:off x="672" y="3502"/>
              <a:ext cx="966" cy="194"/>
              <a:chOff x="672" y="4750"/>
              <a:chExt cx="966" cy="194"/>
            </a:xfrm>
          </p:grpSpPr>
          <p:grpSp>
            <p:nvGrpSpPr>
              <p:cNvPr id="4" name="Group 4"/>
              <p:cNvGrpSpPr>
                <a:grpSpLocks/>
              </p:cNvGrpSpPr>
              <p:nvPr/>
            </p:nvGrpSpPr>
            <p:grpSpPr bwMode="auto">
              <a:xfrm>
                <a:off x="672" y="4750"/>
                <a:ext cx="165" cy="194"/>
                <a:chOff x="969" y="3448"/>
                <a:chExt cx="165" cy="194"/>
              </a:xfrm>
            </p:grpSpPr>
            <p:sp>
              <p:nvSpPr>
                <p:cNvPr id="318469" name="Rectangle 5"/>
                <p:cNvSpPr>
                  <a:spLocks noChangeArrowheads="1"/>
                </p:cNvSpPr>
                <p:nvPr/>
              </p:nvSpPr>
              <p:spPr bwMode="auto">
                <a:xfrm>
                  <a:off x="969"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0" name="Rectangle 6"/>
                <p:cNvSpPr>
                  <a:spLocks noChangeArrowheads="1"/>
                </p:cNvSpPr>
                <p:nvPr/>
              </p:nvSpPr>
              <p:spPr bwMode="auto">
                <a:xfrm>
                  <a:off x="969"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71" name="Rectangle 7"/>
                <p:cNvSpPr>
                  <a:spLocks noChangeArrowheads="1"/>
                </p:cNvSpPr>
                <p:nvPr/>
              </p:nvSpPr>
              <p:spPr bwMode="auto">
                <a:xfrm>
                  <a:off x="969"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2" name="Rectangle 8"/>
                <p:cNvSpPr>
                  <a:spLocks noChangeArrowheads="1"/>
                </p:cNvSpPr>
                <p:nvPr/>
              </p:nvSpPr>
              <p:spPr bwMode="auto">
                <a:xfrm>
                  <a:off x="969"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3" name="Rectangle 9"/>
                <p:cNvSpPr>
                  <a:spLocks noChangeArrowheads="1"/>
                </p:cNvSpPr>
                <p:nvPr/>
              </p:nvSpPr>
              <p:spPr bwMode="auto">
                <a:xfrm>
                  <a:off x="969"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74" name="Rectangle 10"/>
                <p:cNvSpPr>
                  <a:spLocks noChangeArrowheads="1"/>
                </p:cNvSpPr>
                <p:nvPr/>
              </p:nvSpPr>
              <p:spPr bwMode="auto">
                <a:xfrm>
                  <a:off x="969"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5" name="Rectangle 11"/>
                <p:cNvSpPr>
                  <a:spLocks noChangeArrowheads="1"/>
                </p:cNvSpPr>
                <p:nvPr/>
              </p:nvSpPr>
              <p:spPr bwMode="auto">
                <a:xfrm>
                  <a:off x="969"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76" name="Rectangle 12"/>
                <p:cNvSpPr>
                  <a:spLocks noChangeArrowheads="1"/>
                </p:cNvSpPr>
                <p:nvPr/>
              </p:nvSpPr>
              <p:spPr bwMode="auto">
                <a:xfrm>
                  <a:off x="969"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7" name="Rectangle 13"/>
                <p:cNvSpPr>
                  <a:spLocks noChangeArrowheads="1"/>
                </p:cNvSpPr>
                <p:nvPr/>
              </p:nvSpPr>
              <p:spPr bwMode="auto">
                <a:xfrm>
                  <a:off x="969"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78" name="Rectangle 14"/>
                <p:cNvSpPr>
                  <a:spLocks noChangeArrowheads="1"/>
                </p:cNvSpPr>
                <p:nvPr/>
              </p:nvSpPr>
              <p:spPr bwMode="auto">
                <a:xfrm>
                  <a:off x="969"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79" name="Rectangle 15"/>
                <p:cNvSpPr>
                  <a:spLocks noChangeArrowheads="1"/>
                </p:cNvSpPr>
                <p:nvPr/>
              </p:nvSpPr>
              <p:spPr bwMode="auto">
                <a:xfrm>
                  <a:off x="969"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0" name="Rectangle 16"/>
                <p:cNvSpPr>
                  <a:spLocks noChangeArrowheads="1"/>
                </p:cNvSpPr>
                <p:nvPr/>
              </p:nvSpPr>
              <p:spPr bwMode="auto">
                <a:xfrm>
                  <a:off x="969"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1" name="Rectangle 17"/>
                <p:cNvSpPr>
                  <a:spLocks noChangeArrowheads="1"/>
                </p:cNvSpPr>
                <p:nvPr/>
              </p:nvSpPr>
              <p:spPr bwMode="auto">
                <a:xfrm>
                  <a:off x="969"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82" name="Rectangle 18"/>
                <p:cNvSpPr>
                  <a:spLocks noChangeArrowheads="1"/>
                </p:cNvSpPr>
                <p:nvPr/>
              </p:nvSpPr>
              <p:spPr bwMode="auto">
                <a:xfrm>
                  <a:off x="969"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3" name="Rectangle 19"/>
                <p:cNvSpPr>
                  <a:spLocks noChangeArrowheads="1"/>
                </p:cNvSpPr>
                <p:nvPr/>
              </p:nvSpPr>
              <p:spPr bwMode="auto">
                <a:xfrm>
                  <a:off x="969"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84" name="Rectangle 20"/>
                <p:cNvSpPr>
                  <a:spLocks noChangeArrowheads="1"/>
                </p:cNvSpPr>
                <p:nvPr/>
              </p:nvSpPr>
              <p:spPr bwMode="auto">
                <a:xfrm>
                  <a:off x="969"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5" name="Rectangle 21"/>
                <p:cNvSpPr>
                  <a:spLocks noChangeArrowheads="1"/>
                </p:cNvSpPr>
                <p:nvPr/>
              </p:nvSpPr>
              <p:spPr bwMode="auto">
                <a:xfrm>
                  <a:off x="969"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6" name="Rectangle 22"/>
                <p:cNvSpPr>
                  <a:spLocks noChangeArrowheads="1"/>
                </p:cNvSpPr>
                <p:nvPr/>
              </p:nvSpPr>
              <p:spPr bwMode="auto">
                <a:xfrm>
                  <a:off x="969"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87" name="Rectangle 23"/>
                <p:cNvSpPr>
                  <a:spLocks noChangeArrowheads="1"/>
                </p:cNvSpPr>
                <p:nvPr/>
              </p:nvSpPr>
              <p:spPr bwMode="auto">
                <a:xfrm>
                  <a:off x="969"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8" name="Rectangle 24"/>
                <p:cNvSpPr>
                  <a:spLocks noChangeArrowheads="1"/>
                </p:cNvSpPr>
                <p:nvPr/>
              </p:nvSpPr>
              <p:spPr bwMode="auto">
                <a:xfrm>
                  <a:off x="969"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89" name="Rectangle 25"/>
                <p:cNvSpPr>
                  <a:spLocks noChangeArrowheads="1"/>
                </p:cNvSpPr>
                <p:nvPr/>
              </p:nvSpPr>
              <p:spPr bwMode="auto">
                <a:xfrm>
                  <a:off x="969"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490" name="Rectangle 26"/>
                <p:cNvSpPr>
                  <a:spLocks noChangeArrowheads="1"/>
                </p:cNvSpPr>
                <p:nvPr/>
              </p:nvSpPr>
              <p:spPr bwMode="auto">
                <a:xfrm>
                  <a:off x="969"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491" name="Rectangle 27"/>
                <p:cNvSpPr>
                  <a:spLocks noChangeArrowheads="1"/>
                </p:cNvSpPr>
                <p:nvPr/>
              </p:nvSpPr>
              <p:spPr bwMode="auto">
                <a:xfrm>
                  <a:off x="969"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492" name="Rectangle 28"/>
                <p:cNvSpPr>
                  <a:spLocks noChangeArrowheads="1"/>
                </p:cNvSpPr>
                <p:nvPr/>
              </p:nvSpPr>
              <p:spPr bwMode="auto">
                <a:xfrm>
                  <a:off x="969"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493" name="Rectangle 29"/>
              <p:cNvSpPr>
                <a:spLocks noChangeArrowheads="1"/>
              </p:cNvSpPr>
              <p:nvPr/>
            </p:nvSpPr>
            <p:spPr bwMode="auto">
              <a:xfrm>
                <a:off x="672" y="4750"/>
                <a:ext cx="165" cy="194"/>
              </a:xfrm>
              <a:prstGeom prst="rect">
                <a:avLst/>
              </a:prstGeom>
              <a:solidFill>
                <a:srgbClr val="FFFF00"/>
              </a:solidFill>
              <a:ln w="9525">
                <a:solidFill>
                  <a:srgbClr val="FFFF66"/>
                </a:solidFill>
                <a:miter lim="800000"/>
                <a:headEnd/>
                <a:tailEnd/>
              </a:ln>
            </p:spPr>
            <p:txBody>
              <a:bodyPr/>
              <a:lstStyle/>
              <a:p>
                <a:endParaRPr lang="hu-HU"/>
              </a:p>
            </p:txBody>
          </p:sp>
          <p:grpSp>
            <p:nvGrpSpPr>
              <p:cNvPr id="5" name="Group 30"/>
              <p:cNvGrpSpPr>
                <a:grpSpLocks/>
              </p:cNvGrpSpPr>
              <p:nvPr/>
            </p:nvGrpSpPr>
            <p:grpSpPr bwMode="auto">
              <a:xfrm>
                <a:off x="837" y="4750"/>
                <a:ext cx="159" cy="194"/>
                <a:chOff x="1134" y="3448"/>
                <a:chExt cx="159" cy="194"/>
              </a:xfrm>
            </p:grpSpPr>
            <p:sp>
              <p:nvSpPr>
                <p:cNvPr id="318495" name="Rectangle 31"/>
                <p:cNvSpPr>
                  <a:spLocks noChangeArrowheads="1"/>
                </p:cNvSpPr>
                <p:nvPr/>
              </p:nvSpPr>
              <p:spPr bwMode="auto">
                <a:xfrm>
                  <a:off x="1134"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6" name="Rectangle 32"/>
                <p:cNvSpPr>
                  <a:spLocks noChangeArrowheads="1"/>
                </p:cNvSpPr>
                <p:nvPr/>
              </p:nvSpPr>
              <p:spPr bwMode="auto">
                <a:xfrm>
                  <a:off x="1134"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497" name="Rectangle 33"/>
                <p:cNvSpPr>
                  <a:spLocks noChangeArrowheads="1"/>
                </p:cNvSpPr>
                <p:nvPr/>
              </p:nvSpPr>
              <p:spPr bwMode="auto">
                <a:xfrm>
                  <a:off x="1134"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8" name="Rectangle 34"/>
                <p:cNvSpPr>
                  <a:spLocks noChangeArrowheads="1"/>
                </p:cNvSpPr>
                <p:nvPr/>
              </p:nvSpPr>
              <p:spPr bwMode="auto">
                <a:xfrm>
                  <a:off x="1134"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499" name="Rectangle 35"/>
                <p:cNvSpPr>
                  <a:spLocks noChangeArrowheads="1"/>
                </p:cNvSpPr>
                <p:nvPr/>
              </p:nvSpPr>
              <p:spPr bwMode="auto">
                <a:xfrm>
                  <a:off x="1134"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00" name="Rectangle 36"/>
                <p:cNvSpPr>
                  <a:spLocks noChangeArrowheads="1"/>
                </p:cNvSpPr>
                <p:nvPr/>
              </p:nvSpPr>
              <p:spPr bwMode="auto">
                <a:xfrm>
                  <a:off x="1134"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1" name="Rectangle 37"/>
                <p:cNvSpPr>
                  <a:spLocks noChangeArrowheads="1"/>
                </p:cNvSpPr>
                <p:nvPr/>
              </p:nvSpPr>
              <p:spPr bwMode="auto">
                <a:xfrm>
                  <a:off x="1134"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02" name="Rectangle 38"/>
                <p:cNvSpPr>
                  <a:spLocks noChangeArrowheads="1"/>
                </p:cNvSpPr>
                <p:nvPr/>
              </p:nvSpPr>
              <p:spPr bwMode="auto">
                <a:xfrm>
                  <a:off x="1134"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3" name="Rectangle 39"/>
                <p:cNvSpPr>
                  <a:spLocks noChangeArrowheads="1"/>
                </p:cNvSpPr>
                <p:nvPr/>
              </p:nvSpPr>
              <p:spPr bwMode="auto">
                <a:xfrm>
                  <a:off x="1134"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4" name="Rectangle 40"/>
                <p:cNvSpPr>
                  <a:spLocks noChangeArrowheads="1"/>
                </p:cNvSpPr>
                <p:nvPr/>
              </p:nvSpPr>
              <p:spPr bwMode="auto">
                <a:xfrm>
                  <a:off x="1134"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05" name="Rectangle 41"/>
                <p:cNvSpPr>
                  <a:spLocks noChangeArrowheads="1"/>
                </p:cNvSpPr>
                <p:nvPr/>
              </p:nvSpPr>
              <p:spPr bwMode="auto">
                <a:xfrm>
                  <a:off x="1134"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6" name="Rectangle 42"/>
                <p:cNvSpPr>
                  <a:spLocks noChangeArrowheads="1"/>
                </p:cNvSpPr>
                <p:nvPr/>
              </p:nvSpPr>
              <p:spPr bwMode="auto">
                <a:xfrm>
                  <a:off x="1134"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7" name="Rectangle 43"/>
                <p:cNvSpPr>
                  <a:spLocks noChangeArrowheads="1"/>
                </p:cNvSpPr>
                <p:nvPr/>
              </p:nvSpPr>
              <p:spPr bwMode="auto">
                <a:xfrm>
                  <a:off x="1134"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08" name="Rectangle 44"/>
                <p:cNvSpPr>
                  <a:spLocks noChangeArrowheads="1"/>
                </p:cNvSpPr>
                <p:nvPr/>
              </p:nvSpPr>
              <p:spPr bwMode="auto">
                <a:xfrm>
                  <a:off x="1134"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09" name="Rectangle 45"/>
                <p:cNvSpPr>
                  <a:spLocks noChangeArrowheads="1"/>
                </p:cNvSpPr>
                <p:nvPr/>
              </p:nvSpPr>
              <p:spPr bwMode="auto">
                <a:xfrm>
                  <a:off x="1134"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10" name="Rectangle 46"/>
                <p:cNvSpPr>
                  <a:spLocks noChangeArrowheads="1"/>
                </p:cNvSpPr>
                <p:nvPr/>
              </p:nvSpPr>
              <p:spPr bwMode="auto">
                <a:xfrm>
                  <a:off x="1134"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1" name="Rectangle 47"/>
                <p:cNvSpPr>
                  <a:spLocks noChangeArrowheads="1"/>
                </p:cNvSpPr>
                <p:nvPr/>
              </p:nvSpPr>
              <p:spPr bwMode="auto">
                <a:xfrm>
                  <a:off x="1134"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2" name="Rectangle 48"/>
                <p:cNvSpPr>
                  <a:spLocks noChangeArrowheads="1"/>
                </p:cNvSpPr>
                <p:nvPr/>
              </p:nvSpPr>
              <p:spPr bwMode="auto">
                <a:xfrm>
                  <a:off x="1134"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13" name="Rectangle 49"/>
                <p:cNvSpPr>
                  <a:spLocks noChangeArrowheads="1"/>
                </p:cNvSpPr>
                <p:nvPr/>
              </p:nvSpPr>
              <p:spPr bwMode="auto">
                <a:xfrm>
                  <a:off x="1134"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4" name="Rectangle 50"/>
                <p:cNvSpPr>
                  <a:spLocks noChangeArrowheads="1"/>
                </p:cNvSpPr>
                <p:nvPr/>
              </p:nvSpPr>
              <p:spPr bwMode="auto">
                <a:xfrm>
                  <a:off x="1134"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5" name="Rectangle 51"/>
                <p:cNvSpPr>
                  <a:spLocks noChangeArrowheads="1"/>
                </p:cNvSpPr>
                <p:nvPr/>
              </p:nvSpPr>
              <p:spPr bwMode="auto">
                <a:xfrm>
                  <a:off x="1134"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16" name="Rectangle 52"/>
                <p:cNvSpPr>
                  <a:spLocks noChangeArrowheads="1"/>
                </p:cNvSpPr>
                <p:nvPr/>
              </p:nvSpPr>
              <p:spPr bwMode="auto">
                <a:xfrm>
                  <a:off x="1134"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17" name="Rectangle 53"/>
                <p:cNvSpPr>
                  <a:spLocks noChangeArrowheads="1"/>
                </p:cNvSpPr>
                <p:nvPr/>
              </p:nvSpPr>
              <p:spPr bwMode="auto">
                <a:xfrm>
                  <a:off x="1134"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18" name="Rectangle 54"/>
                <p:cNvSpPr>
                  <a:spLocks noChangeArrowheads="1"/>
                </p:cNvSpPr>
                <p:nvPr/>
              </p:nvSpPr>
              <p:spPr bwMode="auto">
                <a:xfrm>
                  <a:off x="1134"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19" name="Rectangle 55"/>
              <p:cNvSpPr>
                <a:spLocks noChangeArrowheads="1"/>
              </p:cNvSpPr>
              <p:nvPr/>
            </p:nvSpPr>
            <p:spPr bwMode="auto">
              <a:xfrm>
                <a:off x="837"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6" name="Group 56"/>
              <p:cNvGrpSpPr>
                <a:grpSpLocks/>
              </p:cNvGrpSpPr>
              <p:nvPr/>
            </p:nvGrpSpPr>
            <p:grpSpPr bwMode="auto">
              <a:xfrm>
                <a:off x="996" y="4750"/>
                <a:ext cx="159" cy="194"/>
                <a:chOff x="1293" y="3448"/>
                <a:chExt cx="159" cy="194"/>
              </a:xfrm>
            </p:grpSpPr>
            <p:sp>
              <p:nvSpPr>
                <p:cNvPr id="318521" name="Rectangle 57"/>
                <p:cNvSpPr>
                  <a:spLocks noChangeArrowheads="1"/>
                </p:cNvSpPr>
                <p:nvPr/>
              </p:nvSpPr>
              <p:spPr bwMode="auto">
                <a:xfrm>
                  <a:off x="1293"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2" name="Rectangle 58"/>
                <p:cNvSpPr>
                  <a:spLocks noChangeArrowheads="1"/>
                </p:cNvSpPr>
                <p:nvPr/>
              </p:nvSpPr>
              <p:spPr bwMode="auto">
                <a:xfrm>
                  <a:off x="1293"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23" name="Rectangle 59"/>
                <p:cNvSpPr>
                  <a:spLocks noChangeArrowheads="1"/>
                </p:cNvSpPr>
                <p:nvPr/>
              </p:nvSpPr>
              <p:spPr bwMode="auto">
                <a:xfrm>
                  <a:off x="1293"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4" name="Rectangle 60"/>
                <p:cNvSpPr>
                  <a:spLocks noChangeArrowheads="1"/>
                </p:cNvSpPr>
                <p:nvPr/>
              </p:nvSpPr>
              <p:spPr bwMode="auto">
                <a:xfrm>
                  <a:off x="1293"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5" name="Rectangle 61"/>
                <p:cNvSpPr>
                  <a:spLocks noChangeArrowheads="1"/>
                </p:cNvSpPr>
                <p:nvPr/>
              </p:nvSpPr>
              <p:spPr bwMode="auto">
                <a:xfrm>
                  <a:off x="1293"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26" name="Rectangle 62"/>
                <p:cNvSpPr>
                  <a:spLocks noChangeArrowheads="1"/>
                </p:cNvSpPr>
                <p:nvPr/>
              </p:nvSpPr>
              <p:spPr bwMode="auto">
                <a:xfrm>
                  <a:off x="1293"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7" name="Rectangle 63"/>
                <p:cNvSpPr>
                  <a:spLocks noChangeArrowheads="1"/>
                </p:cNvSpPr>
                <p:nvPr/>
              </p:nvSpPr>
              <p:spPr bwMode="auto">
                <a:xfrm>
                  <a:off x="1293"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28" name="Rectangle 64"/>
                <p:cNvSpPr>
                  <a:spLocks noChangeArrowheads="1"/>
                </p:cNvSpPr>
                <p:nvPr/>
              </p:nvSpPr>
              <p:spPr bwMode="auto">
                <a:xfrm>
                  <a:off x="1293"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29" name="Rectangle 65"/>
                <p:cNvSpPr>
                  <a:spLocks noChangeArrowheads="1"/>
                </p:cNvSpPr>
                <p:nvPr/>
              </p:nvSpPr>
              <p:spPr bwMode="auto">
                <a:xfrm>
                  <a:off x="1293"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0" name="Rectangle 66"/>
                <p:cNvSpPr>
                  <a:spLocks noChangeArrowheads="1"/>
                </p:cNvSpPr>
                <p:nvPr/>
              </p:nvSpPr>
              <p:spPr bwMode="auto">
                <a:xfrm>
                  <a:off x="1293"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31" name="Rectangle 67"/>
                <p:cNvSpPr>
                  <a:spLocks noChangeArrowheads="1"/>
                </p:cNvSpPr>
                <p:nvPr/>
              </p:nvSpPr>
              <p:spPr bwMode="auto">
                <a:xfrm>
                  <a:off x="1293"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2" name="Rectangle 68"/>
                <p:cNvSpPr>
                  <a:spLocks noChangeArrowheads="1"/>
                </p:cNvSpPr>
                <p:nvPr/>
              </p:nvSpPr>
              <p:spPr bwMode="auto">
                <a:xfrm>
                  <a:off x="1293"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3" name="Rectangle 69"/>
                <p:cNvSpPr>
                  <a:spLocks noChangeArrowheads="1"/>
                </p:cNvSpPr>
                <p:nvPr/>
              </p:nvSpPr>
              <p:spPr bwMode="auto">
                <a:xfrm>
                  <a:off x="1293"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34" name="Rectangle 70"/>
                <p:cNvSpPr>
                  <a:spLocks noChangeArrowheads="1"/>
                </p:cNvSpPr>
                <p:nvPr/>
              </p:nvSpPr>
              <p:spPr bwMode="auto">
                <a:xfrm>
                  <a:off x="1293"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5" name="Rectangle 71"/>
                <p:cNvSpPr>
                  <a:spLocks noChangeArrowheads="1"/>
                </p:cNvSpPr>
                <p:nvPr/>
              </p:nvSpPr>
              <p:spPr bwMode="auto">
                <a:xfrm>
                  <a:off x="1293"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36" name="Rectangle 72"/>
                <p:cNvSpPr>
                  <a:spLocks noChangeArrowheads="1"/>
                </p:cNvSpPr>
                <p:nvPr/>
              </p:nvSpPr>
              <p:spPr bwMode="auto">
                <a:xfrm>
                  <a:off x="1293"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7" name="Rectangle 73"/>
                <p:cNvSpPr>
                  <a:spLocks noChangeArrowheads="1"/>
                </p:cNvSpPr>
                <p:nvPr/>
              </p:nvSpPr>
              <p:spPr bwMode="auto">
                <a:xfrm>
                  <a:off x="1293"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38" name="Rectangle 74"/>
                <p:cNvSpPr>
                  <a:spLocks noChangeArrowheads="1"/>
                </p:cNvSpPr>
                <p:nvPr/>
              </p:nvSpPr>
              <p:spPr bwMode="auto">
                <a:xfrm>
                  <a:off x="1293"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39" name="Rectangle 75"/>
                <p:cNvSpPr>
                  <a:spLocks noChangeArrowheads="1"/>
                </p:cNvSpPr>
                <p:nvPr/>
              </p:nvSpPr>
              <p:spPr bwMode="auto">
                <a:xfrm>
                  <a:off x="1293"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0" name="Rectangle 76"/>
                <p:cNvSpPr>
                  <a:spLocks noChangeArrowheads="1"/>
                </p:cNvSpPr>
                <p:nvPr/>
              </p:nvSpPr>
              <p:spPr bwMode="auto">
                <a:xfrm>
                  <a:off x="1293"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1" name="Rectangle 77"/>
                <p:cNvSpPr>
                  <a:spLocks noChangeArrowheads="1"/>
                </p:cNvSpPr>
                <p:nvPr/>
              </p:nvSpPr>
              <p:spPr bwMode="auto">
                <a:xfrm>
                  <a:off x="1293"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42" name="Rectangle 78"/>
                <p:cNvSpPr>
                  <a:spLocks noChangeArrowheads="1"/>
                </p:cNvSpPr>
                <p:nvPr/>
              </p:nvSpPr>
              <p:spPr bwMode="auto">
                <a:xfrm>
                  <a:off x="1293"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3" name="Rectangle 79"/>
                <p:cNvSpPr>
                  <a:spLocks noChangeArrowheads="1"/>
                </p:cNvSpPr>
                <p:nvPr/>
              </p:nvSpPr>
              <p:spPr bwMode="auto">
                <a:xfrm>
                  <a:off x="1293"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44" name="Rectangle 80"/>
                <p:cNvSpPr>
                  <a:spLocks noChangeArrowheads="1"/>
                </p:cNvSpPr>
                <p:nvPr/>
              </p:nvSpPr>
              <p:spPr bwMode="auto">
                <a:xfrm>
                  <a:off x="1293"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45" name="Rectangle 81"/>
              <p:cNvSpPr>
                <a:spLocks noChangeArrowheads="1"/>
              </p:cNvSpPr>
              <p:nvPr/>
            </p:nvSpPr>
            <p:spPr bwMode="auto">
              <a:xfrm>
                <a:off x="996"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7" name="Group 82"/>
              <p:cNvGrpSpPr>
                <a:grpSpLocks/>
              </p:cNvGrpSpPr>
              <p:nvPr/>
            </p:nvGrpSpPr>
            <p:grpSpPr bwMode="auto">
              <a:xfrm>
                <a:off x="1155" y="4750"/>
                <a:ext cx="159" cy="194"/>
                <a:chOff x="1452" y="3448"/>
                <a:chExt cx="159" cy="194"/>
              </a:xfrm>
            </p:grpSpPr>
            <p:sp>
              <p:nvSpPr>
                <p:cNvPr id="318547" name="Rectangle 83"/>
                <p:cNvSpPr>
                  <a:spLocks noChangeArrowheads="1"/>
                </p:cNvSpPr>
                <p:nvPr/>
              </p:nvSpPr>
              <p:spPr bwMode="auto">
                <a:xfrm>
                  <a:off x="1452"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48" name="Rectangle 84"/>
                <p:cNvSpPr>
                  <a:spLocks noChangeArrowheads="1"/>
                </p:cNvSpPr>
                <p:nvPr/>
              </p:nvSpPr>
              <p:spPr bwMode="auto">
                <a:xfrm>
                  <a:off x="1452"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49" name="Rectangle 85"/>
                <p:cNvSpPr>
                  <a:spLocks noChangeArrowheads="1"/>
                </p:cNvSpPr>
                <p:nvPr/>
              </p:nvSpPr>
              <p:spPr bwMode="auto">
                <a:xfrm>
                  <a:off x="1452"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0" name="Rectangle 86"/>
                <p:cNvSpPr>
                  <a:spLocks noChangeArrowheads="1"/>
                </p:cNvSpPr>
                <p:nvPr/>
              </p:nvSpPr>
              <p:spPr bwMode="auto">
                <a:xfrm>
                  <a:off x="1452"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1" name="Rectangle 87"/>
                <p:cNvSpPr>
                  <a:spLocks noChangeArrowheads="1"/>
                </p:cNvSpPr>
                <p:nvPr/>
              </p:nvSpPr>
              <p:spPr bwMode="auto">
                <a:xfrm>
                  <a:off x="1452"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52" name="Rectangle 88"/>
                <p:cNvSpPr>
                  <a:spLocks noChangeArrowheads="1"/>
                </p:cNvSpPr>
                <p:nvPr/>
              </p:nvSpPr>
              <p:spPr bwMode="auto">
                <a:xfrm>
                  <a:off x="1452"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3" name="Rectangle 89"/>
                <p:cNvSpPr>
                  <a:spLocks noChangeArrowheads="1"/>
                </p:cNvSpPr>
                <p:nvPr/>
              </p:nvSpPr>
              <p:spPr bwMode="auto">
                <a:xfrm>
                  <a:off x="1452"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54" name="Rectangle 90"/>
                <p:cNvSpPr>
                  <a:spLocks noChangeArrowheads="1"/>
                </p:cNvSpPr>
                <p:nvPr/>
              </p:nvSpPr>
              <p:spPr bwMode="auto">
                <a:xfrm>
                  <a:off x="1452"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5" name="Rectangle 91"/>
                <p:cNvSpPr>
                  <a:spLocks noChangeArrowheads="1"/>
                </p:cNvSpPr>
                <p:nvPr/>
              </p:nvSpPr>
              <p:spPr bwMode="auto">
                <a:xfrm>
                  <a:off x="1452"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6" name="Rectangle 92"/>
                <p:cNvSpPr>
                  <a:spLocks noChangeArrowheads="1"/>
                </p:cNvSpPr>
                <p:nvPr/>
              </p:nvSpPr>
              <p:spPr bwMode="auto">
                <a:xfrm>
                  <a:off x="1452"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57" name="Rectangle 93"/>
                <p:cNvSpPr>
                  <a:spLocks noChangeArrowheads="1"/>
                </p:cNvSpPr>
                <p:nvPr/>
              </p:nvSpPr>
              <p:spPr bwMode="auto">
                <a:xfrm>
                  <a:off x="1452"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8" name="Rectangle 94"/>
                <p:cNvSpPr>
                  <a:spLocks noChangeArrowheads="1"/>
                </p:cNvSpPr>
                <p:nvPr/>
              </p:nvSpPr>
              <p:spPr bwMode="auto">
                <a:xfrm>
                  <a:off x="1452"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59" name="Rectangle 95"/>
                <p:cNvSpPr>
                  <a:spLocks noChangeArrowheads="1"/>
                </p:cNvSpPr>
                <p:nvPr/>
              </p:nvSpPr>
              <p:spPr bwMode="auto">
                <a:xfrm>
                  <a:off x="1452"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60" name="Rectangle 96"/>
                <p:cNvSpPr>
                  <a:spLocks noChangeArrowheads="1"/>
                </p:cNvSpPr>
                <p:nvPr/>
              </p:nvSpPr>
              <p:spPr bwMode="auto">
                <a:xfrm>
                  <a:off x="1452"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1" name="Rectangle 97"/>
                <p:cNvSpPr>
                  <a:spLocks noChangeArrowheads="1"/>
                </p:cNvSpPr>
                <p:nvPr/>
              </p:nvSpPr>
              <p:spPr bwMode="auto">
                <a:xfrm>
                  <a:off x="1452"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62" name="Rectangle 98"/>
                <p:cNvSpPr>
                  <a:spLocks noChangeArrowheads="1"/>
                </p:cNvSpPr>
                <p:nvPr/>
              </p:nvSpPr>
              <p:spPr bwMode="auto">
                <a:xfrm>
                  <a:off x="1452"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3" name="Rectangle 99"/>
                <p:cNvSpPr>
                  <a:spLocks noChangeArrowheads="1"/>
                </p:cNvSpPr>
                <p:nvPr/>
              </p:nvSpPr>
              <p:spPr bwMode="auto">
                <a:xfrm>
                  <a:off x="1452"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4" name="Rectangle 100"/>
                <p:cNvSpPr>
                  <a:spLocks noChangeArrowheads="1"/>
                </p:cNvSpPr>
                <p:nvPr/>
              </p:nvSpPr>
              <p:spPr bwMode="auto">
                <a:xfrm>
                  <a:off x="1452"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65" name="Rectangle 101"/>
                <p:cNvSpPr>
                  <a:spLocks noChangeArrowheads="1"/>
                </p:cNvSpPr>
                <p:nvPr/>
              </p:nvSpPr>
              <p:spPr bwMode="auto">
                <a:xfrm>
                  <a:off x="1452"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6" name="Rectangle 102"/>
                <p:cNvSpPr>
                  <a:spLocks noChangeArrowheads="1"/>
                </p:cNvSpPr>
                <p:nvPr/>
              </p:nvSpPr>
              <p:spPr bwMode="auto">
                <a:xfrm>
                  <a:off x="1452"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7" name="Rectangle 103"/>
                <p:cNvSpPr>
                  <a:spLocks noChangeArrowheads="1"/>
                </p:cNvSpPr>
                <p:nvPr/>
              </p:nvSpPr>
              <p:spPr bwMode="auto">
                <a:xfrm>
                  <a:off x="1452"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68" name="Rectangle 104"/>
                <p:cNvSpPr>
                  <a:spLocks noChangeArrowheads="1"/>
                </p:cNvSpPr>
                <p:nvPr/>
              </p:nvSpPr>
              <p:spPr bwMode="auto">
                <a:xfrm>
                  <a:off x="1452"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69" name="Rectangle 105"/>
                <p:cNvSpPr>
                  <a:spLocks noChangeArrowheads="1"/>
                </p:cNvSpPr>
                <p:nvPr/>
              </p:nvSpPr>
              <p:spPr bwMode="auto">
                <a:xfrm>
                  <a:off x="1452"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70" name="Rectangle 106"/>
                <p:cNvSpPr>
                  <a:spLocks noChangeArrowheads="1"/>
                </p:cNvSpPr>
                <p:nvPr/>
              </p:nvSpPr>
              <p:spPr bwMode="auto">
                <a:xfrm>
                  <a:off x="1452"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71" name="Rectangle 107"/>
              <p:cNvSpPr>
                <a:spLocks noChangeArrowheads="1"/>
              </p:cNvSpPr>
              <p:nvPr/>
            </p:nvSpPr>
            <p:spPr bwMode="auto">
              <a:xfrm>
                <a:off x="1155"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8" name="Group 108"/>
              <p:cNvGrpSpPr>
                <a:grpSpLocks/>
              </p:cNvGrpSpPr>
              <p:nvPr/>
            </p:nvGrpSpPr>
            <p:grpSpPr bwMode="auto">
              <a:xfrm>
                <a:off x="1314" y="4750"/>
                <a:ext cx="159" cy="194"/>
                <a:chOff x="1611" y="3448"/>
                <a:chExt cx="159" cy="194"/>
              </a:xfrm>
            </p:grpSpPr>
            <p:sp>
              <p:nvSpPr>
                <p:cNvPr id="318573" name="Rectangle 109"/>
                <p:cNvSpPr>
                  <a:spLocks noChangeArrowheads="1"/>
                </p:cNvSpPr>
                <p:nvPr/>
              </p:nvSpPr>
              <p:spPr bwMode="auto">
                <a:xfrm>
                  <a:off x="1611"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4" name="Rectangle 110"/>
                <p:cNvSpPr>
                  <a:spLocks noChangeArrowheads="1"/>
                </p:cNvSpPr>
                <p:nvPr/>
              </p:nvSpPr>
              <p:spPr bwMode="auto">
                <a:xfrm>
                  <a:off x="1611"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75" name="Rectangle 111"/>
                <p:cNvSpPr>
                  <a:spLocks noChangeArrowheads="1"/>
                </p:cNvSpPr>
                <p:nvPr/>
              </p:nvSpPr>
              <p:spPr bwMode="auto">
                <a:xfrm>
                  <a:off x="1611"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6" name="Rectangle 112"/>
                <p:cNvSpPr>
                  <a:spLocks noChangeArrowheads="1"/>
                </p:cNvSpPr>
                <p:nvPr/>
              </p:nvSpPr>
              <p:spPr bwMode="auto">
                <a:xfrm>
                  <a:off x="1611"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7" name="Rectangle 113"/>
                <p:cNvSpPr>
                  <a:spLocks noChangeArrowheads="1"/>
                </p:cNvSpPr>
                <p:nvPr/>
              </p:nvSpPr>
              <p:spPr bwMode="auto">
                <a:xfrm>
                  <a:off x="1611"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78" name="Rectangle 114"/>
                <p:cNvSpPr>
                  <a:spLocks noChangeArrowheads="1"/>
                </p:cNvSpPr>
                <p:nvPr/>
              </p:nvSpPr>
              <p:spPr bwMode="auto">
                <a:xfrm>
                  <a:off x="1611"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79" name="Rectangle 115"/>
                <p:cNvSpPr>
                  <a:spLocks noChangeArrowheads="1"/>
                </p:cNvSpPr>
                <p:nvPr/>
              </p:nvSpPr>
              <p:spPr bwMode="auto">
                <a:xfrm>
                  <a:off x="1611"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80" name="Rectangle 116"/>
                <p:cNvSpPr>
                  <a:spLocks noChangeArrowheads="1"/>
                </p:cNvSpPr>
                <p:nvPr/>
              </p:nvSpPr>
              <p:spPr bwMode="auto">
                <a:xfrm>
                  <a:off x="1611"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1" name="Rectangle 117"/>
                <p:cNvSpPr>
                  <a:spLocks noChangeArrowheads="1"/>
                </p:cNvSpPr>
                <p:nvPr/>
              </p:nvSpPr>
              <p:spPr bwMode="auto">
                <a:xfrm>
                  <a:off x="1611"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2" name="Rectangle 118"/>
                <p:cNvSpPr>
                  <a:spLocks noChangeArrowheads="1"/>
                </p:cNvSpPr>
                <p:nvPr/>
              </p:nvSpPr>
              <p:spPr bwMode="auto">
                <a:xfrm>
                  <a:off x="1611"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83" name="Rectangle 119"/>
                <p:cNvSpPr>
                  <a:spLocks noChangeArrowheads="1"/>
                </p:cNvSpPr>
                <p:nvPr/>
              </p:nvSpPr>
              <p:spPr bwMode="auto">
                <a:xfrm>
                  <a:off x="1611"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4" name="Rectangle 120"/>
                <p:cNvSpPr>
                  <a:spLocks noChangeArrowheads="1"/>
                </p:cNvSpPr>
                <p:nvPr/>
              </p:nvSpPr>
              <p:spPr bwMode="auto">
                <a:xfrm>
                  <a:off x="1611"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5" name="Rectangle 121"/>
                <p:cNvSpPr>
                  <a:spLocks noChangeArrowheads="1"/>
                </p:cNvSpPr>
                <p:nvPr/>
              </p:nvSpPr>
              <p:spPr bwMode="auto">
                <a:xfrm>
                  <a:off x="1611"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86" name="Rectangle 122"/>
                <p:cNvSpPr>
                  <a:spLocks noChangeArrowheads="1"/>
                </p:cNvSpPr>
                <p:nvPr/>
              </p:nvSpPr>
              <p:spPr bwMode="auto">
                <a:xfrm>
                  <a:off x="1611"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7" name="Rectangle 123"/>
                <p:cNvSpPr>
                  <a:spLocks noChangeArrowheads="1"/>
                </p:cNvSpPr>
                <p:nvPr/>
              </p:nvSpPr>
              <p:spPr bwMode="auto">
                <a:xfrm>
                  <a:off x="1611"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88" name="Rectangle 124"/>
                <p:cNvSpPr>
                  <a:spLocks noChangeArrowheads="1"/>
                </p:cNvSpPr>
                <p:nvPr/>
              </p:nvSpPr>
              <p:spPr bwMode="auto">
                <a:xfrm>
                  <a:off x="1611"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89" name="Rectangle 125"/>
                <p:cNvSpPr>
                  <a:spLocks noChangeArrowheads="1"/>
                </p:cNvSpPr>
                <p:nvPr/>
              </p:nvSpPr>
              <p:spPr bwMode="auto">
                <a:xfrm>
                  <a:off x="1611"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0" name="Rectangle 126"/>
                <p:cNvSpPr>
                  <a:spLocks noChangeArrowheads="1"/>
                </p:cNvSpPr>
                <p:nvPr/>
              </p:nvSpPr>
              <p:spPr bwMode="auto">
                <a:xfrm>
                  <a:off x="1611"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91" name="Rectangle 127"/>
                <p:cNvSpPr>
                  <a:spLocks noChangeArrowheads="1"/>
                </p:cNvSpPr>
                <p:nvPr/>
              </p:nvSpPr>
              <p:spPr bwMode="auto">
                <a:xfrm>
                  <a:off x="1611"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2" name="Rectangle 128"/>
                <p:cNvSpPr>
                  <a:spLocks noChangeArrowheads="1"/>
                </p:cNvSpPr>
                <p:nvPr/>
              </p:nvSpPr>
              <p:spPr bwMode="auto">
                <a:xfrm>
                  <a:off x="1611"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3" name="Rectangle 129"/>
                <p:cNvSpPr>
                  <a:spLocks noChangeArrowheads="1"/>
                </p:cNvSpPr>
                <p:nvPr/>
              </p:nvSpPr>
              <p:spPr bwMode="auto">
                <a:xfrm>
                  <a:off x="1611"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594" name="Rectangle 130"/>
                <p:cNvSpPr>
                  <a:spLocks noChangeArrowheads="1"/>
                </p:cNvSpPr>
                <p:nvPr/>
              </p:nvSpPr>
              <p:spPr bwMode="auto">
                <a:xfrm>
                  <a:off x="1611"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595" name="Rectangle 131"/>
                <p:cNvSpPr>
                  <a:spLocks noChangeArrowheads="1"/>
                </p:cNvSpPr>
                <p:nvPr/>
              </p:nvSpPr>
              <p:spPr bwMode="auto">
                <a:xfrm>
                  <a:off x="1611"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596" name="Rectangle 132"/>
                <p:cNvSpPr>
                  <a:spLocks noChangeArrowheads="1"/>
                </p:cNvSpPr>
                <p:nvPr/>
              </p:nvSpPr>
              <p:spPr bwMode="auto">
                <a:xfrm>
                  <a:off x="1611"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597" name="Rectangle 133"/>
              <p:cNvSpPr>
                <a:spLocks noChangeArrowheads="1"/>
              </p:cNvSpPr>
              <p:nvPr/>
            </p:nvSpPr>
            <p:spPr bwMode="auto">
              <a:xfrm>
                <a:off x="1314" y="4750"/>
                <a:ext cx="159" cy="194"/>
              </a:xfrm>
              <a:prstGeom prst="rect">
                <a:avLst/>
              </a:prstGeom>
              <a:solidFill>
                <a:srgbClr val="FFFF00"/>
              </a:solidFill>
              <a:ln w="9525">
                <a:solidFill>
                  <a:srgbClr val="FFFF66"/>
                </a:solidFill>
                <a:miter lim="800000"/>
                <a:headEnd/>
                <a:tailEnd/>
              </a:ln>
            </p:spPr>
            <p:txBody>
              <a:bodyPr/>
              <a:lstStyle/>
              <a:p>
                <a:endParaRPr lang="hu-HU"/>
              </a:p>
            </p:txBody>
          </p:sp>
          <p:grpSp>
            <p:nvGrpSpPr>
              <p:cNvPr id="9" name="Group 134"/>
              <p:cNvGrpSpPr>
                <a:grpSpLocks/>
              </p:cNvGrpSpPr>
              <p:nvPr/>
            </p:nvGrpSpPr>
            <p:grpSpPr bwMode="auto">
              <a:xfrm>
                <a:off x="1473" y="4750"/>
                <a:ext cx="165" cy="194"/>
                <a:chOff x="1770" y="3448"/>
                <a:chExt cx="165" cy="194"/>
              </a:xfrm>
            </p:grpSpPr>
            <p:sp>
              <p:nvSpPr>
                <p:cNvPr id="318599" name="Rectangle 135"/>
                <p:cNvSpPr>
                  <a:spLocks noChangeArrowheads="1"/>
                </p:cNvSpPr>
                <p:nvPr/>
              </p:nvSpPr>
              <p:spPr bwMode="auto">
                <a:xfrm>
                  <a:off x="1770"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0" name="Rectangle 136"/>
                <p:cNvSpPr>
                  <a:spLocks noChangeArrowheads="1"/>
                </p:cNvSpPr>
                <p:nvPr/>
              </p:nvSpPr>
              <p:spPr bwMode="auto">
                <a:xfrm>
                  <a:off x="1770"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01" name="Rectangle 137"/>
                <p:cNvSpPr>
                  <a:spLocks noChangeArrowheads="1"/>
                </p:cNvSpPr>
                <p:nvPr/>
              </p:nvSpPr>
              <p:spPr bwMode="auto">
                <a:xfrm>
                  <a:off x="1770"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2" name="Rectangle 138"/>
                <p:cNvSpPr>
                  <a:spLocks noChangeArrowheads="1"/>
                </p:cNvSpPr>
                <p:nvPr/>
              </p:nvSpPr>
              <p:spPr bwMode="auto">
                <a:xfrm>
                  <a:off x="1770"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3" name="Rectangle 139"/>
                <p:cNvSpPr>
                  <a:spLocks noChangeArrowheads="1"/>
                </p:cNvSpPr>
                <p:nvPr/>
              </p:nvSpPr>
              <p:spPr bwMode="auto">
                <a:xfrm>
                  <a:off x="1770"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04" name="Rectangle 140"/>
                <p:cNvSpPr>
                  <a:spLocks noChangeArrowheads="1"/>
                </p:cNvSpPr>
                <p:nvPr/>
              </p:nvSpPr>
              <p:spPr bwMode="auto">
                <a:xfrm>
                  <a:off x="1770"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5" name="Rectangle 141"/>
                <p:cNvSpPr>
                  <a:spLocks noChangeArrowheads="1"/>
                </p:cNvSpPr>
                <p:nvPr/>
              </p:nvSpPr>
              <p:spPr bwMode="auto">
                <a:xfrm>
                  <a:off x="1770"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06" name="Rectangle 142"/>
                <p:cNvSpPr>
                  <a:spLocks noChangeArrowheads="1"/>
                </p:cNvSpPr>
                <p:nvPr/>
              </p:nvSpPr>
              <p:spPr bwMode="auto">
                <a:xfrm>
                  <a:off x="1770"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7" name="Rectangle 143"/>
                <p:cNvSpPr>
                  <a:spLocks noChangeArrowheads="1"/>
                </p:cNvSpPr>
                <p:nvPr/>
              </p:nvSpPr>
              <p:spPr bwMode="auto">
                <a:xfrm>
                  <a:off x="1770"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08" name="Rectangle 144"/>
                <p:cNvSpPr>
                  <a:spLocks noChangeArrowheads="1"/>
                </p:cNvSpPr>
                <p:nvPr/>
              </p:nvSpPr>
              <p:spPr bwMode="auto">
                <a:xfrm>
                  <a:off x="1770"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09" name="Rectangle 145"/>
                <p:cNvSpPr>
                  <a:spLocks noChangeArrowheads="1"/>
                </p:cNvSpPr>
                <p:nvPr/>
              </p:nvSpPr>
              <p:spPr bwMode="auto">
                <a:xfrm>
                  <a:off x="1770"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0" name="Rectangle 146"/>
                <p:cNvSpPr>
                  <a:spLocks noChangeArrowheads="1"/>
                </p:cNvSpPr>
                <p:nvPr/>
              </p:nvSpPr>
              <p:spPr bwMode="auto">
                <a:xfrm>
                  <a:off x="1770"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1" name="Rectangle 147"/>
                <p:cNvSpPr>
                  <a:spLocks noChangeArrowheads="1"/>
                </p:cNvSpPr>
                <p:nvPr/>
              </p:nvSpPr>
              <p:spPr bwMode="auto">
                <a:xfrm>
                  <a:off x="1770"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12" name="Rectangle 148"/>
                <p:cNvSpPr>
                  <a:spLocks noChangeArrowheads="1"/>
                </p:cNvSpPr>
                <p:nvPr/>
              </p:nvSpPr>
              <p:spPr bwMode="auto">
                <a:xfrm>
                  <a:off x="1770"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3" name="Rectangle 149"/>
                <p:cNvSpPr>
                  <a:spLocks noChangeArrowheads="1"/>
                </p:cNvSpPr>
                <p:nvPr/>
              </p:nvSpPr>
              <p:spPr bwMode="auto">
                <a:xfrm>
                  <a:off x="1770"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14" name="Rectangle 150"/>
                <p:cNvSpPr>
                  <a:spLocks noChangeArrowheads="1"/>
                </p:cNvSpPr>
                <p:nvPr/>
              </p:nvSpPr>
              <p:spPr bwMode="auto">
                <a:xfrm>
                  <a:off x="1770"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5" name="Rectangle 151"/>
                <p:cNvSpPr>
                  <a:spLocks noChangeArrowheads="1"/>
                </p:cNvSpPr>
                <p:nvPr/>
              </p:nvSpPr>
              <p:spPr bwMode="auto">
                <a:xfrm>
                  <a:off x="1770"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6" name="Rectangle 152"/>
                <p:cNvSpPr>
                  <a:spLocks noChangeArrowheads="1"/>
                </p:cNvSpPr>
                <p:nvPr/>
              </p:nvSpPr>
              <p:spPr bwMode="auto">
                <a:xfrm>
                  <a:off x="1770"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17" name="Rectangle 153"/>
                <p:cNvSpPr>
                  <a:spLocks noChangeArrowheads="1"/>
                </p:cNvSpPr>
                <p:nvPr/>
              </p:nvSpPr>
              <p:spPr bwMode="auto">
                <a:xfrm>
                  <a:off x="1770"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8" name="Rectangle 154"/>
                <p:cNvSpPr>
                  <a:spLocks noChangeArrowheads="1"/>
                </p:cNvSpPr>
                <p:nvPr/>
              </p:nvSpPr>
              <p:spPr bwMode="auto">
                <a:xfrm>
                  <a:off x="1770"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19" name="Rectangle 155"/>
                <p:cNvSpPr>
                  <a:spLocks noChangeArrowheads="1"/>
                </p:cNvSpPr>
                <p:nvPr/>
              </p:nvSpPr>
              <p:spPr bwMode="auto">
                <a:xfrm>
                  <a:off x="1770"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20" name="Rectangle 156"/>
                <p:cNvSpPr>
                  <a:spLocks noChangeArrowheads="1"/>
                </p:cNvSpPr>
                <p:nvPr/>
              </p:nvSpPr>
              <p:spPr bwMode="auto">
                <a:xfrm>
                  <a:off x="1770"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1" name="Rectangle 157"/>
                <p:cNvSpPr>
                  <a:spLocks noChangeArrowheads="1"/>
                </p:cNvSpPr>
                <p:nvPr/>
              </p:nvSpPr>
              <p:spPr bwMode="auto">
                <a:xfrm>
                  <a:off x="1770"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22" name="Rectangle 158"/>
                <p:cNvSpPr>
                  <a:spLocks noChangeArrowheads="1"/>
                </p:cNvSpPr>
                <p:nvPr/>
              </p:nvSpPr>
              <p:spPr bwMode="auto">
                <a:xfrm>
                  <a:off x="1770"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23" name="Rectangle 159"/>
              <p:cNvSpPr>
                <a:spLocks noChangeArrowheads="1"/>
              </p:cNvSpPr>
              <p:nvPr/>
            </p:nvSpPr>
            <p:spPr bwMode="auto">
              <a:xfrm>
                <a:off x="1473" y="4750"/>
                <a:ext cx="165" cy="194"/>
              </a:xfrm>
              <a:prstGeom prst="rect">
                <a:avLst/>
              </a:prstGeom>
              <a:solidFill>
                <a:srgbClr val="FFFF00"/>
              </a:solidFill>
              <a:ln w="9525">
                <a:solidFill>
                  <a:srgbClr val="FFFF66"/>
                </a:solidFill>
                <a:miter lim="800000"/>
                <a:headEnd/>
                <a:tailEnd/>
              </a:ln>
            </p:spPr>
            <p:txBody>
              <a:bodyPr/>
              <a:lstStyle/>
              <a:p>
                <a:endParaRPr lang="hu-HU"/>
              </a:p>
            </p:txBody>
          </p:sp>
        </p:grpSp>
        <p:grpSp>
          <p:nvGrpSpPr>
            <p:cNvPr id="10" name="Group 160"/>
            <p:cNvGrpSpPr>
              <a:grpSpLocks/>
            </p:cNvGrpSpPr>
            <p:nvPr/>
          </p:nvGrpSpPr>
          <p:grpSpPr bwMode="auto">
            <a:xfrm>
              <a:off x="3647" y="3312"/>
              <a:ext cx="642" cy="398"/>
              <a:chOff x="3647" y="4546"/>
              <a:chExt cx="642" cy="398"/>
            </a:xfrm>
          </p:grpSpPr>
          <p:grpSp>
            <p:nvGrpSpPr>
              <p:cNvPr id="11" name="Group 161"/>
              <p:cNvGrpSpPr>
                <a:grpSpLocks/>
              </p:cNvGrpSpPr>
              <p:nvPr/>
            </p:nvGrpSpPr>
            <p:grpSpPr bwMode="auto">
              <a:xfrm>
                <a:off x="3647" y="4750"/>
                <a:ext cx="165" cy="194"/>
                <a:chOff x="969" y="3448"/>
                <a:chExt cx="165" cy="194"/>
              </a:xfrm>
            </p:grpSpPr>
            <p:sp>
              <p:nvSpPr>
                <p:cNvPr id="318626" name="Rectangle 162"/>
                <p:cNvSpPr>
                  <a:spLocks noChangeArrowheads="1"/>
                </p:cNvSpPr>
                <p:nvPr/>
              </p:nvSpPr>
              <p:spPr bwMode="auto">
                <a:xfrm>
                  <a:off x="969" y="344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7" name="Rectangle 163"/>
                <p:cNvSpPr>
                  <a:spLocks noChangeArrowheads="1"/>
                </p:cNvSpPr>
                <p:nvPr/>
              </p:nvSpPr>
              <p:spPr bwMode="auto">
                <a:xfrm>
                  <a:off x="969" y="345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28" name="Rectangle 164"/>
                <p:cNvSpPr>
                  <a:spLocks noChangeArrowheads="1"/>
                </p:cNvSpPr>
                <p:nvPr/>
              </p:nvSpPr>
              <p:spPr bwMode="auto">
                <a:xfrm>
                  <a:off x="969" y="346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29" name="Rectangle 165"/>
                <p:cNvSpPr>
                  <a:spLocks noChangeArrowheads="1"/>
                </p:cNvSpPr>
                <p:nvPr/>
              </p:nvSpPr>
              <p:spPr bwMode="auto">
                <a:xfrm>
                  <a:off x="969" y="3472"/>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0" name="Rectangle 166"/>
                <p:cNvSpPr>
                  <a:spLocks noChangeArrowheads="1"/>
                </p:cNvSpPr>
                <p:nvPr/>
              </p:nvSpPr>
              <p:spPr bwMode="auto">
                <a:xfrm>
                  <a:off x="969" y="3478"/>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31" name="Rectangle 167"/>
                <p:cNvSpPr>
                  <a:spLocks noChangeArrowheads="1"/>
                </p:cNvSpPr>
                <p:nvPr/>
              </p:nvSpPr>
              <p:spPr bwMode="auto">
                <a:xfrm>
                  <a:off x="969" y="3489"/>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2" name="Rectangle 168"/>
                <p:cNvSpPr>
                  <a:spLocks noChangeArrowheads="1"/>
                </p:cNvSpPr>
                <p:nvPr/>
              </p:nvSpPr>
              <p:spPr bwMode="auto">
                <a:xfrm>
                  <a:off x="969" y="3495"/>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33" name="Rectangle 169"/>
                <p:cNvSpPr>
                  <a:spLocks noChangeArrowheads="1"/>
                </p:cNvSpPr>
                <p:nvPr/>
              </p:nvSpPr>
              <p:spPr bwMode="auto">
                <a:xfrm>
                  <a:off x="969" y="350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4" name="Rectangle 170"/>
                <p:cNvSpPr>
                  <a:spLocks noChangeArrowheads="1"/>
                </p:cNvSpPr>
                <p:nvPr/>
              </p:nvSpPr>
              <p:spPr bwMode="auto">
                <a:xfrm>
                  <a:off x="969" y="3513"/>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5" name="Rectangle 171"/>
                <p:cNvSpPr>
                  <a:spLocks noChangeArrowheads="1"/>
                </p:cNvSpPr>
                <p:nvPr/>
              </p:nvSpPr>
              <p:spPr bwMode="auto">
                <a:xfrm>
                  <a:off x="969" y="3519"/>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36" name="Rectangle 172"/>
                <p:cNvSpPr>
                  <a:spLocks noChangeArrowheads="1"/>
                </p:cNvSpPr>
                <p:nvPr/>
              </p:nvSpPr>
              <p:spPr bwMode="auto">
                <a:xfrm>
                  <a:off x="969" y="3530"/>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7" name="Rectangle 173"/>
                <p:cNvSpPr>
                  <a:spLocks noChangeArrowheads="1"/>
                </p:cNvSpPr>
                <p:nvPr/>
              </p:nvSpPr>
              <p:spPr bwMode="auto">
                <a:xfrm>
                  <a:off x="969" y="3536"/>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38" name="Rectangle 174"/>
                <p:cNvSpPr>
                  <a:spLocks noChangeArrowheads="1"/>
                </p:cNvSpPr>
                <p:nvPr/>
              </p:nvSpPr>
              <p:spPr bwMode="auto">
                <a:xfrm>
                  <a:off x="969" y="3542"/>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39" name="Rectangle 175"/>
                <p:cNvSpPr>
                  <a:spLocks noChangeArrowheads="1"/>
                </p:cNvSpPr>
                <p:nvPr/>
              </p:nvSpPr>
              <p:spPr bwMode="auto">
                <a:xfrm>
                  <a:off x="969" y="3554"/>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0" name="Rectangle 176"/>
                <p:cNvSpPr>
                  <a:spLocks noChangeArrowheads="1"/>
                </p:cNvSpPr>
                <p:nvPr/>
              </p:nvSpPr>
              <p:spPr bwMode="auto">
                <a:xfrm>
                  <a:off x="969" y="3560"/>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41" name="Rectangle 177"/>
                <p:cNvSpPr>
                  <a:spLocks noChangeArrowheads="1"/>
                </p:cNvSpPr>
                <p:nvPr/>
              </p:nvSpPr>
              <p:spPr bwMode="auto">
                <a:xfrm>
                  <a:off x="969" y="357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2" name="Rectangle 178"/>
                <p:cNvSpPr>
                  <a:spLocks noChangeArrowheads="1"/>
                </p:cNvSpPr>
                <p:nvPr/>
              </p:nvSpPr>
              <p:spPr bwMode="auto">
                <a:xfrm>
                  <a:off x="969" y="3577"/>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3" name="Rectangle 179"/>
                <p:cNvSpPr>
                  <a:spLocks noChangeArrowheads="1"/>
                </p:cNvSpPr>
                <p:nvPr/>
              </p:nvSpPr>
              <p:spPr bwMode="auto">
                <a:xfrm>
                  <a:off x="969" y="3583"/>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44" name="Rectangle 180"/>
                <p:cNvSpPr>
                  <a:spLocks noChangeArrowheads="1"/>
                </p:cNvSpPr>
                <p:nvPr/>
              </p:nvSpPr>
              <p:spPr bwMode="auto">
                <a:xfrm>
                  <a:off x="969" y="3595"/>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5" name="Rectangle 181"/>
                <p:cNvSpPr>
                  <a:spLocks noChangeArrowheads="1"/>
                </p:cNvSpPr>
                <p:nvPr/>
              </p:nvSpPr>
              <p:spPr bwMode="auto">
                <a:xfrm>
                  <a:off x="969" y="3601"/>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6" name="Rectangle 182"/>
                <p:cNvSpPr>
                  <a:spLocks noChangeArrowheads="1"/>
                </p:cNvSpPr>
                <p:nvPr/>
              </p:nvSpPr>
              <p:spPr bwMode="auto">
                <a:xfrm>
                  <a:off x="969" y="3607"/>
                  <a:ext cx="165" cy="11"/>
                </a:xfrm>
                <a:prstGeom prst="rect">
                  <a:avLst/>
                </a:prstGeom>
                <a:solidFill>
                  <a:srgbClr val="FFFF00"/>
                </a:solidFill>
                <a:ln w="9525">
                  <a:solidFill>
                    <a:srgbClr val="FFFF66"/>
                  </a:solidFill>
                  <a:miter lim="800000"/>
                  <a:headEnd/>
                  <a:tailEnd/>
                </a:ln>
              </p:spPr>
              <p:txBody>
                <a:bodyPr/>
                <a:lstStyle/>
                <a:p>
                  <a:endParaRPr lang="hu-HU"/>
                </a:p>
              </p:txBody>
            </p:sp>
            <p:sp>
              <p:nvSpPr>
                <p:cNvPr id="318647" name="Rectangle 183"/>
                <p:cNvSpPr>
                  <a:spLocks noChangeArrowheads="1"/>
                </p:cNvSpPr>
                <p:nvPr/>
              </p:nvSpPr>
              <p:spPr bwMode="auto">
                <a:xfrm>
                  <a:off x="969" y="3618"/>
                  <a:ext cx="165" cy="6"/>
                </a:xfrm>
                <a:prstGeom prst="rect">
                  <a:avLst/>
                </a:prstGeom>
                <a:solidFill>
                  <a:srgbClr val="FFFF00"/>
                </a:solidFill>
                <a:ln w="9525">
                  <a:solidFill>
                    <a:srgbClr val="FFFF66"/>
                  </a:solidFill>
                  <a:miter lim="800000"/>
                  <a:headEnd/>
                  <a:tailEnd/>
                </a:ln>
              </p:spPr>
              <p:txBody>
                <a:bodyPr/>
                <a:lstStyle/>
                <a:p>
                  <a:endParaRPr lang="hu-HU"/>
                </a:p>
              </p:txBody>
            </p:sp>
            <p:sp>
              <p:nvSpPr>
                <p:cNvPr id="318648" name="Rectangle 184"/>
                <p:cNvSpPr>
                  <a:spLocks noChangeArrowheads="1"/>
                </p:cNvSpPr>
                <p:nvPr/>
              </p:nvSpPr>
              <p:spPr bwMode="auto">
                <a:xfrm>
                  <a:off x="969" y="3624"/>
                  <a:ext cx="165" cy="12"/>
                </a:xfrm>
                <a:prstGeom prst="rect">
                  <a:avLst/>
                </a:prstGeom>
                <a:solidFill>
                  <a:srgbClr val="FFFF00"/>
                </a:solidFill>
                <a:ln w="9525">
                  <a:solidFill>
                    <a:srgbClr val="FFFF66"/>
                  </a:solidFill>
                  <a:miter lim="800000"/>
                  <a:headEnd/>
                  <a:tailEnd/>
                </a:ln>
              </p:spPr>
              <p:txBody>
                <a:bodyPr/>
                <a:lstStyle/>
                <a:p>
                  <a:endParaRPr lang="hu-HU"/>
                </a:p>
              </p:txBody>
            </p:sp>
            <p:sp>
              <p:nvSpPr>
                <p:cNvPr id="318649" name="Rectangle 185"/>
                <p:cNvSpPr>
                  <a:spLocks noChangeArrowheads="1"/>
                </p:cNvSpPr>
                <p:nvPr/>
              </p:nvSpPr>
              <p:spPr bwMode="auto">
                <a:xfrm>
                  <a:off x="969" y="3636"/>
                  <a:ext cx="165"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50" name="Rectangle 186"/>
              <p:cNvSpPr>
                <a:spLocks noChangeArrowheads="1"/>
              </p:cNvSpPr>
              <p:nvPr/>
            </p:nvSpPr>
            <p:spPr bwMode="auto">
              <a:xfrm>
                <a:off x="3647" y="4546"/>
                <a:ext cx="165" cy="398"/>
              </a:xfrm>
              <a:prstGeom prst="rect">
                <a:avLst/>
              </a:prstGeom>
              <a:solidFill>
                <a:srgbClr val="FFFF00"/>
              </a:solidFill>
              <a:ln w="9525">
                <a:solidFill>
                  <a:srgbClr val="FFFF66"/>
                </a:solidFill>
                <a:miter lim="800000"/>
                <a:headEnd/>
                <a:tailEnd/>
              </a:ln>
            </p:spPr>
            <p:txBody>
              <a:bodyPr/>
              <a:lstStyle/>
              <a:p>
                <a:endParaRPr lang="hu-HU"/>
              </a:p>
            </p:txBody>
          </p:sp>
          <p:grpSp>
            <p:nvGrpSpPr>
              <p:cNvPr id="12" name="Group 187"/>
              <p:cNvGrpSpPr>
                <a:grpSpLocks/>
              </p:cNvGrpSpPr>
              <p:nvPr/>
            </p:nvGrpSpPr>
            <p:grpSpPr bwMode="auto">
              <a:xfrm>
                <a:off x="3812" y="4750"/>
                <a:ext cx="159" cy="194"/>
                <a:chOff x="1134" y="3448"/>
                <a:chExt cx="159" cy="194"/>
              </a:xfrm>
            </p:grpSpPr>
            <p:sp>
              <p:nvSpPr>
                <p:cNvPr id="318652" name="Rectangle 188"/>
                <p:cNvSpPr>
                  <a:spLocks noChangeArrowheads="1"/>
                </p:cNvSpPr>
                <p:nvPr/>
              </p:nvSpPr>
              <p:spPr bwMode="auto">
                <a:xfrm>
                  <a:off x="1134"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3" name="Rectangle 189"/>
                <p:cNvSpPr>
                  <a:spLocks noChangeArrowheads="1"/>
                </p:cNvSpPr>
                <p:nvPr/>
              </p:nvSpPr>
              <p:spPr bwMode="auto">
                <a:xfrm>
                  <a:off x="1134"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54" name="Rectangle 190"/>
                <p:cNvSpPr>
                  <a:spLocks noChangeArrowheads="1"/>
                </p:cNvSpPr>
                <p:nvPr/>
              </p:nvSpPr>
              <p:spPr bwMode="auto">
                <a:xfrm>
                  <a:off x="1134"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5" name="Rectangle 191"/>
                <p:cNvSpPr>
                  <a:spLocks noChangeArrowheads="1"/>
                </p:cNvSpPr>
                <p:nvPr/>
              </p:nvSpPr>
              <p:spPr bwMode="auto">
                <a:xfrm>
                  <a:off x="1134"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6" name="Rectangle 192"/>
                <p:cNvSpPr>
                  <a:spLocks noChangeArrowheads="1"/>
                </p:cNvSpPr>
                <p:nvPr/>
              </p:nvSpPr>
              <p:spPr bwMode="auto">
                <a:xfrm>
                  <a:off x="1134"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57" name="Rectangle 193"/>
                <p:cNvSpPr>
                  <a:spLocks noChangeArrowheads="1"/>
                </p:cNvSpPr>
                <p:nvPr/>
              </p:nvSpPr>
              <p:spPr bwMode="auto">
                <a:xfrm>
                  <a:off x="1134"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58" name="Rectangle 194"/>
                <p:cNvSpPr>
                  <a:spLocks noChangeArrowheads="1"/>
                </p:cNvSpPr>
                <p:nvPr/>
              </p:nvSpPr>
              <p:spPr bwMode="auto">
                <a:xfrm>
                  <a:off x="1134"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59" name="Rectangle 195"/>
                <p:cNvSpPr>
                  <a:spLocks noChangeArrowheads="1"/>
                </p:cNvSpPr>
                <p:nvPr/>
              </p:nvSpPr>
              <p:spPr bwMode="auto">
                <a:xfrm>
                  <a:off x="1134"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0" name="Rectangle 196"/>
                <p:cNvSpPr>
                  <a:spLocks noChangeArrowheads="1"/>
                </p:cNvSpPr>
                <p:nvPr/>
              </p:nvSpPr>
              <p:spPr bwMode="auto">
                <a:xfrm>
                  <a:off x="1134"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1" name="Rectangle 197"/>
                <p:cNvSpPr>
                  <a:spLocks noChangeArrowheads="1"/>
                </p:cNvSpPr>
                <p:nvPr/>
              </p:nvSpPr>
              <p:spPr bwMode="auto">
                <a:xfrm>
                  <a:off x="1134"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62" name="Rectangle 198"/>
                <p:cNvSpPr>
                  <a:spLocks noChangeArrowheads="1"/>
                </p:cNvSpPr>
                <p:nvPr/>
              </p:nvSpPr>
              <p:spPr bwMode="auto">
                <a:xfrm>
                  <a:off x="1134"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3" name="Rectangle 199"/>
                <p:cNvSpPr>
                  <a:spLocks noChangeArrowheads="1"/>
                </p:cNvSpPr>
                <p:nvPr/>
              </p:nvSpPr>
              <p:spPr bwMode="auto">
                <a:xfrm>
                  <a:off x="1134"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4" name="Rectangle 200"/>
                <p:cNvSpPr>
                  <a:spLocks noChangeArrowheads="1"/>
                </p:cNvSpPr>
                <p:nvPr/>
              </p:nvSpPr>
              <p:spPr bwMode="auto">
                <a:xfrm>
                  <a:off x="1134"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65" name="Rectangle 201"/>
                <p:cNvSpPr>
                  <a:spLocks noChangeArrowheads="1"/>
                </p:cNvSpPr>
                <p:nvPr/>
              </p:nvSpPr>
              <p:spPr bwMode="auto">
                <a:xfrm>
                  <a:off x="1134"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6" name="Rectangle 202"/>
                <p:cNvSpPr>
                  <a:spLocks noChangeArrowheads="1"/>
                </p:cNvSpPr>
                <p:nvPr/>
              </p:nvSpPr>
              <p:spPr bwMode="auto">
                <a:xfrm>
                  <a:off x="1134"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67" name="Rectangle 203"/>
                <p:cNvSpPr>
                  <a:spLocks noChangeArrowheads="1"/>
                </p:cNvSpPr>
                <p:nvPr/>
              </p:nvSpPr>
              <p:spPr bwMode="auto">
                <a:xfrm>
                  <a:off x="1134"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8" name="Rectangle 204"/>
                <p:cNvSpPr>
                  <a:spLocks noChangeArrowheads="1"/>
                </p:cNvSpPr>
                <p:nvPr/>
              </p:nvSpPr>
              <p:spPr bwMode="auto">
                <a:xfrm>
                  <a:off x="1134"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69" name="Rectangle 205"/>
                <p:cNvSpPr>
                  <a:spLocks noChangeArrowheads="1"/>
                </p:cNvSpPr>
                <p:nvPr/>
              </p:nvSpPr>
              <p:spPr bwMode="auto">
                <a:xfrm>
                  <a:off x="1134"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70" name="Rectangle 206"/>
                <p:cNvSpPr>
                  <a:spLocks noChangeArrowheads="1"/>
                </p:cNvSpPr>
                <p:nvPr/>
              </p:nvSpPr>
              <p:spPr bwMode="auto">
                <a:xfrm>
                  <a:off x="1134"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1" name="Rectangle 207"/>
                <p:cNvSpPr>
                  <a:spLocks noChangeArrowheads="1"/>
                </p:cNvSpPr>
                <p:nvPr/>
              </p:nvSpPr>
              <p:spPr bwMode="auto">
                <a:xfrm>
                  <a:off x="1134"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2" name="Rectangle 208"/>
                <p:cNvSpPr>
                  <a:spLocks noChangeArrowheads="1"/>
                </p:cNvSpPr>
                <p:nvPr/>
              </p:nvSpPr>
              <p:spPr bwMode="auto">
                <a:xfrm>
                  <a:off x="1134"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73" name="Rectangle 209"/>
                <p:cNvSpPr>
                  <a:spLocks noChangeArrowheads="1"/>
                </p:cNvSpPr>
                <p:nvPr/>
              </p:nvSpPr>
              <p:spPr bwMode="auto">
                <a:xfrm>
                  <a:off x="1134"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4" name="Rectangle 210"/>
                <p:cNvSpPr>
                  <a:spLocks noChangeArrowheads="1"/>
                </p:cNvSpPr>
                <p:nvPr/>
              </p:nvSpPr>
              <p:spPr bwMode="auto">
                <a:xfrm>
                  <a:off x="1134"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75" name="Rectangle 211"/>
                <p:cNvSpPr>
                  <a:spLocks noChangeArrowheads="1"/>
                </p:cNvSpPr>
                <p:nvPr/>
              </p:nvSpPr>
              <p:spPr bwMode="auto">
                <a:xfrm>
                  <a:off x="1134"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676" name="Rectangle 212"/>
              <p:cNvSpPr>
                <a:spLocks noChangeArrowheads="1"/>
              </p:cNvSpPr>
              <p:nvPr/>
            </p:nvSpPr>
            <p:spPr bwMode="auto">
              <a:xfrm>
                <a:off x="3812" y="4546"/>
                <a:ext cx="159" cy="398"/>
              </a:xfrm>
              <a:prstGeom prst="rect">
                <a:avLst/>
              </a:prstGeom>
              <a:solidFill>
                <a:srgbClr val="FFFF00"/>
              </a:solidFill>
              <a:ln w="9525">
                <a:solidFill>
                  <a:srgbClr val="FFFF66"/>
                </a:solidFill>
                <a:miter lim="800000"/>
                <a:headEnd/>
                <a:tailEnd/>
              </a:ln>
            </p:spPr>
            <p:txBody>
              <a:bodyPr/>
              <a:lstStyle/>
              <a:p>
                <a:endParaRPr lang="hu-HU"/>
              </a:p>
            </p:txBody>
          </p:sp>
          <p:grpSp>
            <p:nvGrpSpPr>
              <p:cNvPr id="13" name="Group 213"/>
              <p:cNvGrpSpPr>
                <a:grpSpLocks/>
              </p:cNvGrpSpPr>
              <p:nvPr/>
            </p:nvGrpSpPr>
            <p:grpSpPr bwMode="auto">
              <a:xfrm>
                <a:off x="3971" y="4750"/>
                <a:ext cx="159" cy="194"/>
                <a:chOff x="1293" y="3448"/>
                <a:chExt cx="159" cy="194"/>
              </a:xfrm>
            </p:grpSpPr>
            <p:sp>
              <p:nvSpPr>
                <p:cNvPr id="318678" name="Rectangle 214"/>
                <p:cNvSpPr>
                  <a:spLocks noChangeArrowheads="1"/>
                </p:cNvSpPr>
                <p:nvPr/>
              </p:nvSpPr>
              <p:spPr bwMode="auto">
                <a:xfrm>
                  <a:off x="1293"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79" name="Rectangle 215"/>
                <p:cNvSpPr>
                  <a:spLocks noChangeArrowheads="1"/>
                </p:cNvSpPr>
                <p:nvPr/>
              </p:nvSpPr>
              <p:spPr bwMode="auto">
                <a:xfrm>
                  <a:off x="1293"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80" name="Rectangle 216"/>
                <p:cNvSpPr>
                  <a:spLocks noChangeArrowheads="1"/>
                </p:cNvSpPr>
                <p:nvPr/>
              </p:nvSpPr>
              <p:spPr bwMode="auto">
                <a:xfrm>
                  <a:off x="1293"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1" name="Rectangle 217"/>
                <p:cNvSpPr>
                  <a:spLocks noChangeArrowheads="1"/>
                </p:cNvSpPr>
                <p:nvPr/>
              </p:nvSpPr>
              <p:spPr bwMode="auto">
                <a:xfrm>
                  <a:off x="1293"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2" name="Rectangle 218"/>
                <p:cNvSpPr>
                  <a:spLocks noChangeArrowheads="1"/>
                </p:cNvSpPr>
                <p:nvPr/>
              </p:nvSpPr>
              <p:spPr bwMode="auto">
                <a:xfrm>
                  <a:off x="1293"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83" name="Rectangle 219"/>
                <p:cNvSpPr>
                  <a:spLocks noChangeArrowheads="1"/>
                </p:cNvSpPr>
                <p:nvPr/>
              </p:nvSpPr>
              <p:spPr bwMode="auto">
                <a:xfrm>
                  <a:off x="1293"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4" name="Rectangle 220"/>
                <p:cNvSpPr>
                  <a:spLocks noChangeArrowheads="1"/>
                </p:cNvSpPr>
                <p:nvPr/>
              </p:nvSpPr>
              <p:spPr bwMode="auto">
                <a:xfrm>
                  <a:off x="1293"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85" name="Rectangle 221"/>
                <p:cNvSpPr>
                  <a:spLocks noChangeArrowheads="1"/>
                </p:cNvSpPr>
                <p:nvPr/>
              </p:nvSpPr>
              <p:spPr bwMode="auto">
                <a:xfrm>
                  <a:off x="1293"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6" name="Rectangle 222"/>
                <p:cNvSpPr>
                  <a:spLocks noChangeArrowheads="1"/>
                </p:cNvSpPr>
                <p:nvPr/>
              </p:nvSpPr>
              <p:spPr bwMode="auto">
                <a:xfrm>
                  <a:off x="1293"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7" name="Rectangle 223"/>
                <p:cNvSpPr>
                  <a:spLocks noChangeArrowheads="1"/>
                </p:cNvSpPr>
                <p:nvPr/>
              </p:nvSpPr>
              <p:spPr bwMode="auto">
                <a:xfrm>
                  <a:off x="1293"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88" name="Rectangle 224"/>
                <p:cNvSpPr>
                  <a:spLocks noChangeArrowheads="1"/>
                </p:cNvSpPr>
                <p:nvPr/>
              </p:nvSpPr>
              <p:spPr bwMode="auto">
                <a:xfrm>
                  <a:off x="1293"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89" name="Rectangle 225"/>
                <p:cNvSpPr>
                  <a:spLocks noChangeArrowheads="1"/>
                </p:cNvSpPr>
                <p:nvPr/>
              </p:nvSpPr>
              <p:spPr bwMode="auto">
                <a:xfrm>
                  <a:off x="1293"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0" name="Rectangle 226"/>
                <p:cNvSpPr>
                  <a:spLocks noChangeArrowheads="1"/>
                </p:cNvSpPr>
                <p:nvPr/>
              </p:nvSpPr>
              <p:spPr bwMode="auto">
                <a:xfrm>
                  <a:off x="1293"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91" name="Rectangle 227"/>
                <p:cNvSpPr>
                  <a:spLocks noChangeArrowheads="1"/>
                </p:cNvSpPr>
                <p:nvPr/>
              </p:nvSpPr>
              <p:spPr bwMode="auto">
                <a:xfrm>
                  <a:off x="1293"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2" name="Rectangle 228"/>
                <p:cNvSpPr>
                  <a:spLocks noChangeArrowheads="1"/>
                </p:cNvSpPr>
                <p:nvPr/>
              </p:nvSpPr>
              <p:spPr bwMode="auto">
                <a:xfrm>
                  <a:off x="1293"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93" name="Rectangle 229"/>
                <p:cNvSpPr>
                  <a:spLocks noChangeArrowheads="1"/>
                </p:cNvSpPr>
                <p:nvPr/>
              </p:nvSpPr>
              <p:spPr bwMode="auto">
                <a:xfrm>
                  <a:off x="1293"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4" name="Rectangle 230"/>
                <p:cNvSpPr>
                  <a:spLocks noChangeArrowheads="1"/>
                </p:cNvSpPr>
                <p:nvPr/>
              </p:nvSpPr>
              <p:spPr bwMode="auto">
                <a:xfrm>
                  <a:off x="1293"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5" name="Rectangle 231"/>
                <p:cNvSpPr>
                  <a:spLocks noChangeArrowheads="1"/>
                </p:cNvSpPr>
                <p:nvPr/>
              </p:nvSpPr>
              <p:spPr bwMode="auto">
                <a:xfrm>
                  <a:off x="1293"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696" name="Rectangle 232"/>
                <p:cNvSpPr>
                  <a:spLocks noChangeArrowheads="1"/>
                </p:cNvSpPr>
                <p:nvPr/>
              </p:nvSpPr>
              <p:spPr bwMode="auto">
                <a:xfrm>
                  <a:off x="1293"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7" name="Rectangle 233"/>
                <p:cNvSpPr>
                  <a:spLocks noChangeArrowheads="1"/>
                </p:cNvSpPr>
                <p:nvPr/>
              </p:nvSpPr>
              <p:spPr bwMode="auto">
                <a:xfrm>
                  <a:off x="1293"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698" name="Rectangle 234"/>
                <p:cNvSpPr>
                  <a:spLocks noChangeArrowheads="1"/>
                </p:cNvSpPr>
                <p:nvPr/>
              </p:nvSpPr>
              <p:spPr bwMode="auto">
                <a:xfrm>
                  <a:off x="1293"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699" name="Rectangle 235"/>
                <p:cNvSpPr>
                  <a:spLocks noChangeArrowheads="1"/>
                </p:cNvSpPr>
                <p:nvPr/>
              </p:nvSpPr>
              <p:spPr bwMode="auto">
                <a:xfrm>
                  <a:off x="1293"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0" name="Rectangle 236"/>
                <p:cNvSpPr>
                  <a:spLocks noChangeArrowheads="1"/>
                </p:cNvSpPr>
                <p:nvPr/>
              </p:nvSpPr>
              <p:spPr bwMode="auto">
                <a:xfrm>
                  <a:off x="1293"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01" name="Rectangle 237"/>
                <p:cNvSpPr>
                  <a:spLocks noChangeArrowheads="1"/>
                </p:cNvSpPr>
                <p:nvPr/>
              </p:nvSpPr>
              <p:spPr bwMode="auto">
                <a:xfrm>
                  <a:off x="1293"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702" name="Rectangle 238"/>
              <p:cNvSpPr>
                <a:spLocks noChangeArrowheads="1"/>
              </p:cNvSpPr>
              <p:nvPr/>
            </p:nvSpPr>
            <p:spPr bwMode="auto">
              <a:xfrm>
                <a:off x="3971" y="4546"/>
                <a:ext cx="159" cy="398"/>
              </a:xfrm>
              <a:prstGeom prst="rect">
                <a:avLst/>
              </a:prstGeom>
              <a:solidFill>
                <a:srgbClr val="FFFF00"/>
              </a:solidFill>
              <a:ln w="9525">
                <a:solidFill>
                  <a:srgbClr val="FFFF66"/>
                </a:solidFill>
                <a:miter lim="800000"/>
                <a:headEnd/>
                <a:tailEnd/>
              </a:ln>
            </p:spPr>
            <p:txBody>
              <a:bodyPr/>
              <a:lstStyle/>
              <a:p>
                <a:endParaRPr lang="hu-HU"/>
              </a:p>
            </p:txBody>
          </p:sp>
          <p:grpSp>
            <p:nvGrpSpPr>
              <p:cNvPr id="14" name="Group 239"/>
              <p:cNvGrpSpPr>
                <a:grpSpLocks/>
              </p:cNvGrpSpPr>
              <p:nvPr/>
            </p:nvGrpSpPr>
            <p:grpSpPr bwMode="auto">
              <a:xfrm>
                <a:off x="4130" y="4750"/>
                <a:ext cx="159" cy="194"/>
                <a:chOff x="1452" y="3448"/>
                <a:chExt cx="159" cy="194"/>
              </a:xfrm>
            </p:grpSpPr>
            <p:sp>
              <p:nvSpPr>
                <p:cNvPr id="318704" name="Rectangle 240"/>
                <p:cNvSpPr>
                  <a:spLocks noChangeArrowheads="1"/>
                </p:cNvSpPr>
                <p:nvPr/>
              </p:nvSpPr>
              <p:spPr bwMode="auto">
                <a:xfrm>
                  <a:off x="1452" y="344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5" name="Rectangle 241"/>
                <p:cNvSpPr>
                  <a:spLocks noChangeArrowheads="1"/>
                </p:cNvSpPr>
                <p:nvPr/>
              </p:nvSpPr>
              <p:spPr bwMode="auto">
                <a:xfrm>
                  <a:off x="1452" y="345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06" name="Rectangle 242"/>
                <p:cNvSpPr>
                  <a:spLocks noChangeArrowheads="1"/>
                </p:cNvSpPr>
                <p:nvPr/>
              </p:nvSpPr>
              <p:spPr bwMode="auto">
                <a:xfrm>
                  <a:off x="1452" y="346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7" name="Rectangle 243"/>
                <p:cNvSpPr>
                  <a:spLocks noChangeArrowheads="1"/>
                </p:cNvSpPr>
                <p:nvPr/>
              </p:nvSpPr>
              <p:spPr bwMode="auto">
                <a:xfrm>
                  <a:off x="1452" y="3472"/>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08" name="Rectangle 244"/>
                <p:cNvSpPr>
                  <a:spLocks noChangeArrowheads="1"/>
                </p:cNvSpPr>
                <p:nvPr/>
              </p:nvSpPr>
              <p:spPr bwMode="auto">
                <a:xfrm>
                  <a:off x="1452" y="3478"/>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09" name="Rectangle 245"/>
                <p:cNvSpPr>
                  <a:spLocks noChangeArrowheads="1"/>
                </p:cNvSpPr>
                <p:nvPr/>
              </p:nvSpPr>
              <p:spPr bwMode="auto">
                <a:xfrm>
                  <a:off x="1452" y="3489"/>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0" name="Rectangle 246"/>
                <p:cNvSpPr>
                  <a:spLocks noChangeArrowheads="1"/>
                </p:cNvSpPr>
                <p:nvPr/>
              </p:nvSpPr>
              <p:spPr bwMode="auto">
                <a:xfrm>
                  <a:off x="1452" y="3495"/>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11" name="Rectangle 247"/>
                <p:cNvSpPr>
                  <a:spLocks noChangeArrowheads="1"/>
                </p:cNvSpPr>
                <p:nvPr/>
              </p:nvSpPr>
              <p:spPr bwMode="auto">
                <a:xfrm>
                  <a:off x="1452" y="350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2" name="Rectangle 248"/>
                <p:cNvSpPr>
                  <a:spLocks noChangeArrowheads="1"/>
                </p:cNvSpPr>
                <p:nvPr/>
              </p:nvSpPr>
              <p:spPr bwMode="auto">
                <a:xfrm>
                  <a:off x="1452" y="3513"/>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3" name="Rectangle 249"/>
                <p:cNvSpPr>
                  <a:spLocks noChangeArrowheads="1"/>
                </p:cNvSpPr>
                <p:nvPr/>
              </p:nvSpPr>
              <p:spPr bwMode="auto">
                <a:xfrm>
                  <a:off x="1452" y="3519"/>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14" name="Rectangle 250"/>
                <p:cNvSpPr>
                  <a:spLocks noChangeArrowheads="1"/>
                </p:cNvSpPr>
                <p:nvPr/>
              </p:nvSpPr>
              <p:spPr bwMode="auto">
                <a:xfrm>
                  <a:off x="1452" y="3530"/>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5" name="Rectangle 251"/>
                <p:cNvSpPr>
                  <a:spLocks noChangeArrowheads="1"/>
                </p:cNvSpPr>
                <p:nvPr/>
              </p:nvSpPr>
              <p:spPr bwMode="auto">
                <a:xfrm>
                  <a:off x="1452" y="3536"/>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6" name="Rectangle 252"/>
                <p:cNvSpPr>
                  <a:spLocks noChangeArrowheads="1"/>
                </p:cNvSpPr>
                <p:nvPr/>
              </p:nvSpPr>
              <p:spPr bwMode="auto">
                <a:xfrm>
                  <a:off x="1452" y="3542"/>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17" name="Rectangle 253"/>
                <p:cNvSpPr>
                  <a:spLocks noChangeArrowheads="1"/>
                </p:cNvSpPr>
                <p:nvPr/>
              </p:nvSpPr>
              <p:spPr bwMode="auto">
                <a:xfrm>
                  <a:off x="1452" y="3554"/>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18" name="Rectangle 254"/>
                <p:cNvSpPr>
                  <a:spLocks noChangeArrowheads="1"/>
                </p:cNvSpPr>
                <p:nvPr/>
              </p:nvSpPr>
              <p:spPr bwMode="auto">
                <a:xfrm>
                  <a:off x="1452" y="3560"/>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19" name="Rectangle 255"/>
                <p:cNvSpPr>
                  <a:spLocks noChangeArrowheads="1"/>
                </p:cNvSpPr>
                <p:nvPr/>
              </p:nvSpPr>
              <p:spPr bwMode="auto">
                <a:xfrm>
                  <a:off x="1452" y="357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0" name="Rectangle 256"/>
                <p:cNvSpPr>
                  <a:spLocks noChangeArrowheads="1"/>
                </p:cNvSpPr>
                <p:nvPr/>
              </p:nvSpPr>
              <p:spPr bwMode="auto">
                <a:xfrm>
                  <a:off x="1452" y="3577"/>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1" name="Rectangle 257"/>
                <p:cNvSpPr>
                  <a:spLocks noChangeArrowheads="1"/>
                </p:cNvSpPr>
                <p:nvPr/>
              </p:nvSpPr>
              <p:spPr bwMode="auto">
                <a:xfrm>
                  <a:off x="1452" y="3583"/>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22" name="Rectangle 258"/>
                <p:cNvSpPr>
                  <a:spLocks noChangeArrowheads="1"/>
                </p:cNvSpPr>
                <p:nvPr/>
              </p:nvSpPr>
              <p:spPr bwMode="auto">
                <a:xfrm>
                  <a:off x="1452" y="3595"/>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3" name="Rectangle 259"/>
                <p:cNvSpPr>
                  <a:spLocks noChangeArrowheads="1"/>
                </p:cNvSpPr>
                <p:nvPr/>
              </p:nvSpPr>
              <p:spPr bwMode="auto">
                <a:xfrm>
                  <a:off x="1452" y="3601"/>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4" name="Rectangle 260"/>
                <p:cNvSpPr>
                  <a:spLocks noChangeArrowheads="1"/>
                </p:cNvSpPr>
                <p:nvPr/>
              </p:nvSpPr>
              <p:spPr bwMode="auto">
                <a:xfrm>
                  <a:off x="1452" y="3607"/>
                  <a:ext cx="159" cy="11"/>
                </a:xfrm>
                <a:prstGeom prst="rect">
                  <a:avLst/>
                </a:prstGeom>
                <a:solidFill>
                  <a:srgbClr val="FFFF00"/>
                </a:solidFill>
                <a:ln w="9525">
                  <a:solidFill>
                    <a:srgbClr val="FFFF66"/>
                  </a:solidFill>
                  <a:miter lim="800000"/>
                  <a:headEnd/>
                  <a:tailEnd/>
                </a:ln>
              </p:spPr>
              <p:txBody>
                <a:bodyPr/>
                <a:lstStyle/>
                <a:p>
                  <a:endParaRPr lang="hu-HU"/>
                </a:p>
              </p:txBody>
            </p:sp>
            <p:sp>
              <p:nvSpPr>
                <p:cNvPr id="318725" name="Rectangle 261"/>
                <p:cNvSpPr>
                  <a:spLocks noChangeArrowheads="1"/>
                </p:cNvSpPr>
                <p:nvPr/>
              </p:nvSpPr>
              <p:spPr bwMode="auto">
                <a:xfrm>
                  <a:off x="1452" y="3618"/>
                  <a:ext cx="159" cy="6"/>
                </a:xfrm>
                <a:prstGeom prst="rect">
                  <a:avLst/>
                </a:prstGeom>
                <a:solidFill>
                  <a:srgbClr val="FFFF00"/>
                </a:solidFill>
                <a:ln w="9525">
                  <a:solidFill>
                    <a:srgbClr val="FFFF66"/>
                  </a:solidFill>
                  <a:miter lim="800000"/>
                  <a:headEnd/>
                  <a:tailEnd/>
                </a:ln>
              </p:spPr>
              <p:txBody>
                <a:bodyPr/>
                <a:lstStyle/>
                <a:p>
                  <a:endParaRPr lang="hu-HU"/>
                </a:p>
              </p:txBody>
            </p:sp>
            <p:sp>
              <p:nvSpPr>
                <p:cNvPr id="318726" name="Rectangle 262"/>
                <p:cNvSpPr>
                  <a:spLocks noChangeArrowheads="1"/>
                </p:cNvSpPr>
                <p:nvPr/>
              </p:nvSpPr>
              <p:spPr bwMode="auto">
                <a:xfrm>
                  <a:off x="1452" y="3624"/>
                  <a:ext cx="159" cy="12"/>
                </a:xfrm>
                <a:prstGeom prst="rect">
                  <a:avLst/>
                </a:prstGeom>
                <a:solidFill>
                  <a:srgbClr val="FFFF00"/>
                </a:solidFill>
                <a:ln w="9525">
                  <a:solidFill>
                    <a:srgbClr val="FFFF66"/>
                  </a:solidFill>
                  <a:miter lim="800000"/>
                  <a:headEnd/>
                  <a:tailEnd/>
                </a:ln>
              </p:spPr>
              <p:txBody>
                <a:bodyPr/>
                <a:lstStyle/>
                <a:p>
                  <a:endParaRPr lang="hu-HU"/>
                </a:p>
              </p:txBody>
            </p:sp>
            <p:sp>
              <p:nvSpPr>
                <p:cNvPr id="318727" name="Rectangle 263"/>
                <p:cNvSpPr>
                  <a:spLocks noChangeArrowheads="1"/>
                </p:cNvSpPr>
                <p:nvPr/>
              </p:nvSpPr>
              <p:spPr bwMode="auto">
                <a:xfrm>
                  <a:off x="1452" y="3636"/>
                  <a:ext cx="159" cy="6"/>
                </a:xfrm>
                <a:prstGeom prst="rect">
                  <a:avLst/>
                </a:prstGeom>
                <a:solidFill>
                  <a:srgbClr val="FFFF00"/>
                </a:solidFill>
                <a:ln w="9525">
                  <a:solidFill>
                    <a:srgbClr val="FFFF66"/>
                  </a:solidFill>
                  <a:miter lim="800000"/>
                  <a:headEnd/>
                  <a:tailEnd/>
                </a:ln>
              </p:spPr>
              <p:txBody>
                <a:bodyPr/>
                <a:lstStyle/>
                <a:p>
                  <a:endParaRPr lang="hu-HU"/>
                </a:p>
              </p:txBody>
            </p:sp>
          </p:grpSp>
          <p:sp>
            <p:nvSpPr>
              <p:cNvPr id="318728" name="Rectangle 264"/>
              <p:cNvSpPr>
                <a:spLocks noChangeArrowheads="1"/>
              </p:cNvSpPr>
              <p:nvPr/>
            </p:nvSpPr>
            <p:spPr bwMode="auto">
              <a:xfrm>
                <a:off x="4130" y="4546"/>
                <a:ext cx="159" cy="398"/>
              </a:xfrm>
              <a:prstGeom prst="rect">
                <a:avLst/>
              </a:prstGeom>
              <a:solidFill>
                <a:srgbClr val="FFFF00"/>
              </a:solidFill>
              <a:ln w="9525">
                <a:solidFill>
                  <a:srgbClr val="FFFF66"/>
                </a:solidFill>
                <a:miter lim="800000"/>
                <a:headEnd/>
                <a:tailEnd/>
              </a:ln>
            </p:spPr>
            <p:txBody>
              <a:bodyPr/>
              <a:lstStyle/>
              <a:p>
                <a:endParaRPr lang="hu-HU"/>
              </a:p>
            </p:txBody>
          </p:sp>
        </p:grpSp>
        <p:sp>
          <p:nvSpPr>
            <p:cNvPr id="318729" name="Rectangle 265"/>
            <p:cNvSpPr>
              <a:spLocks noChangeArrowheads="1"/>
            </p:cNvSpPr>
            <p:nvPr/>
          </p:nvSpPr>
          <p:spPr bwMode="auto">
            <a:xfrm>
              <a:off x="446" y="2352"/>
              <a:ext cx="1513" cy="240"/>
            </a:xfrm>
            <a:prstGeom prst="rect">
              <a:avLst/>
            </a:prstGeom>
            <a:noFill/>
            <a:ln w="12700">
              <a:noFill/>
              <a:miter lim="800000"/>
              <a:headEnd/>
              <a:tailEnd/>
            </a:ln>
            <a:effectLst/>
          </p:spPr>
          <p:txBody>
            <a:bodyPr wrap="none" anchor="ctr"/>
            <a:lstStyle/>
            <a:p>
              <a:pPr algn="ctr"/>
              <a:r>
                <a:rPr lang="en-US" sz="1800">
                  <a:solidFill>
                    <a:srgbClr val="FF3300"/>
                  </a:solidFill>
                </a:rPr>
                <a:t>Motorbenzinek</a:t>
              </a:r>
            </a:p>
          </p:txBody>
        </p:sp>
        <p:sp>
          <p:nvSpPr>
            <p:cNvPr id="318730" name="Rectangle 266"/>
            <p:cNvSpPr>
              <a:spLocks noChangeArrowheads="1"/>
            </p:cNvSpPr>
            <p:nvPr/>
          </p:nvSpPr>
          <p:spPr bwMode="auto">
            <a:xfrm>
              <a:off x="3668" y="2352"/>
              <a:ext cx="1104" cy="240"/>
            </a:xfrm>
            <a:prstGeom prst="rect">
              <a:avLst/>
            </a:prstGeom>
            <a:noFill/>
            <a:ln w="12700">
              <a:noFill/>
              <a:miter lim="800000"/>
              <a:headEnd/>
              <a:tailEnd/>
            </a:ln>
            <a:effectLst/>
          </p:spPr>
          <p:txBody>
            <a:bodyPr wrap="none" anchor="ctr"/>
            <a:lstStyle/>
            <a:p>
              <a:pPr algn="ctr"/>
              <a:r>
                <a:rPr lang="en-US" sz="1800">
                  <a:solidFill>
                    <a:srgbClr val="993300"/>
                  </a:solidFill>
                </a:rPr>
                <a:t>Gázolajok</a:t>
              </a:r>
            </a:p>
          </p:txBody>
        </p:sp>
        <p:grpSp>
          <p:nvGrpSpPr>
            <p:cNvPr id="15" name="Group 267"/>
            <p:cNvGrpSpPr>
              <a:grpSpLocks/>
            </p:cNvGrpSpPr>
            <p:nvPr/>
          </p:nvGrpSpPr>
          <p:grpSpPr bwMode="auto">
            <a:xfrm>
              <a:off x="219" y="2722"/>
              <a:ext cx="2322" cy="1001"/>
              <a:chOff x="219" y="2674"/>
              <a:chExt cx="2322" cy="1001"/>
            </a:xfrm>
          </p:grpSpPr>
          <p:sp>
            <p:nvSpPr>
              <p:cNvPr id="318732" name="Rectangle 268"/>
              <p:cNvSpPr>
                <a:spLocks noChangeArrowheads="1"/>
              </p:cNvSpPr>
              <p:nvPr/>
            </p:nvSpPr>
            <p:spPr bwMode="auto">
              <a:xfrm>
                <a:off x="504" y="2868"/>
                <a:ext cx="159" cy="774"/>
              </a:xfrm>
              <a:prstGeom prst="rect">
                <a:avLst/>
              </a:prstGeom>
              <a:noFill/>
              <a:ln w="9525">
                <a:noFill/>
                <a:miter lim="800000"/>
                <a:headEnd/>
                <a:tailEnd/>
              </a:ln>
            </p:spPr>
            <p:txBody>
              <a:bodyPr/>
              <a:lstStyle/>
              <a:p>
                <a:endParaRPr lang="hu-HU"/>
              </a:p>
            </p:txBody>
          </p:sp>
          <p:sp>
            <p:nvSpPr>
              <p:cNvPr id="318733" name="Rectangle 269"/>
              <p:cNvSpPr>
                <a:spLocks noChangeArrowheads="1"/>
              </p:cNvSpPr>
              <p:nvPr/>
            </p:nvSpPr>
            <p:spPr bwMode="auto">
              <a:xfrm>
                <a:off x="663" y="2868"/>
                <a:ext cx="159" cy="774"/>
              </a:xfrm>
              <a:prstGeom prst="rect">
                <a:avLst/>
              </a:prstGeom>
              <a:noFill/>
              <a:ln w="9525">
                <a:noFill/>
                <a:miter lim="800000"/>
                <a:headEnd/>
                <a:tailEnd/>
              </a:ln>
            </p:spPr>
            <p:txBody>
              <a:bodyPr/>
              <a:lstStyle/>
              <a:p>
                <a:endParaRPr lang="hu-HU"/>
              </a:p>
            </p:txBody>
          </p:sp>
          <p:sp>
            <p:nvSpPr>
              <p:cNvPr id="318734" name="Line 270"/>
              <p:cNvSpPr>
                <a:spLocks noChangeShapeType="1"/>
              </p:cNvSpPr>
              <p:nvPr/>
            </p:nvSpPr>
            <p:spPr bwMode="auto">
              <a:xfrm>
                <a:off x="504" y="2674"/>
                <a:ext cx="1" cy="968"/>
              </a:xfrm>
              <a:prstGeom prst="line">
                <a:avLst/>
              </a:prstGeom>
              <a:noFill/>
              <a:ln w="0">
                <a:solidFill>
                  <a:srgbClr val="000000"/>
                </a:solidFill>
                <a:round/>
                <a:headEnd/>
                <a:tailEnd/>
              </a:ln>
            </p:spPr>
            <p:txBody>
              <a:bodyPr/>
              <a:lstStyle/>
              <a:p>
                <a:endParaRPr lang="hu-HU"/>
              </a:p>
            </p:txBody>
          </p:sp>
          <p:sp>
            <p:nvSpPr>
              <p:cNvPr id="318735" name="Line 271"/>
              <p:cNvSpPr>
                <a:spLocks noChangeShapeType="1"/>
              </p:cNvSpPr>
              <p:nvPr/>
            </p:nvSpPr>
            <p:spPr bwMode="auto">
              <a:xfrm>
                <a:off x="480" y="3448"/>
                <a:ext cx="24" cy="1"/>
              </a:xfrm>
              <a:prstGeom prst="line">
                <a:avLst/>
              </a:prstGeom>
              <a:noFill/>
              <a:ln w="0">
                <a:solidFill>
                  <a:srgbClr val="000000"/>
                </a:solidFill>
                <a:round/>
                <a:headEnd/>
                <a:tailEnd/>
              </a:ln>
            </p:spPr>
            <p:txBody>
              <a:bodyPr/>
              <a:lstStyle/>
              <a:p>
                <a:endParaRPr lang="hu-HU"/>
              </a:p>
            </p:txBody>
          </p:sp>
          <p:sp>
            <p:nvSpPr>
              <p:cNvPr id="318736" name="Line 272"/>
              <p:cNvSpPr>
                <a:spLocks noChangeShapeType="1"/>
              </p:cNvSpPr>
              <p:nvPr/>
            </p:nvSpPr>
            <p:spPr bwMode="auto">
              <a:xfrm>
                <a:off x="480" y="3255"/>
                <a:ext cx="24" cy="1"/>
              </a:xfrm>
              <a:prstGeom prst="line">
                <a:avLst/>
              </a:prstGeom>
              <a:noFill/>
              <a:ln w="0">
                <a:solidFill>
                  <a:srgbClr val="000000"/>
                </a:solidFill>
                <a:round/>
                <a:headEnd/>
                <a:tailEnd/>
              </a:ln>
            </p:spPr>
            <p:txBody>
              <a:bodyPr/>
              <a:lstStyle/>
              <a:p>
                <a:endParaRPr lang="hu-HU"/>
              </a:p>
            </p:txBody>
          </p:sp>
          <p:sp>
            <p:nvSpPr>
              <p:cNvPr id="318737" name="Line 273"/>
              <p:cNvSpPr>
                <a:spLocks noChangeShapeType="1"/>
              </p:cNvSpPr>
              <p:nvPr/>
            </p:nvSpPr>
            <p:spPr bwMode="auto">
              <a:xfrm>
                <a:off x="480" y="3061"/>
                <a:ext cx="24" cy="1"/>
              </a:xfrm>
              <a:prstGeom prst="line">
                <a:avLst/>
              </a:prstGeom>
              <a:noFill/>
              <a:ln w="0">
                <a:solidFill>
                  <a:srgbClr val="000000"/>
                </a:solidFill>
                <a:round/>
                <a:headEnd/>
                <a:tailEnd/>
              </a:ln>
            </p:spPr>
            <p:txBody>
              <a:bodyPr/>
              <a:lstStyle/>
              <a:p>
                <a:endParaRPr lang="hu-HU"/>
              </a:p>
            </p:txBody>
          </p:sp>
          <p:sp>
            <p:nvSpPr>
              <p:cNvPr id="318738" name="Line 274"/>
              <p:cNvSpPr>
                <a:spLocks noChangeShapeType="1"/>
              </p:cNvSpPr>
              <p:nvPr/>
            </p:nvSpPr>
            <p:spPr bwMode="auto">
              <a:xfrm>
                <a:off x="480" y="2868"/>
                <a:ext cx="24" cy="1"/>
              </a:xfrm>
              <a:prstGeom prst="line">
                <a:avLst/>
              </a:prstGeom>
              <a:noFill/>
              <a:ln w="0">
                <a:solidFill>
                  <a:srgbClr val="000000"/>
                </a:solidFill>
                <a:round/>
                <a:headEnd/>
                <a:tailEnd/>
              </a:ln>
            </p:spPr>
            <p:txBody>
              <a:bodyPr/>
              <a:lstStyle/>
              <a:p>
                <a:endParaRPr lang="hu-HU"/>
              </a:p>
            </p:txBody>
          </p:sp>
          <p:sp>
            <p:nvSpPr>
              <p:cNvPr id="318739" name="Line 275"/>
              <p:cNvSpPr>
                <a:spLocks noChangeShapeType="1"/>
              </p:cNvSpPr>
              <p:nvPr/>
            </p:nvSpPr>
            <p:spPr bwMode="auto">
              <a:xfrm>
                <a:off x="480" y="2674"/>
                <a:ext cx="24" cy="1"/>
              </a:xfrm>
              <a:prstGeom prst="line">
                <a:avLst/>
              </a:prstGeom>
              <a:noFill/>
              <a:ln w="0">
                <a:solidFill>
                  <a:srgbClr val="000000"/>
                </a:solidFill>
                <a:round/>
                <a:headEnd/>
                <a:tailEnd/>
              </a:ln>
            </p:spPr>
            <p:txBody>
              <a:bodyPr/>
              <a:lstStyle/>
              <a:p>
                <a:endParaRPr lang="hu-HU"/>
              </a:p>
            </p:txBody>
          </p:sp>
          <p:sp>
            <p:nvSpPr>
              <p:cNvPr id="318740" name="Line 276"/>
              <p:cNvSpPr>
                <a:spLocks noChangeShapeType="1"/>
              </p:cNvSpPr>
              <p:nvPr/>
            </p:nvSpPr>
            <p:spPr bwMode="auto">
              <a:xfrm flipV="1">
                <a:off x="504" y="3642"/>
                <a:ext cx="1" cy="23"/>
              </a:xfrm>
              <a:prstGeom prst="line">
                <a:avLst/>
              </a:prstGeom>
              <a:noFill/>
              <a:ln w="0">
                <a:solidFill>
                  <a:srgbClr val="000000"/>
                </a:solidFill>
                <a:round/>
                <a:headEnd/>
                <a:tailEnd/>
              </a:ln>
            </p:spPr>
            <p:txBody>
              <a:bodyPr/>
              <a:lstStyle/>
              <a:p>
                <a:endParaRPr lang="hu-HU"/>
              </a:p>
            </p:txBody>
          </p:sp>
          <p:sp>
            <p:nvSpPr>
              <p:cNvPr id="318741" name="Line 277"/>
              <p:cNvSpPr>
                <a:spLocks noChangeShapeType="1"/>
              </p:cNvSpPr>
              <p:nvPr/>
            </p:nvSpPr>
            <p:spPr bwMode="auto">
              <a:xfrm flipV="1">
                <a:off x="663" y="3642"/>
                <a:ext cx="1" cy="23"/>
              </a:xfrm>
              <a:prstGeom prst="line">
                <a:avLst/>
              </a:prstGeom>
              <a:noFill/>
              <a:ln w="0">
                <a:solidFill>
                  <a:srgbClr val="000000"/>
                </a:solidFill>
                <a:round/>
                <a:headEnd/>
                <a:tailEnd/>
              </a:ln>
            </p:spPr>
            <p:txBody>
              <a:bodyPr/>
              <a:lstStyle/>
              <a:p>
                <a:endParaRPr lang="hu-HU"/>
              </a:p>
            </p:txBody>
          </p:sp>
          <p:sp>
            <p:nvSpPr>
              <p:cNvPr id="318742" name="Line 278"/>
              <p:cNvSpPr>
                <a:spLocks noChangeShapeType="1"/>
              </p:cNvSpPr>
              <p:nvPr/>
            </p:nvSpPr>
            <p:spPr bwMode="auto">
              <a:xfrm flipV="1">
                <a:off x="822" y="3642"/>
                <a:ext cx="1" cy="23"/>
              </a:xfrm>
              <a:prstGeom prst="line">
                <a:avLst/>
              </a:prstGeom>
              <a:noFill/>
              <a:ln w="0">
                <a:solidFill>
                  <a:srgbClr val="000000"/>
                </a:solidFill>
                <a:round/>
                <a:headEnd/>
                <a:tailEnd/>
              </a:ln>
            </p:spPr>
            <p:txBody>
              <a:bodyPr/>
              <a:lstStyle/>
              <a:p>
                <a:endParaRPr lang="hu-HU"/>
              </a:p>
            </p:txBody>
          </p:sp>
          <p:sp>
            <p:nvSpPr>
              <p:cNvPr id="318743" name="Line 279"/>
              <p:cNvSpPr>
                <a:spLocks noChangeShapeType="1"/>
              </p:cNvSpPr>
              <p:nvPr/>
            </p:nvSpPr>
            <p:spPr bwMode="auto">
              <a:xfrm flipV="1">
                <a:off x="987" y="3642"/>
                <a:ext cx="1" cy="23"/>
              </a:xfrm>
              <a:prstGeom prst="line">
                <a:avLst/>
              </a:prstGeom>
              <a:noFill/>
              <a:ln w="0">
                <a:solidFill>
                  <a:srgbClr val="000000"/>
                </a:solidFill>
                <a:round/>
                <a:headEnd/>
                <a:tailEnd/>
              </a:ln>
            </p:spPr>
            <p:txBody>
              <a:bodyPr/>
              <a:lstStyle/>
              <a:p>
                <a:endParaRPr lang="hu-HU"/>
              </a:p>
            </p:txBody>
          </p:sp>
          <p:sp>
            <p:nvSpPr>
              <p:cNvPr id="318744" name="Line 280"/>
              <p:cNvSpPr>
                <a:spLocks noChangeShapeType="1"/>
              </p:cNvSpPr>
              <p:nvPr/>
            </p:nvSpPr>
            <p:spPr bwMode="auto">
              <a:xfrm flipV="1">
                <a:off x="1146" y="3642"/>
                <a:ext cx="1" cy="23"/>
              </a:xfrm>
              <a:prstGeom prst="line">
                <a:avLst/>
              </a:prstGeom>
              <a:noFill/>
              <a:ln w="0">
                <a:solidFill>
                  <a:srgbClr val="000000"/>
                </a:solidFill>
                <a:round/>
                <a:headEnd/>
                <a:tailEnd/>
              </a:ln>
            </p:spPr>
            <p:txBody>
              <a:bodyPr/>
              <a:lstStyle/>
              <a:p>
                <a:endParaRPr lang="hu-HU"/>
              </a:p>
            </p:txBody>
          </p:sp>
          <p:sp>
            <p:nvSpPr>
              <p:cNvPr id="318745" name="Line 281"/>
              <p:cNvSpPr>
                <a:spLocks noChangeShapeType="1"/>
              </p:cNvSpPr>
              <p:nvPr/>
            </p:nvSpPr>
            <p:spPr bwMode="auto">
              <a:xfrm flipV="1">
                <a:off x="1305" y="3642"/>
                <a:ext cx="1" cy="23"/>
              </a:xfrm>
              <a:prstGeom prst="line">
                <a:avLst/>
              </a:prstGeom>
              <a:noFill/>
              <a:ln w="0">
                <a:solidFill>
                  <a:srgbClr val="000000"/>
                </a:solidFill>
                <a:round/>
                <a:headEnd/>
                <a:tailEnd/>
              </a:ln>
            </p:spPr>
            <p:txBody>
              <a:bodyPr/>
              <a:lstStyle/>
              <a:p>
                <a:endParaRPr lang="hu-HU"/>
              </a:p>
            </p:txBody>
          </p:sp>
          <p:sp>
            <p:nvSpPr>
              <p:cNvPr id="318746" name="Line 282"/>
              <p:cNvSpPr>
                <a:spLocks noChangeShapeType="1"/>
              </p:cNvSpPr>
              <p:nvPr/>
            </p:nvSpPr>
            <p:spPr bwMode="auto">
              <a:xfrm flipV="1">
                <a:off x="1464" y="3642"/>
                <a:ext cx="1" cy="23"/>
              </a:xfrm>
              <a:prstGeom prst="line">
                <a:avLst/>
              </a:prstGeom>
              <a:noFill/>
              <a:ln w="0">
                <a:solidFill>
                  <a:srgbClr val="000000"/>
                </a:solidFill>
                <a:round/>
                <a:headEnd/>
                <a:tailEnd/>
              </a:ln>
            </p:spPr>
            <p:txBody>
              <a:bodyPr/>
              <a:lstStyle/>
              <a:p>
                <a:endParaRPr lang="hu-HU"/>
              </a:p>
            </p:txBody>
          </p:sp>
          <p:sp>
            <p:nvSpPr>
              <p:cNvPr id="318747" name="Line 283"/>
              <p:cNvSpPr>
                <a:spLocks noChangeShapeType="1"/>
              </p:cNvSpPr>
              <p:nvPr/>
            </p:nvSpPr>
            <p:spPr bwMode="auto">
              <a:xfrm flipV="1">
                <a:off x="1623" y="3642"/>
                <a:ext cx="1" cy="23"/>
              </a:xfrm>
              <a:prstGeom prst="line">
                <a:avLst/>
              </a:prstGeom>
              <a:noFill/>
              <a:ln w="0">
                <a:solidFill>
                  <a:srgbClr val="000000"/>
                </a:solidFill>
                <a:round/>
                <a:headEnd/>
                <a:tailEnd/>
              </a:ln>
            </p:spPr>
            <p:txBody>
              <a:bodyPr/>
              <a:lstStyle/>
              <a:p>
                <a:endParaRPr lang="hu-HU"/>
              </a:p>
            </p:txBody>
          </p:sp>
          <p:sp>
            <p:nvSpPr>
              <p:cNvPr id="318748" name="Line 284"/>
              <p:cNvSpPr>
                <a:spLocks noChangeShapeType="1"/>
              </p:cNvSpPr>
              <p:nvPr/>
            </p:nvSpPr>
            <p:spPr bwMode="auto">
              <a:xfrm flipV="1">
                <a:off x="1788" y="3642"/>
                <a:ext cx="1" cy="23"/>
              </a:xfrm>
              <a:prstGeom prst="line">
                <a:avLst/>
              </a:prstGeom>
              <a:noFill/>
              <a:ln w="0">
                <a:solidFill>
                  <a:srgbClr val="000000"/>
                </a:solidFill>
                <a:round/>
                <a:headEnd/>
                <a:tailEnd/>
              </a:ln>
            </p:spPr>
            <p:txBody>
              <a:bodyPr/>
              <a:lstStyle/>
              <a:p>
                <a:endParaRPr lang="hu-HU"/>
              </a:p>
            </p:txBody>
          </p:sp>
          <p:sp>
            <p:nvSpPr>
              <p:cNvPr id="318749" name="Line 285"/>
              <p:cNvSpPr>
                <a:spLocks noChangeShapeType="1"/>
              </p:cNvSpPr>
              <p:nvPr/>
            </p:nvSpPr>
            <p:spPr bwMode="auto">
              <a:xfrm flipV="1">
                <a:off x="1947" y="3642"/>
                <a:ext cx="1" cy="23"/>
              </a:xfrm>
              <a:prstGeom prst="line">
                <a:avLst/>
              </a:prstGeom>
              <a:noFill/>
              <a:ln w="0">
                <a:solidFill>
                  <a:srgbClr val="000000"/>
                </a:solidFill>
                <a:round/>
                <a:headEnd/>
                <a:tailEnd/>
              </a:ln>
            </p:spPr>
            <p:txBody>
              <a:bodyPr/>
              <a:lstStyle/>
              <a:p>
                <a:endParaRPr lang="hu-HU"/>
              </a:p>
            </p:txBody>
          </p:sp>
          <p:sp>
            <p:nvSpPr>
              <p:cNvPr id="318750" name="Line 286"/>
              <p:cNvSpPr>
                <a:spLocks noChangeShapeType="1"/>
              </p:cNvSpPr>
              <p:nvPr/>
            </p:nvSpPr>
            <p:spPr bwMode="auto">
              <a:xfrm flipV="1">
                <a:off x="2106" y="3642"/>
                <a:ext cx="1" cy="23"/>
              </a:xfrm>
              <a:prstGeom prst="line">
                <a:avLst/>
              </a:prstGeom>
              <a:noFill/>
              <a:ln w="0">
                <a:solidFill>
                  <a:srgbClr val="000000"/>
                </a:solidFill>
                <a:round/>
                <a:headEnd/>
                <a:tailEnd/>
              </a:ln>
            </p:spPr>
            <p:txBody>
              <a:bodyPr/>
              <a:lstStyle/>
              <a:p>
                <a:endParaRPr lang="hu-HU"/>
              </a:p>
            </p:txBody>
          </p:sp>
          <p:sp>
            <p:nvSpPr>
              <p:cNvPr id="318751" name="Text Box 287"/>
              <p:cNvSpPr txBox="1">
                <a:spLocks noChangeArrowheads="1"/>
              </p:cNvSpPr>
              <p:nvPr/>
            </p:nvSpPr>
            <p:spPr bwMode="auto">
              <a:xfrm rot="-5400000">
                <a:off x="-94" y="3075"/>
                <a:ext cx="913" cy="288"/>
              </a:xfrm>
              <a:prstGeom prst="rect">
                <a:avLst/>
              </a:prstGeom>
              <a:noFill/>
              <a:ln w="9525">
                <a:noFill/>
                <a:miter lim="800000"/>
                <a:headEnd/>
                <a:tailEnd/>
              </a:ln>
              <a:effectLst/>
            </p:spPr>
            <p:txBody>
              <a:bodyPr anchor="ctr">
                <a:spAutoFit/>
              </a:bodyPr>
              <a:lstStyle/>
              <a:p>
                <a:pPr algn="ctr">
                  <a:spcBef>
                    <a:spcPct val="50000"/>
                  </a:spcBef>
                </a:pPr>
                <a:r>
                  <a:rPr lang="hu-HU" sz="1200">
                    <a:solidFill>
                      <a:schemeClr val="tx1"/>
                    </a:solidFill>
                  </a:rPr>
                  <a:t>kéntartalom (m/m%)</a:t>
                </a:r>
              </a:p>
            </p:txBody>
          </p:sp>
          <p:sp>
            <p:nvSpPr>
              <p:cNvPr id="318752" name="Line 288"/>
              <p:cNvSpPr>
                <a:spLocks noChangeShapeType="1"/>
              </p:cNvSpPr>
              <p:nvPr/>
            </p:nvSpPr>
            <p:spPr bwMode="auto">
              <a:xfrm>
                <a:off x="477" y="3648"/>
                <a:ext cx="2064" cy="0"/>
              </a:xfrm>
              <a:prstGeom prst="line">
                <a:avLst/>
              </a:prstGeom>
              <a:noFill/>
              <a:ln w="3175">
                <a:solidFill>
                  <a:schemeClr val="tx1"/>
                </a:solidFill>
                <a:round/>
                <a:headEnd/>
                <a:tailEnd/>
              </a:ln>
              <a:effectLst/>
            </p:spPr>
            <p:txBody>
              <a:bodyPr wrap="none" anchor="ctr"/>
              <a:lstStyle/>
              <a:p>
                <a:endParaRPr lang="hu-HU"/>
              </a:p>
            </p:txBody>
          </p:sp>
          <p:sp>
            <p:nvSpPr>
              <p:cNvPr id="318753" name="Line 289"/>
              <p:cNvSpPr>
                <a:spLocks noChangeShapeType="1"/>
              </p:cNvSpPr>
              <p:nvPr/>
            </p:nvSpPr>
            <p:spPr bwMode="auto">
              <a:xfrm flipV="1">
                <a:off x="2253" y="3648"/>
                <a:ext cx="1" cy="23"/>
              </a:xfrm>
              <a:prstGeom prst="line">
                <a:avLst/>
              </a:prstGeom>
              <a:noFill/>
              <a:ln w="0">
                <a:solidFill>
                  <a:srgbClr val="000000"/>
                </a:solidFill>
                <a:round/>
                <a:headEnd/>
                <a:tailEnd/>
              </a:ln>
            </p:spPr>
            <p:txBody>
              <a:bodyPr/>
              <a:lstStyle/>
              <a:p>
                <a:endParaRPr lang="hu-HU"/>
              </a:p>
            </p:txBody>
          </p:sp>
          <p:sp>
            <p:nvSpPr>
              <p:cNvPr id="318754" name="Line 290"/>
              <p:cNvSpPr>
                <a:spLocks noChangeShapeType="1"/>
              </p:cNvSpPr>
              <p:nvPr/>
            </p:nvSpPr>
            <p:spPr bwMode="auto">
              <a:xfrm flipV="1">
                <a:off x="2397" y="3648"/>
                <a:ext cx="1" cy="23"/>
              </a:xfrm>
              <a:prstGeom prst="line">
                <a:avLst/>
              </a:prstGeom>
              <a:noFill/>
              <a:ln w="0">
                <a:solidFill>
                  <a:srgbClr val="000000"/>
                </a:solidFill>
                <a:round/>
                <a:headEnd/>
                <a:tailEnd/>
              </a:ln>
            </p:spPr>
            <p:txBody>
              <a:bodyPr/>
              <a:lstStyle/>
              <a:p>
                <a:endParaRPr lang="hu-HU"/>
              </a:p>
            </p:txBody>
          </p:sp>
          <p:sp>
            <p:nvSpPr>
              <p:cNvPr id="318755" name="Line 291"/>
              <p:cNvSpPr>
                <a:spLocks noChangeShapeType="1"/>
              </p:cNvSpPr>
              <p:nvPr/>
            </p:nvSpPr>
            <p:spPr bwMode="auto">
              <a:xfrm flipV="1">
                <a:off x="2540" y="3648"/>
                <a:ext cx="1" cy="23"/>
              </a:xfrm>
              <a:prstGeom prst="line">
                <a:avLst/>
              </a:prstGeom>
              <a:noFill/>
              <a:ln w="0">
                <a:solidFill>
                  <a:srgbClr val="000000"/>
                </a:solidFill>
                <a:round/>
                <a:headEnd/>
                <a:tailEnd/>
              </a:ln>
            </p:spPr>
            <p:txBody>
              <a:bodyPr/>
              <a:lstStyle/>
              <a:p>
                <a:endParaRPr lang="hu-HU"/>
              </a:p>
            </p:txBody>
          </p:sp>
        </p:grpSp>
        <p:grpSp>
          <p:nvGrpSpPr>
            <p:cNvPr id="16" name="Group 292"/>
            <p:cNvGrpSpPr>
              <a:grpSpLocks/>
            </p:cNvGrpSpPr>
            <p:nvPr/>
          </p:nvGrpSpPr>
          <p:grpSpPr bwMode="auto">
            <a:xfrm>
              <a:off x="3188" y="2736"/>
              <a:ext cx="2328" cy="1017"/>
              <a:chOff x="213" y="2674"/>
              <a:chExt cx="2328" cy="1017"/>
            </a:xfrm>
          </p:grpSpPr>
          <p:sp>
            <p:nvSpPr>
              <p:cNvPr id="318757" name="Rectangle 293"/>
              <p:cNvSpPr>
                <a:spLocks noChangeArrowheads="1"/>
              </p:cNvSpPr>
              <p:nvPr/>
            </p:nvSpPr>
            <p:spPr bwMode="auto">
              <a:xfrm>
                <a:off x="504" y="2868"/>
                <a:ext cx="159" cy="774"/>
              </a:xfrm>
              <a:prstGeom prst="rect">
                <a:avLst/>
              </a:prstGeom>
              <a:noFill/>
              <a:ln w="9525">
                <a:noFill/>
                <a:miter lim="800000"/>
                <a:headEnd/>
                <a:tailEnd/>
              </a:ln>
            </p:spPr>
            <p:txBody>
              <a:bodyPr/>
              <a:lstStyle/>
              <a:p>
                <a:endParaRPr lang="hu-HU"/>
              </a:p>
            </p:txBody>
          </p:sp>
          <p:sp>
            <p:nvSpPr>
              <p:cNvPr id="318758" name="Rectangle 294"/>
              <p:cNvSpPr>
                <a:spLocks noChangeArrowheads="1"/>
              </p:cNvSpPr>
              <p:nvPr/>
            </p:nvSpPr>
            <p:spPr bwMode="auto">
              <a:xfrm>
                <a:off x="663" y="2868"/>
                <a:ext cx="159" cy="774"/>
              </a:xfrm>
              <a:prstGeom prst="rect">
                <a:avLst/>
              </a:prstGeom>
              <a:noFill/>
              <a:ln w="9525">
                <a:noFill/>
                <a:miter lim="800000"/>
                <a:headEnd/>
                <a:tailEnd/>
              </a:ln>
            </p:spPr>
            <p:txBody>
              <a:bodyPr/>
              <a:lstStyle/>
              <a:p>
                <a:endParaRPr lang="hu-HU"/>
              </a:p>
            </p:txBody>
          </p:sp>
          <p:sp>
            <p:nvSpPr>
              <p:cNvPr id="318759" name="Line 295"/>
              <p:cNvSpPr>
                <a:spLocks noChangeShapeType="1"/>
              </p:cNvSpPr>
              <p:nvPr/>
            </p:nvSpPr>
            <p:spPr bwMode="auto">
              <a:xfrm>
                <a:off x="504" y="2674"/>
                <a:ext cx="1" cy="968"/>
              </a:xfrm>
              <a:prstGeom prst="line">
                <a:avLst/>
              </a:prstGeom>
              <a:noFill/>
              <a:ln w="0">
                <a:solidFill>
                  <a:srgbClr val="000000"/>
                </a:solidFill>
                <a:round/>
                <a:headEnd/>
                <a:tailEnd/>
              </a:ln>
            </p:spPr>
            <p:txBody>
              <a:bodyPr/>
              <a:lstStyle/>
              <a:p>
                <a:endParaRPr lang="hu-HU"/>
              </a:p>
            </p:txBody>
          </p:sp>
          <p:sp>
            <p:nvSpPr>
              <p:cNvPr id="318760" name="Line 296"/>
              <p:cNvSpPr>
                <a:spLocks noChangeShapeType="1"/>
              </p:cNvSpPr>
              <p:nvPr/>
            </p:nvSpPr>
            <p:spPr bwMode="auto">
              <a:xfrm>
                <a:off x="480" y="3448"/>
                <a:ext cx="24" cy="1"/>
              </a:xfrm>
              <a:prstGeom prst="line">
                <a:avLst/>
              </a:prstGeom>
              <a:noFill/>
              <a:ln w="0">
                <a:solidFill>
                  <a:srgbClr val="000000"/>
                </a:solidFill>
                <a:round/>
                <a:headEnd/>
                <a:tailEnd/>
              </a:ln>
            </p:spPr>
            <p:txBody>
              <a:bodyPr/>
              <a:lstStyle/>
              <a:p>
                <a:endParaRPr lang="hu-HU"/>
              </a:p>
            </p:txBody>
          </p:sp>
          <p:sp>
            <p:nvSpPr>
              <p:cNvPr id="318761" name="Line 297"/>
              <p:cNvSpPr>
                <a:spLocks noChangeShapeType="1"/>
              </p:cNvSpPr>
              <p:nvPr/>
            </p:nvSpPr>
            <p:spPr bwMode="auto">
              <a:xfrm>
                <a:off x="480" y="3255"/>
                <a:ext cx="24" cy="1"/>
              </a:xfrm>
              <a:prstGeom prst="line">
                <a:avLst/>
              </a:prstGeom>
              <a:noFill/>
              <a:ln w="0">
                <a:solidFill>
                  <a:srgbClr val="000000"/>
                </a:solidFill>
                <a:round/>
                <a:headEnd/>
                <a:tailEnd/>
              </a:ln>
            </p:spPr>
            <p:txBody>
              <a:bodyPr/>
              <a:lstStyle/>
              <a:p>
                <a:endParaRPr lang="hu-HU"/>
              </a:p>
            </p:txBody>
          </p:sp>
          <p:sp>
            <p:nvSpPr>
              <p:cNvPr id="318762" name="Line 298"/>
              <p:cNvSpPr>
                <a:spLocks noChangeShapeType="1"/>
              </p:cNvSpPr>
              <p:nvPr/>
            </p:nvSpPr>
            <p:spPr bwMode="auto">
              <a:xfrm>
                <a:off x="480" y="3061"/>
                <a:ext cx="24" cy="1"/>
              </a:xfrm>
              <a:prstGeom prst="line">
                <a:avLst/>
              </a:prstGeom>
              <a:noFill/>
              <a:ln w="0">
                <a:solidFill>
                  <a:srgbClr val="000000"/>
                </a:solidFill>
                <a:round/>
                <a:headEnd/>
                <a:tailEnd/>
              </a:ln>
            </p:spPr>
            <p:txBody>
              <a:bodyPr/>
              <a:lstStyle/>
              <a:p>
                <a:endParaRPr lang="hu-HU"/>
              </a:p>
            </p:txBody>
          </p:sp>
          <p:sp>
            <p:nvSpPr>
              <p:cNvPr id="318763" name="Line 299"/>
              <p:cNvSpPr>
                <a:spLocks noChangeShapeType="1"/>
              </p:cNvSpPr>
              <p:nvPr/>
            </p:nvSpPr>
            <p:spPr bwMode="auto">
              <a:xfrm>
                <a:off x="480" y="2868"/>
                <a:ext cx="24" cy="1"/>
              </a:xfrm>
              <a:prstGeom prst="line">
                <a:avLst/>
              </a:prstGeom>
              <a:noFill/>
              <a:ln w="0">
                <a:solidFill>
                  <a:srgbClr val="000000"/>
                </a:solidFill>
                <a:round/>
                <a:headEnd/>
                <a:tailEnd/>
              </a:ln>
            </p:spPr>
            <p:txBody>
              <a:bodyPr/>
              <a:lstStyle/>
              <a:p>
                <a:endParaRPr lang="hu-HU"/>
              </a:p>
            </p:txBody>
          </p:sp>
          <p:sp>
            <p:nvSpPr>
              <p:cNvPr id="318764" name="Line 300"/>
              <p:cNvSpPr>
                <a:spLocks noChangeShapeType="1"/>
              </p:cNvSpPr>
              <p:nvPr/>
            </p:nvSpPr>
            <p:spPr bwMode="auto">
              <a:xfrm>
                <a:off x="480" y="2674"/>
                <a:ext cx="24" cy="1"/>
              </a:xfrm>
              <a:prstGeom prst="line">
                <a:avLst/>
              </a:prstGeom>
              <a:noFill/>
              <a:ln w="0">
                <a:solidFill>
                  <a:srgbClr val="000000"/>
                </a:solidFill>
                <a:round/>
                <a:headEnd/>
                <a:tailEnd/>
              </a:ln>
            </p:spPr>
            <p:txBody>
              <a:bodyPr/>
              <a:lstStyle/>
              <a:p>
                <a:endParaRPr lang="hu-HU"/>
              </a:p>
            </p:txBody>
          </p:sp>
          <p:sp>
            <p:nvSpPr>
              <p:cNvPr id="318765" name="Line 301"/>
              <p:cNvSpPr>
                <a:spLocks noChangeShapeType="1"/>
              </p:cNvSpPr>
              <p:nvPr/>
            </p:nvSpPr>
            <p:spPr bwMode="auto">
              <a:xfrm flipV="1">
                <a:off x="504" y="3642"/>
                <a:ext cx="1" cy="23"/>
              </a:xfrm>
              <a:prstGeom prst="line">
                <a:avLst/>
              </a:prstGeom>
              <a:noFill/>
              <a:ln w="0">
                <a:solidFill>
                  <a:srgbClr val="000000"/>
                </a:solidFill>
                <a:round/>
                <a:headEnd/>
                <a:tailEnd/>
              </a:ln>
            </p:spPr>
            <p:txBody>
              <a:bodyPr/>
              <a:lstStyle/>
              <a:p>
                <a:endParaRPr lang="hu-HU"/>
              </a:p>
            </p:txBody>
          </p:sp>
          <p:sp>
            <p:nvSpPr>
              <p:cNvPr id="318766" name="Line 302"/>
              <p:cNvSpPr>
                <a:spLocks noChangeShapeType="1"/>
              </p:cNvSpPr>
              <p:nvPr/>
            </p:nvSpPr>
            <p:spPr bwMode="auto">
              <a:xfrm flipV="1">
                <a:off x="663" y="3642"/>
                <a:ext cx="1" cy="23"/>
              </a:xfrm>
              <a:prstGeom prst="line">
                <a:avLst/>
              </a:prstGeom>
              <a:noFill/>
              <a:ln w="0">
                <a:solidFill>
                  <a:srgbClr val="000000"/>
                </a:solidFill>
                <a:round/>
                <a:headEnd/>
                <a:tailEnd/>
              </a:ln>
            </p:spPr>
            <p:txBody>
              <a:bodyPr/>
              <a:lstStyle/>
              <a:p>
                <a:endParaRPr lang="hu-HU"/>
              </a:p>
            </p:txBody>
          </p:sp>
          <p:sp>
            <p:nvSpPr>
              <p:cNvPr id="318767" name="Line 303"/>
              <p:cNvSpPr>
                <a:spLocks noChangeShapeType="1"/>
              </p:cNvSpPr>
              <p:nvPr/>
            </p:nvSpPr>
            <p:spPr bwMode="auto">
              <a:xfrm flipV="1">
                <a:off x="822" y="3642"/>
                <a:ext cx="1" cy="23"/>
              </a:xfrm>
              <a:prstGeom prst="line">
                <a:avLst/>
              </a:prstGeom>
              <a:noFill/>
              <a:ln w="0">
                <a:solidFill>
                  <a:srgbClr val="000000"/>
                </a:solidFill>
                <a:round/>
                <a:headEnd/>
                <a:tailEnd/>
              </a:ln>
            </p:spPr>
            <p:txBody>
              <a:bodyPr/>
              <a:lstStyle/>
              <a:p>
                <a:endParaRPr lang="hu-HU"/>
              </a:p>
            </p:txBody>
          </p:sp>
          <p:sp>
            <p:nvSpPr>
              <p:cNvPr id="318768" name="Line 304"/>
              <p:cNvSpPr>
                <a:spLocks noChangeShapeType="1"/>
              </p:cNvSpPr>
              <p:nvPr/>
            </p:nvSpPr>
            <p:spPr bwMode="auto">
              <a:xfrm flipV="1">
                <a:off x="987" y="3642"/>
                <a:ext cx="1" cy="23"/>
              </a:xfrm>
              <a:prstGeom prst="line">
                <a:avLst/>
              </a:prstGeom>
              <a:noFill/>
              <a:ln w="0">
                <a:solidFill>
                  <a:srgbClr val="000000"/>
                </a:solidFill>
                <a:round/>
                <a:headEnd/>
                <a:tailEnd/>
              </a:ln>
            </p:spPr>
            <p:txBody>
              <a:bodyPr/>
              <a:lstStyle/>
              <a:p>
                <a:endParaRPr lang="hu-HU"/>
              </a:p>
            </p:txBody>
          </p:sp>
          <p:sp>
            <p:nvSpPr>
              <p:cNvPr id="318769" name="Line 305"/>
              <p:cNvSpPr>
                <a:spLocks noChangeShapeType="1"/>
              </p:cNvSpPr>
              <p:nvPr/>
            </p:nvSpPr>
            <p:spPr bwMode="auto">
              <a:xfrm flipV="1">
                <a:off x="1146" y="3642"/>
                <a:ext cx="1" cy="23"/>
              </a:xfrm>
              <a:prstGeom prst="line">
                <a:avLst/>
              </a:prstGeom>
              <a:noFill/>
              <a:ln w="0">
                <a:solidFill>
                  <a:srgbClr val="000000"/>
                </a:solidFill>
                <a:round/>
                <a:headEnd/>
                <a:tailEnd/>
              </a:ln>
            </p:spPr>
            <p:txBody>
              <a:bodyPr/>
              <a:lstStyle/>
              <a:p>
                <a:endParaRPr lang="hu-HU"/>
              </a:p>
            </p:txBody>
          </p:sp>
          <p:sp>
            <p:nvSpPr>
              <p:cNvPr id="318770" name="Line 306"/>
              <p:cNvSpPr>
                <a:spLocks noChangeShapeType="1"/>
              </p:cNvSpPr>
              <p:nvPr/>
            </p:nvSpPr>
            <p:spPr bwMode="auto">
              <a:xfrm flipV="1">
                <a:off x="1305" y="3642"/>
                <a:ext cx="1" cy="23"/>
              </a:xfrm>
              <a:prstGeom prst="line">
                <a:avLst/>
              </a:prstGeom>
              <a:noFill/>
              <a:ln w="0">
                <a:solidFill>
                  <a:srgbClr val="000000"/>
                </a:solidFill>
                <a:round/>
                <a:headEnd/>
                <a:tailEnd/>
              </a:ln>
            </p:spPr>
            <p:txBody>
              <a:bodyPr/>
              <a:lstStyle/>
              <a:p>
                <a:endParaRPr lang="hu-HU"/>
              </a:p>
            </p:txBody>
          </p:sp>
          <p:sp>
            <p:nvSpPr>
              <p:cNvPr id="318771" name="Line 307"/>
              <p:cNvSpPr>
                <a:spLocks noChangeShapeType="1"/>
              </p:cNvSpPr>
              <p:nvPr/>
            </p:nvSpPr>
            <p:spPr bwMode="auto">
              <a:xfrm flipV="1">
                <a:off x="1464" y="3642"/>
                <a:ext cx="1" cy="23"/>
              </a:xfrm>
              <a:prstGeom prst="line">
                <a:avLst/>
              </a:prstGeom>
              <a:noFill/>
              <a:ln w="0">
                <a:solidFill>
                  <a:srgbClr val="000000"/>
                </a:solidFill>
                <a:round/>
                <a:headEnd/>
                <a:tailEnd/>
              </a:ln>
            </p:spPr>
            <p:txBody>
              <a:bodyPr/>
              <a:lstStyle/>
              <a:p>
                <a:endParaRPr lang="hu-HU"/>
              </a:p>
            </p:txBody>
          </p:sp>
          <p:sp>
            <p:nvSpPr>
              <p:cNvPr id="318772" name="Line 308"/>
              <p:cNvSpPr>
                <a:spLocks noChangeShapeType="1"/>
              </p:cNvSpPr>
              <p:nvPr/>
            </p:nvSpPr>
            <p:spPr bwMode="auto">
              <a:xfrm flipV="1">
                <a:off x="1623" y="3642"/>
                <a:ext cx="1" cy="23"/>
              </a:xfrm>
              <a:prstGeom prst="line">
                <a:avLst/>
              </a:prstGeom>
              <a:noFill/>
              <a:ln w="0">
                <a:solidFill>
                  <a:srgbClr val="000000"/>
                </a:solidFill>
                <a:round/>
                <a:headEnd/>
                <a:tailEnd/>
              </a:ln>
            </p:spPr>
            <p:txBody>
              <a:bodyPr/>
              <a:lstStyle/>
              <a:p>
                <a:endParaRPr lang="hu-HU"/>
              </a:p>
            </p:txBody>
          </p:sp>
          <p:sp>
            <p:nvSpPr>
              <p:cNvPr id="318773" name="Line 309"/>
              <p:cNvSpPr>
                <a:spLocks noChangeShapeType="1"/>
              </p:cNvSpPr>
              <p:nvPr/>
            </p:nvSpPr>
            <p:spPr bwMode="auto">
              <a:xfrm flipV="1">
                <a:off x="1788" y="3642"/>
                <a:ext cx="1" cy="23"/>
              </a:xfrm>
              <a:prstGeom prst="line">
                <a:avLst/>
              </a:prstGeom>
              <a:noFill/>
              <a:ln w="0">
                <a:solidFill>
                  <a:srgbClr val="000000"/>
                </a:solidFill>
                <a:round/>
                <a:headEnd/>
                <a:tailEnd/>
              </a:ln>
            </p:spPr>
            <p:txBody>
              <a:bodyPr/>
              <a:lstStyle/>
              <a:p>
                <a:endParaRPr lang="hu-HU"/>
              </a:p>
            </p:txBody>
          </p:sp>
          <p:sp>
            <p:nvSpPr>
              <p:cNvPr id="318774" name="Line 310"/>
              <p:cNvSpPr>
                <a:spLocks noChangeShapeType="1"/>
              </p:cNvSpPr>
              <p:nvPr/>
            </p:nvSpPr>
            <p:spPr bwMode="auto">
              <a:xfrm flipV="1">
                <a:off x="1947" y="3642"/>
                <a:ext cx="1" cy="23"/>
              </a:xfrm>
              <a:prstGeom prst="line">
                <a:avLst/>
              </a:prstGeom>
              <a:noFill/>
              <a:ln w="0">
                <a:solidFill>
                  <a:srgbClr val="000000"/>
                </a:solidFill>
                <a:round/>
                <a:headEnd/>
                <a:tailEnd/>
              </a:ln>
            </p:spPr>
            <p:txBody>
              <a:bodyPr/>
              <a:lstStyle/>
              <a:p>
                <a:endParaRPr lang="hu-HU"/>
              </a:p>
            </p:txBody>
          </p:sp>
          <p:sp>
            <p:nvSpPr>
              <p:cNvPr id="318775" name="Line 311"/>
              <p:cNvSpPr>
                <a:spLocks noChangeShapeType="1"/>
              </p:cNvSpPr>
              <p:nvPr/>
            </p:nvSpPr>
            <p:spPr bwMode="auto">
              <a:xfrm flipV="1">
                <a:off x="2106" y="3642"/>
                <a:ext cx="1" cy="23"/>
              </a:xfrm>
              <a:prstGeom prst="line">
                <a:avLst/>
              </a:prstGeom>
              <a:noFill/>
              <a:ln w="0">
                <a:solidFill>
                  <a:srgbClr val="000000"/>
                </a:solidFill>
                <a:round/>
                <a:headEnd/>
                <a:tailEnd/>
              </a:ln>
            </p:spPr>
            <p:txBody>
              <a:bodyPr/>
              <a:lstStyle/>
              <a:p>
                <a:endParaRPr lang="hu-HU"/>
              </a:p>
            </p:txBody>
          </p:sp>
          <p:sp>
            <p:nvSpPr>
              <p:cNvPr id="318776" name="Text Box 312"/>
              <p:cNvSpPr txBox="1">
                <a:spLocks noChangeArrowheads="1"/>
              </p:cNvSpPr>
              <p:nvPr/>
            </p:nvSpPr>
            <p:spPr bwMode="auto">
              <a:xfrm rot="-5400000">
                <a:off x="-100" y="3091"/>
                <a:ext cx="913" cy="288"/>
              </a:xfrm>
              <a:prstGeom prst="rect">
                <a:avLst/>
              </a:prstGeom>
              <a:noFill/>
              <a:ln w="9525">
                <a:noFill/>
                <a:miter lim="800000"/>
                <a:headEnd/>
                <a:tailEnd/>
              </a:ln>
              <a:effectLst/>
            </p:spPr>
            <p:txBody>
              <a:bodyPr anchor="ctr">
                <a:spAutoFit/>
              </a:bodyPr>
              <a:lstStyle/>
              <a:p>
                <a:pPr algn="ctr">
                  <a:spcBef>
                    <a:spcPct val="50000"/>
                  </a:spcBef>
                </a:pPr>
                <a:r>
                  <a:rPr lang="hu-HU" sz="1200">
                    <a:solidFill>
                      <a:schemeClr val="tx1"/>
                    </a:solidFill>
                  </a:rPr>
                  <a:t>kéntartalom (m/m%)</a:t>
                </a:r>
              </a:p>
            </p:txBody>
          </p:sp>
          <p:sp>
            <p:nvSpPr>
              <p:cNvPr id="318777" name="Line 313"/>
              <p:cNvSpPr>
                <a:spLocks noChangeShapeType="1"/>
              </p:cNvSpPr>
              <p:nvPr/>
            </p:nvSpPr>
            <p:spPr bwMode="auto">
              <a:xfrm>
                <a:off x="477" y="3648"/>
                <a:ext cx="2064" cy="0"/>
              </a:xfrm>
              <a:prstGeom prst="line">
                <a:avLst/>
              </a:prstGeom>
              <a:noFill/>
              <a:ln w="3175">
                <a:solidFill>
                  <a:schemeClr val="tx1"/>
                </a:solidFill>
                <a:round/>
                <a:headEnd/>
                <a:tailEnd/>
              </a:ln>
              <a:effectLst/>
            </p:spPr>
            <p:txBody>
              <a:bodyPr wrap="none" anchor="ctr"/>
              <a:lstStyle/>
              <a:p>
                <a:endParaRPr lang="hu-HU"/>
              </a:p>
            </p:txBody>
          </p:sp>
          <p:sp>
            <p:nvSpPr>
              <p:cNvPr id="318778" name="Line 314"/>
              <p:cNvSpPr>
                <a:spLocks noChangeShapeType="1"/>
              </p:cNvSpPr>
              <p:nvPr/>
            </p:nvSpPr>
            <p:spPr bwMode="auto">
              <a:xfrm flipV="1">
                <a:off x="2253" y="3648"/>
                <a:ext cx="1" cy="23"/>
              </a:xfrm>
              <a:prstGeom prst="line">
                <a:avLst/>
              </a:prstGeom>
              <a:noFill/>
              <a:ln w="0">
                <a:solidFill>
                  <a:srgbClr val="000000"/>
                </a:solidFill>
                <a:round/>
                <a:headEnd/>
                <a:tailEnd/>
              </a:ln>
            </p:spPr>
            <p:txBody>
              <a:bodyPr/>
              <a:lstStyle/>
              <a:p>
                <a:endParaRPr lang="hu-HU"/>
              </a:p>
            </p:txBody>
          </p:sp>
          <p:sp>
            <p:nvSpPr>
              <p:cNvPr id="318779" name="Line 315"/>
              <p:cNvSpPr>
                <a:spLocks noChangeShapeType="1"/>
              </p:cNvSpPr>
              <p:nvPr/>
            </p:nvSpPr>
            <p:spPr bwMode="auto">
              <a:xfrm flipV="1">
                <a:off x="2397" y="3648"/>
                <a:ext cx="1" cy="23"/>
              </a:xfrm>
              <a:prstGeom prst="line">
                <a:avLst/>
              </a:prstGeom>
              <a:noFill/>
              <a:ln w="0">
                <a:solidFill>
                  <a:srgbClr val="000000"/>
                </a:solidFill>
                <a:round/>
                <a:headEnd/>
                <a:tailEnd/>
              </a:ln>
            </p:spPr>
            <p:txBody>
              <a:bodyPr/>
              <a:lstStyle/>
              <a:p>
                <a:endParaRPr lang="hu-HU"/>
              </a:p>
            </p:txBody>
          </p:sp>
          <p:sp>
            <p:nvSpPr>
              <p:cNvPr id="318780" name="Line 316"/>
              <p:cNvSpPr>
                <a:spLocks noChangeShapeType="1"/>
              </p:cNvSpPr>
              <p:nvPr/>
            </p:nvSpPr>
            <p:spPr bwMode="auto">
              <a:xfrm flipV="1">
                <a:off x="2540" y="3648"/>
                <a:ext cx="1" cy="23"/>
              </a:xfrm>
              <a:prstGeom prst="line">
                <a:avLst/>
              </a:prstGeom>
              <a:noFill/>
              <a:ln w="0">
                <a:solidFill>
                  <a:srgbClr val="000000"/>
                </a:solidFill>
                <a:round/>
                <a:headEnd/>
                <a:tailEnd/>
              </a:ln>
            </p:spPr>
            <p:txBody>
              <a:bodyPr/>
              <a:lstStyle/>
              <a:p>
                <a:endParaRPr lang="hu-HU"/>
              </a:p>
            </p:txBody>
          </p:sp>
        </p:grpSp>
        <p:grpSp>
          <p:nvGrpSpPr>
            <p:cNvPr id="17" name="Group 317"/>
            <p:cNvGrpSpPr>
              <a:grpSpLocks/>
            </p:cNvGrpSpPr>
            <p:nvPr/>
          </p:nvGrpSpPr>
          <p:grpSpPr bwMode="auto">
            <a:xfrm>
              <a:off x="528" y="2640"/>
              <a:ext cx="3145" cy="288"/>
              <a:chOff x="528" y="2544"/>
              <a:chExt cx="3145" cy="288"/>
            </a:xfrm>
          </p:grpSpPr>
          <p:sp>
            <p:nvSpPr>
              <p:cNvPr id="318782" name="Rectangle 318"/>
              <p:cNvSpPr>
                <a:spLocks noChangeArrowheads="1"/>
              </p:cNvSpPr>
              <p:nvPr/>
            </p:nvSpPr>
            <p:spPr bwMode="auto">
              <a:xfrm>
                <a:off x="528" y="2736"/>
                <a:ext cx="145" cy="96"/>
              </a:xfrm>
              <a:prstGeom prst="rect">
                <a:avLst/>
              </a:prstGeom>
              <a:noFill/>
              <a:ln w="9525">
                <a:noFill/>
                <a:miter lim="800000"/>
                <a:headEnd/>
                <a:tailEnd/>
              </a:ln>
            </p:spPr>
            <p:txBody>
              <a:bodyPr wrap="none" lIns="0" tIns="0" rIns="0" bIns="0">
                <a:spAutoFit/>
              </a:bodyPr>
              <a:lstStyle/>
              <a:p>
                <a:r>
                  <a:rPr lang="hu-HU" sz="1000">
                    <a:solidFill>
                      <a:srgbClr val="000000"/>
                    </a:solidFill>
                  </a:rPr>
                  <a:t>0.2</a:t>
                </a:r>
                <a:endParaRPr lang="hu-HU" sz="1000"/>
              </a:p>
            </p:txBody>
          </p:sp>
          <p:sp>
            <p:nvSpPr>
              <p:cNvPr id="318783" name="Rectangle 319"/>
              <p:cNvSpPr>
                <a:spLocks noChangeArrowheads="1"/>
              </p:cNvSpPr>
              <p:nvPr/>
            </p:nvSpPr>
            <p:spPr bwMode="auto">
              <a:xfrm>
                <a:off x="3528" y="2544"/>
                <a:ext cx="145" cy="96"/>
              </a:xfrm>
              <a:prstGeom prst="rect">
                <a:avLst/>
              </a:prstGeom>
              <a:noFill/>
              <a:ln w="9525">
                <a:noFill/>
                <a:miter lim="800000"/>
                <a:headEnd/>
                <a:tailEnd/>
              </a:ln>
            </p:spPr>
            <p:txBody>
              <a:bodyPr wrap="none" lIns="0" tIns="0" rIns="0" bIns="0">
                <a:spAutoFit/>
              </a:bodyPr>
              <a:lstStyle/>
              <a:p>
                <a:r>
                  <a:rPr lang="hu-HU" sz="1000">
                    <a:solidFill>
                      <a:srgbClr val="000000"/>
                    </a:solidFill>
                  </a:rPr>
                  <a:t>0.5</a:t>
                </a:r>
                <a:endParaRPr lang="hu-HU" sz="1000"/>
              </a:p>
            </p:txBody>
          </p:sp>
        </p:grpSp>
        <p:grpSp>
          <p:nvGrpSpPr>
            <p:cNvPr id="18" name="Group 320"/>
            <p:cNvGrpSpPr>
              <a:grpSpLocks/>
            </p:cNvGrpSpPr>
            <p:nvPr/>
          </p:nvGrpSpPr>
          <p:grpSpPr bwMode="auto">
            <a:xfrm>
              <a:off x="513" y="2716"/>
              <a:ext cx="3134" cy="980"/>
              <a:chOff x="513" y="2668"/>
              <a:chExt cx="3134" cy="980"/>
            </a:xfrm>
          </p:grpSpPr>
          <p:grpSp>
            <p:nvGrpSpPr>
              <p:cNvPr id="19" name="Group 321"/>
              <p:cNvGrpSpPr>
                <a:grpSpLocks/>
              </p:cNvGrpSpPr>
              <p:nvPr/>
            </p:nvGrpSpPr>
            <p:grpSpPr bwMode="auto">
              <a:xfrm>
                <a:off x="513" y="2874"/>
                <a:ext cx="159" cy="774"/>
                <a:chOff x="651" y="2868"/>
                <a:chExt cx="159" cy="774"/>
              </a:xfrm>
            </p:grpSpPr>
            <p:sp>
              <p:nvSpPr>
                <p:cNvPr id="318786" name="Rectangle 322"/>
                <p:cNvSpPr>
                  <a:spLocks noChangeArrowheads="1"/>
                </p:cNvSpPr>
                <p:nvPr/>
              </p:nvSpPr>
              <p:spPr bwMode="auto">
                <a:xfrm>
                  <a:off x="651" y="2868"/>
                  <a:ext cx="159" cy="11"/>
                </a:xfrm>
                <a:prstGeom prst="rect">
                  <a:avLst/>
                </a:prstGeom>
                <a:solidFill>
                  <a:srgbClr val="FFFF00"/>
                </a:solidFill>
                <a:ln w="9525">
                  <a:noFill/>
                  <a:miter lim="800000"/>
                  <a:headEnd/>
                  <a:tailEnd/>
                </a:ln>
              </p:spPr>
              <p:txBody>
                <a:bodyPr/>
                <a:lstStyle/>
                <a:p>
                  <a:endParaRPr lang="hu-HU"/>
                </a:p>
              </p:txBody>
            </p:sp>
            <p:sp>
              <p:nvSpPr>
                <p:cNvPr id="318787" name="Rectangle 323"/>
                <p:cNvSpPr>
                  <a:spLocks noChangeArrowheads="1"/>
                </p:cNvSpPr>
                <p:nvPr/>
              </p:nvSpPr>
              <p:spPr bwMode="auto">
                <a:xfrm>
                  <a:off x="651" y="2879"/>
                  <a:ext cx="159" cy="12"/>
                </a:xfrm>
                <a:prstGeom prst="rect">
                  <a:avLst/>
                </a:prstGeom>
                <a:solidFill>
                  <a:srgbClr val="FFFF00"/>
                </a:solidFill>
                <a:ln w="9525">
                  <a:noFill/>
                  <a:miter lim="800000"/>
                  <a:headEnd/>
                  <a:tailEnd/>
                </a:ln>
              </p:spPr>
              <p:txBody>
                <a:bodyPr/>
                <a:lstStyle/>
                <a:p>
                  <a:endParaRPr lang="hu-HU"/>
                </a:p>
              </p:txBody>
            </p:sp>
            <p:sp>
              <p:nvSpPr>
                <p:cNvPr id="318788" name="Rectangle 324"/>
                <p:cNvSpPr>
                  <a:spLocks noChangeArrowheads="1"/>
                </p:cNvSpPr>
                <p:nvPr/>
              </p:nvSpPr>
              <p:spPr bwMode="auto">
                <a:xfrm>
                  <a:off x="651" y="2891"/>
                  <a:ext cx="159" cy="12"/>
                </a:xfrm>
                <a:prstGeom prst="rect">
                  <a:avLst/>
                </a:prstGeom>
                <a:solidFill>
                  <a:srgbClr val="FFFF00"/>
                </a:solidFill>
                <a:ln w="9525">
                  <a:noFill/>
                  <a:miter lim="800000"/>
                  <a:headEnd/>
                  <a:tailEnd/>
                </a:ln>
              </p:spPr>
              <p:txBody>
                <a:bodyPr/>
                <a:lstStyle/>
                <a:p>
                  <a:endParaRPr lang="hu-HU"/>
                </a:p>
              </p:txBody>
            </p:sp>
            <p:sp>
              <p:nvSpPr>
                <p:cNvPr id="318789" name="Rectangle 325"/>
                <p:cNvSpPr>
                  <a:spLocks noChangeArrowheads="1"/>
                </p:cNvSpPr>
                <p:nvPr/>
              </p:nvSpPr>
              <p:spPr bwMode="auto">
                <a:xfrm>
                  <a:off x="651" y="2903"/>
                  <a:ext cx="159" cy="12"/>
                </a:xfrm>
                <a:prstGeom prst="rect">
                  <a:avLst/>
                </a:prstGeom>
                <a:solidFill>
                  <a:srgbClr val="FFFF00"/>
                </a:solidFill>
                <a:ln w="9525">
                  <a:noFill/>
                  <a:miter lim="800000"/>
                  <a:headEnd/>
                  <a:tailEnd/>
                </a:ln>
              </p:spPr>
              <p:txBody>
                <a:bodyPr/>
                <a:lstStyle/>
                <a:p>
                  <a:endParaRPr lang="hu-HU"/>
                </a:p>
              </p:txBody>
            </p:sp>
            <p:sp>
              <p:nvSpPr>
                <p:cNvPr id="318790" name="Rectangle 326"/>
                <p:cNvSpPr>
                  <a:spLocks noChangeArrowheads="1"/>
                </p:cNvSpPr>
                <p:nvPr/>
              </p:nvSpPr>
              <p:spPr bwMode="auto">
                <a:xfrm>
                  <a:off x="651" y="2915"/>
                  <a:ext cx="159" cy="11"/>
                </a:xfrm>
                <a:prstGeom prst="rect">
                  <a:avLst/>
                </a:prstGeom>
                <a:solidFill>
                  <a:srgbClr val="FFFF00"/>
                </a:solidFill>
                <a:ln w="9525">
                  <a:noFill/>
                  <a:miter lim="800000"/>
                  <a:headEnd/>
                  <a:tailEnd/>
                </a:ln>
              </p:spPr>
              <p:txBody>
                <a:bodyPr/>
                <a:lstStyle/>
                <a:p>
                  <a:endParaRPr lang="hu-HU"/>
                </a:p>
              </p:txBody>
            </p:sp>
            <p:sp>
              <p:nvSpPr>
                <p:cNvPr id="318791" name="Rectangle 327"/>
                <p:cNvSpPr>
                  <a:spLocks noChangeArrowheads="1"/>
                </p:cNvSpPr>
                <p:nvPr/>
              </p:nvSpPr>
              <p:spPr bwMode="auto">
                <a:xfrm>
                  <a:off x="651" y="2926"/>
                  <a:ext cx="159" cy="12"/>
                </a:xfrm>
                <a:prstGeom prst="rect">
                  <a:avLst/>
                </a:prstGeom>
                <a:solidFill>
                  <a:srgbClr val="FFFF00"/>
                </a:solidFill>
                <a:ln w="9525">
                  <a:noFill/>
                  <a:miter lim="800000"/>
                  <a:headEnd/>
                  <a:tailEnd/>
                </a:ln>
              </p:spPr>
              <p:txBody>
                <a:bodyPr/>
                <a:lstStyle/>
                <a:p>
                  <a:endParaRPr lang="hu-HU"/>
                </a:p>
              </p:txBody>
            </p:sp>
            <p:sp>
              <p:nvSpPr>
                <p:cNvPr id="318792" name="Rectangle 328"/>
                <p:cNvSpPr>
                  <a:spLocks noChangeArrowheads="1"/>
                </p:cNvSpPr>
                <p:nvPr/>
              </p:nvSpPr>
              <p:spPr bwMode="auto">
                <a:xfrm>
                  <a:off x="651" y="2938"/>
                  <a:ext cx="159" cy="12"/>
                </a:xfrm>
                <a:prstGeom prst="rect">
                  <a:avLst/>
                </a:prstGeom>
                <a:solidFill>
                  <a:srgbClr val="FFFF00"/>
                </a:solidFill>
                <a:ln w="9525">
                  <a:noFill/>
                  <a:miter lim="800000"/>
                  <a:headEnd/>
                  <a:tailEnd/>
                </a:ln>
              </p:spPr>
              <p:txBody>
                <a:bodyPr/>
                <a:lstStyle/>
                <a:p>
                  <a:endParaRPr lang="hu-HU"/>
                </a:p>
              </p:txBody>
            </p:sp>
            <p:sp>
              <p:nvSpPr>
                <p:cNvPr id="318793" name="Rectangle 329"/>
                <p:cNvSpPr>
                  <a:spLocks noChangeArrowheads="1"/>
                </p:cNvSpPr>
                <p:nvPr/>
              </p:nvSpPr>
              <p:spPr bwMode="auto">
                <a:xfrm>
                  <a:off x="651" y="2950"/>
                  <a:ext cx="159" cy="11"/>
                </a:xfrm>
                <a:prstGeom prst="rect">
                  <a:avLst/>
                </a:prstGeom>
                <a:solidFill>
                  <a:srgbClr val="FFFF00"/>
                </a:solidFill>
                <a:ln w="9525">
                  <a:noFill/>
                  <a:miter lim="800000"/>
                  <a:headEnd/>
                  <a:tailEnd/>
                </a:ln>
              </p:spPr>
              <p:txBody>
                <a:bodyPr/>
                <a:lstStyle/>
                <a:p>
                  <a:endParaRPr lang="hu-HU"/>
                </a:p>
              </p:txBody>
            </p:sp>
            <p:sp>
              <p:nvSpPr>
                <p:cNvPr id="318794" name="Rectangle 330"/>
                <p:cNvSpPr>
                  <a:spLocks noChangeArrowheads="1"/>
                </p:cNvSpPr>
                <p:nvPr/>
              </p:nvSpPr>
              <p:spPr bwMode="auto">
                <a:xfrm>
                  <a:off x="651" y="2961"/>
                  <a:ext cx="159" cy="18"/>
                </a:xfrm>
                <a:prstGeom prst="rect">
                  <a:avLst/>
                </a:prstGeom>
                <a:solidFill>
                  <a:srgbClr val="FFFF00"/>
                </a:solidFill>
                <a:ln w="9525">
                  <a:noFill/>
                  <a:miter lim="800000"/>
                  <a:headEnd/>
                  <a:tailEnd/>
                </a:ln>
              </p:spPr>
              <p:txBody>
                <a:bodyPr/>
                <a:lstStyle/>
                <a:p>
                  <a:endParaRPr lang="hu-HU"/>
                </a:p>
              </p:txBody>
            </p:sp>
            <p:sp>
              <p:nvSpPr>
                <p:cNvPr id="318795" name="Rectangle 331"/>
                <p:cNvSpPr>
                  <a:spLocks noChangeArrowheads="1"/>
                </p:cNvSpPr>
                <p:nvPr/>
              </p:nvSpPr>
              <p:spPr bwMode="auto">
                <a:xfrm>
                  <a:off x="651" y="2979"/>
                  <a:ext cx="159" cy="12"/>
                </a:xfrm>
                <a:prstGeom prst="rect">
                  <a:avLst/>
                </a:prstGeom>
                <a:solidFill>
                  <a:srgbClr val="FFFF00"/>
                </a:solidFill>
                <a:ln w="9525">
                  <a:noFill/>
                  <a:miter lim="800000"/>
                  <a:headEnd/>
                  <a:tailEnd/>
                </a:ln>
              </p:spPr>
              <p:txBody>
                <a:bodyPr/>
                <a:lstStyle/>
                <a:p>
                  <a:endParaRPr lang="hu-HU"/>
                </a:p>
              </p:txBody>
            </p:sp>
            <p:sp>
              <p:nvSpPr>
                <p:cNvPr id="318796" name="Rectangle 332"/>
                <p:cNvSpPr>
                  <a:spLocks noChangeArrowheads="1"/>
                </p:cNvSpPr>
                <p:nvPr/>
              </p:nvSpPr>
              <p:spPr bwMode="auto">
                <a:xfrm>
                  <a:off x="651" y="2991"/>
                  <a:ext cx="159" cy="12"/>
                </a:xfrm>
                <a:prstGeom prst="rect">
                  <a:avLst/>
                </a:prstGeom>
                <a:solidFill>
                  <a:srgbClr val="FFFF00"/>
                </a:solidFill>
                <a:ln w="9525">
                  <a:noFill/>
                  <a:miter lim="800000"/>
                  <a:headEnd/>
                  <a:tailEnd/>
                </a:ln>
              </p:spPr>
              <p:txBody>
                <a:bodyPr/>
                <a:lstStyle/>
                <a:p>
                  <a:endParaRPr lang="hu-HU"/>
                </a:p>
              </p:txBody>
            </p:sp>
            <p:sp>
              <p:nvSpPr>
                <p:cNvPr id="318797" name="Rectangle 333"/>
                <p:cNvSpPr>
                  <a:spLocks noChangeArrowheads="1"/>
                </p:cNvSpPr>
                <p:nvPr/>
              </p:nvSpPr>
              <p:spPr bwMode="auto">
                <a:xfrm>
                  <a:off x="651" y="3003"/>
                  <a:ext cx="159" cy="11"/>
                </a:xfrm>
                <a:prstGeom prst="rect">
                  <a:avLst/>
                </a:prstGeom>
                <a:solidFill>
                  <a:srgbClr val="FFFF00"/>
                </a:solidFill>
                <a:ln w="9525">
                  <a:noFill/>
                  <a:miter lim="800000"/>
                  <a:headEnd/>
                  <a:tailEnd/>
                </a:ln>
              </p:spPr>
              <p:txBody>
                <a:bodyPr/>
                <a:lstStyle/>
                <a:p>
                  <a:endParaRPr lang="hu-HU"/>
                </a:p>
              </p:txBody>
            </p:sp>
            <p:sp>
              <p:nvSpPr>
                <p:cNvPr id="318798" name="Rectangle 334"/>
                <p:cNvSpPr>
                  <a:spLocks noChangeArrowheads="1"/>
                </p:cNvSpPr>
                <p:nvPr/>
              </p:nvSpPr>
              <p:spPr bwMode="auto">
                <a:xfrm>
                  <a:off x="651" y="3014"/>
                  <a:ext cx="159" cy="12"/>
                </a:xfrm>
                <a:prstGeom prst="rect">
                  <a:avLst/>
                </a:prstGeom>
                <a:solidFill>
                  <a:srgbClr val="FFFF00"/>
                </a:solidFill>
                <a:ln w="9525">
                  <a:noFill/>
                  <a:miter lim="800000"/>
                  <a:headEnd/>
                  <a:tailEnd/>
                </a:ln>
              </p:spPr>
              <p:txBody>
                <a:bodyPr/>
                <a:lstStyle/>
                <a:p>
                  <a:endParaRPr lang="hu-HU"/>
                </a:p>
              </p:txBody>
            </p:sp>
            <p:sp>
              <p:nvSpPr>
                <p:cNvPr id="318799" name="Rectangle 335"/>
                <p:cNvSpPr>
                  <a:spLocks noChangeArrowheads="1"/>
                </p:cNvSpPr>
                <p:nvPr/>
              </p:nvSpPr>
              <p:spPr bwMode="auto">
                <a:xfrm>
                  <a:off x="651" y="3026"/>
                  <a:ext cx="159" cy="12"/>
                </a:xfrm>
                <a:prstGeom prst="rect">
                  <a:avLst/>
                </a:prstGeom>
                <a:solidFill>
                  <a:srgbClr val="FFFF00"/>
                </a:solidFill>
                <a:ln w="9525">
                  <a:noFill/>
                  <a:miter lim="800000"/>
                  <a:headEnd/>
                  <a:tailEnd/>
                </a:ln>
              </p:spPr>
              <p:txBody>
                <a:bodyPr/>
                <a:lstStyle/>
                <a:p>
                  <a:endParaRPr lang="hu-HU"/>
                </a:p>
              </p:txBody>
            </p:sp>
            <p:sp>
              <p:nvSpPr>
                <p:cNvPr id="318800" name="Rectangle 336"/>
                <p:cNvSpPr>
                  <a:spLocks noChangeArrowheads="1"/>
                </p:cNvSpPr>
                <p:nvPr/>
              </p:nvSpPr>
              <p:spPr bwMode="auto">
                <a:xfrm>
                  <a:off x="651" y="3038"/>
                  <a:ext cx="159" cy="11"/>
                </a:xfrm>
                <a:prstGeom prst="rect">
                  <a:avLst/>
                </a:prstGeom>
                <a:solidFill>
                  <a:srgbClr val="FFFF00"/>
                </a:solidFill>
                <a:ln w="9525">
                  <a:noFill/>
                  <a:miter lim="800000"/>
                  <a:headEnd/>
                  <a:tailEnd/>
                </a:ln>
              </p:spPr>
              <p:txBody>
                <a:bodyPr/>
                <a:lstStyle/>
                <a:p>
                  <a:endParaRPr lang="hu-HU"/>
                </a:p>
              </p:txBody>
            </p:sp>
            <p:sp>
              <p:nvSpPr>
                <p:cNvPr id="318801" name="Rectangle 337"/>
                <p:cNvSpPr>
                  <a:spLocks noChangeArrowheads="1"/>
                </p:cNvSpPr>
                <p:nvPr/>
              </p:nvSpPr>
              <p:spPr bwMode="auto">
                <a:xfrm>
                  <a:off x="651" y="3049"/>
                  <a:ext cx="159" cy="12"/>
                </a:xfrm>
                <a:prstGeom prst="rect">
                  <a:avLst/>
                </a:prstGeom>
                <a:solidFill>
                  <a:srgbClr val="FFFF00"/>
                </a:solidFill>
                <a:ln w="9525">
                  <a:noFill/>
                  <a:miter lim="800000"/>
                  <a:headEnd/>
                  <a:tailEnd/>
                </a:ln>
              </p:spPr>
              <p:txBody>
                <a:bodyPr/>
                <a:lstStyle/>
                <a:p>
                  <a:endParaRPr lang="hu-HU"/>
                </a:p>
              </p:txBody>
            </p:sp>
            <p:sp>
              <p:nvSpPr>
                <p:cNvPr id="318802" name="Rectangle 338"/>
                <p:cNvSpPr>
                  <a:spLocks noChangeArrowheads="1"/>
                </p:cNvSpPr>
                <p:nvPr/>
              </p:nvSpPr>
              <p:spPr bwMode="auto">
                <a:xfrm>
                  <a:off x="651" y="3061"/>
                  <a:ext cx="159" cy="12"/>
                </a:xfrm>
                <a:prstGeom prst="rect">
                  <a:avLst/>
                </a:prstGeom>
                <a:solidFill>
                  <a:srgbClr val="FFFF00"/>
                </a:solidFill>
                <a:ln w="9525">
                  <a:noFill/>
                  <a:miter lim="800000"/>
                  <a:headEnd/>
                  <a:tailEnd/>
                </a:ln>
              </p:spPr>
              <p:txBody>
                <a:bodyPr/>
                <a:lstStyle/>
                <a:p>
                  <a:endParaRPr lang="hu-HU"/>
                </a:p>
              </p:txBody>
            </p:sp>
            <p:sp>
              <p:nvSpPr>
                <p:cNvPr id="318803" name="Rectangle 339"/>
                <p:cNvSpPr>
                  <a:spLocks noChangeArrowheads="1"/>
                </p:cNvSpPr>
                <p:nvPr/>
              </p:nvSpPr>
              <p:spPr bwMode="auto">
                <a:xfrm>
                  <a:off x="651" y="3073"/>
                  <a:ext cx="159" cy="12"/>
                </a:xfrm>
                <a:prstGeom prst="rect">
                  <a:avLst/>
                </a:prstGeom>
                <a:solidFill>
                  <a:srgbClr val="FFFF00"/>
                </a:solidFill>
                <a:ln w="9525">
                  <a:noFill/>
                  <a:miter lim="800000"/>
                  <a:headEnd/>
                  <a:tailEnd/>
                </a:ln>
              </p:spPr>
              <p:txBody>
                <a:bodyPr/>
                <a:lstStyle/>
                <a:p>
                  <a:endParaRPr lang="hu-HU"/>
                </a:p>
              </p:txBody>
            </p:sp>
            <p:sp>
              <p:nvSpPr>
                <p:cNvPr id="318804" name="Rectangle 340"/>
                <p:cNvSpPr>
                  <a:spLocks noChangeArrowheads="1"/>
                </p:cNvSpPr>
                <p:nvPr/>
              </p:nvSpPr>
              <p:spPr bwMode="auto">
                <a:xfrm>
                  <a:off x="651" y="3085"/>
                  <a:ext cx="159" cy="11"/>
                </a:xfrm>
                <a:prstGeom prst="rect">
                  <a:avLst/>
                </a:prstGeom>
                <a:solidFill>
                  <a:srgbClr val="FFFF00"/>
                </a:solidFill>
                <a:ln w="9525">
                  <a:noFill/>
                  <a:miter lim="800000"/>
                  <a:headEnd/>
                  <a:tailEnd/>
                </a:ln>
              </p:spPr>
              <p:txBody>
                <a:bodyPr/>
                <a:lstStyle/>
                <a:p>
                  <a:endParaRPr lang="hu-HU"/>
                </a:p>
              </p:txBody>
            </p:sp>
            <p:sp>
              <p:nvSpPr>
                <p:cNvPr id="318805" name="Rectangle 341"/>
                <p:cNvSpPr>
                  <a:spLocks noChangeArrowheads="1"/>
                </p:cNvSpPr>
                <p:nvPr/>
              </p:nvSpPr>
              <p:spPr bwMode="auto">
                <a:xfrm>
                  <a:off x="651" y="3096"/>
                  <a:ext cx="159" cy="12"/>
                </a:xfrm>
                <a:prstGeom prst="rect">
                  <a:avLst/>
                </a:prstGeom>
                <a:solidFill>
                  <a:srgbClr val="FFFF00"/>
                </a:solidFill>
                <a:ln w="9525">
                  <a:noFill/>
                  <a:miter lim="800000"/>
                  <a:headEnd/>
                  <a:tailEnd/>
                </a:ln>
              </p:spPr>
              <p:txBody>
                <a:bodyPr/>
                <a:lstStyle/>
                <a:p>
                  <a:endParaRPr lang="hu-HU"/>
                </a:p>
              </p:txBody>
            </p:sp>
            <p:sp>
              <p:nvSpPr>
                <p:cNvPr id="318806" name="Rectangle 342"/>
                <p:cNvSpPr>
                  <a:spLocks noChangeArrowheads="1"/>
                </p:cNvSpPr>
                <p:nvPr/>
              </p:nvSpPr>
              <p:spPr bwMode="auto">
                <a:xfrm>
                  <a:off x="651" y="3108"/>
                  <a:ext cx="159" cy="12"/>
                </a:xfrm>
                <a:prstGeom prst="rect">
                  <a:avLst/>
                </a:prstGeom>
                <a:solidFill>
                  <a:srgbClr val="FFFF00"/>
                </a:solidFill>
                <a:ln w="9525">
                  <a:noFill/>
                  <a:miter lim="800000"/>
                  <a:headEnd/>
                  <a:tailEnd/>
                </a:ln>
              </p:spPr>
              <p:txBody>
                <a:bodyPr/>
                <a:lstStyle/>
                <a:p>
                  <a:endParaRPr lang="hu-HU"/>
                </a:p>
              </p:txBody>
            </p:sp>
            <p:sp>
              <p:nvSpPr>
                <p:cNvPr id="318807" name="Rectangle 343"/>
                <p:cNvSpPr>
                  <a:spLocks noChangeArrowheads="1"/>
                </p:cNvSpPr>
                <p:nvPr/>
              </p:nvSpPr>
              <p:spPr bwMode="auto">
                <a:xfrm>
                  <a:off x="651" y="3120"/>
                  <a:ext cx="159" cy="12"/>
                </a:xfrm>
                <a:prstGeom prst="rect">
                  <a:avLst/>
                </a:prstGeom>
                <a:solidFill>
                  <a:srgbClr val="FFFF00"/>
                </a:solidFill>
                <a:ln w="9525">
                  <a:noFill/>
                  <a:miter lim="800000"/>
                  <a:headEnd/>
                  <a:tailEnd/>
                </a:ln>
              </p:spPr>
              <p:txBody>
                <a:bodyPr/>
                <a:lstStyle/>
                <a:p>
                  <a:endParaRPr lang="hu-HU"/>
                </a:p>
              </p:txBody>
            </p:sp>
            <p:sp>
              <p:nvSpPr>
                <p:cNvPr id="318808" name="Rectangle 344"/>
                <p:cNvSpPr>
                  <a:spLocks noChangeArrowheads="1"/>
                </p:cNvSpPr>
                <p:nvPr/>
              </p:nvSpPr>
              <p:spPr bwMode="auto">
                <a:xfrm>
                  <a:off x="651" y="3132"/>
                  <a:ext cx="159" cy="11"/>
                </a:xfrm>
                <a:prstGeom prst="rect">
                  <a:avLst/>
                </a:prstGeom>
                <a:solidFill>
                  <a:srgbClr val="FFFF00"/>
                </a:solidFill>
                <a:ln w="9525">
                  <a:noFill/>
                  <a:miter lim="800000"/>
                  <a:headEnd/>
                  <a:tailEnd/>
                </a:ln>
              </p:spPr>
              <p:txBody>
                <a:bodyPr/>
                <a:lstStyle/>
                <a:p>
                  <a:endParaRPr lang="hu-HU"/>
                </a:p>
              </p:txBody>
            </p:sp>
            <p:sp>
              <p:nvSpPr>
                <p:cNvPr id="318809" name="Rectangle 345"/>
                <p:cNvSpPr>
                  <a:spLocks noChangeArrowheads="1"/>
                </p:cNvSpPr>
                <p:nvPr/>
              </p:nvSpPr>
              <p:spPr bwMode="auto">
                <a:xfrm>
                  <a:off x="651" y="3143"/>
                  <a:ext cx="159" cy="12"/>
                </a:xfrm>
                <a:prstGeom prst="rect">
                  <a:avLst/>
                </a:prstGeom>
                <a:solidFill>
                  <a:srgbClr val="FFFF00"/>
                </a:solidFill>
                <a:ln w="9525">
                  <a:noFill/>
                  <a:miter lim="800000"/>
                  <a:headEnd/>
                  <a:tailEnd/>
                </a:ln>
              </p:spPr>
              <p:txBody>
                <a:bodyPr/>
                <a:lstStyle/>
                <a:p>
                  <a:endParaRPr lang="hu-HU"/>
                </a:p>
              </p:txBody>
            </p:sp>
            <p:sp>
              <p:nvSpPr>
                <p:cNvPr id="318810" name="Rectangle 346"/>
                <p:cNvSpPr>
                  <a:spLocks noChangeArrowheads="1"/>
                </p:cNvSpPr>
                <p:nvPr/>
              </p:nvSpPr>
              <p:spPr bwMode="auto">
                <a:xfrm>
                  <a:off x="651" y="3155"/>
                  <a:ext cx="159" cy="18"/>
                </a:xfrm>
                <a:prstGeom prst="rect">
                  <a:avLst/>
                </a:prstGeom>
                <a:solidFill>
                  <a:srgbClr val="FFFF00"/>
                </a:solidFill>
                <a:ln w="9525">
                  <a:noFill/>
                  <a:miter lim="800000"/>
                  <a:headEnd/>
                  <a:tailEnd/>
                </a:ln>
              </p:spPr>
              <p:txBody>
                <a:bodyPr/>
                <a:lstStyle/>
                <a:p>
                  <a:endParaRPr lang="hu-HU"/>
                </a:p>
              </p:txBody>
            </p:sp>
            <p:sp>
              <p:nvSpPr>
                <p:cNvPr id="318811" name="Rectangle 347"/>
                <p:cNvSpPr>
                  <a:spLocks noChangeArrowheads="1"/>
                </p:cNvSpPr>
                <p:nvPr/>
              </p:nvSpPr>
              <p:spPr bwMode="auto">
                <a:xfrm>
                  <a:off x="651" y="3173"/>
                  <a:ext cx="159" cy="11"/>
                </a:xfrm>
                <a:prstGeom prst="rect">
                  <a:avLst/>
                </a:prstGeom>
                <a:solidFill>
                  <a:srgbClr val="FFFF00"/>
                </a:solidFill>
                <a:ln w="9525">
                  <a:noFill/>
                  <a:miter lim="800000"/>
                  <a:headEnd/>
                  <a:tailEnd/>
                </a:ln>
              </p:spPr>
              <p:txBody>
                <a:bodyPr/>
                <a:lstStyle/>
                <a:p>
                  <a:endParaRPr lang="hu-HU"/>
                </a:p>
              </p:txBody>
            </p:sp>
            <p:sp>
              <p:nvSpPr>
                <p:cNvPr id="318812" name="Rectangle 348"/>
                <p:cNvSpPr>
                  <a:spLocks noChangeArrowheads="1"/>
                </p:cNvSpPr>
                <p:nvPr/>
              </p:nvSpPr>
              <p:spPr bwMode="auto">
                <a:xfrm>
                  <a:off x="651" y="3184"/>
                  <a:ext cx="159" cy="12"/>
                </a:xfrm>
                <a:prstGeom prst="rect">
                  <a:avLst/>
                </a:prstGeom>
                <a:solidFill>
                  <a:srgbClr val="FFFF00"/>
                </a:solidFill>
                <a:ln w="9525">
                  <a:noFill/>
                  <a:miter lim="800000"/>
                  <a:headEnd/>
                  <a:tailEnd/>
                </a:ln>
              </p:spPr>
              <p:txBody>
                <a:bodyPr/>
                <a:lstStyle/>
                <a:p>
                  <a:endParaRPr lang="hu-HU"/>
                </a:p>
              </p:txBody>
            </p:sp>
            <p:sp>
              <p:nvSpPr>
                <p:cNvPr id="318813" name="Rectangle 349"/>
                <p:cNvSpPr>
                  <a:spLocks noChangeArrowheads="1"/>
                </p:cNvSpPr>
                <p:nvPr/>
              </p:nvSpPr>
              <p:spPr bwMode="auto">
                <a:xfrm>
                  <a:off x="651" y="3196"/>
                  <a:ext cx="159" cy="12"/>
                </a:xfrm>
                <a:prstGeom prst="rect">
                  <a:avLst/>
                </a:prstGeom>
                <a:solidFill>
                  <a:srgbClr val="FFFF00"/>
                </a:solidFill>
                <a:ln w="9525">
                  <a:noFill/>
                  <a:miter lim="800000"/>
                  <a:headEnd/>
                  <a:tailEnd/>
                </a:ln>
              </p:spPr>
              <p:txBody>
                <a:bodyPr/>
                <a:lstStyle/>
                <a:p>
                  <a:endParaRPr lang="hu-HU"/>
                </a:p>
              </p:txBody>
            </p:sp>
            <p:sp>
              <p:nvSpPr>
                <p:cNvPr id="318814" name="Rectangle 350"/>
                <p:cNvSpPr>
                  <a:spLocks noChangeArrowheads="1"/>
                </p:cNvSpPr>
                <p:nvPr/>
              </p:nvSpPr>
              <p:spPr bwMode="auto">
                <a:xfrm>
                  <a:off x="651" y="3208"/>
                  <a:ext cx="159" cy="12"/>
                </a:xfrm>
                <a:prstGeom prst="rect">
                  <a:avLst/>
                </a:prstGeom>
                <a:solidFill>
                  <a:srgbClr val="FFFF00"/>
                </a:solidFill>
                <a:ln w="9525">
                  <a:noFill/>
                  <a:miter lim="800000"/>
                  <a:headEnd/>
                  <a:tailEnd/>
                </a:ln>
              </p:spPr>
              <p:txBody>
                <a:bodyPr/>
                <a:lstStyle/>
                <a:p>
                  <a:endParaRPr lang="hu-HU"/>
                </a:p>
              </p:txBody>
            </p:sp>
            <p:sp>
              <p:nvSpPr>
                <p:cNvPr id="318815" name="Rectangle 351"/>
                <p:cNvSpPr>
                  <a:spLocks noChangeArrowheads="1"/>
                </p:cNvSpPr>
                <p:nvPr/>
              </p:nvSpPr>
              <p:spPr bwMode="auto">
                <a:xfrm>
                  <a:off x="651" y="3220"/>
                  <a:ext cx="159" cy="11"/>
                </a:xfrm>
                <a:prstGeom prst="rect">
                  <a:avLst/>
                </a:prstGeom>
                <a:solidFill>
                  <a:srgbClr val="FFFF00"/>
                </a:solidFill>
                <a:ln w="9525">
                  <a:noFill/>
                  <a:miter lim="800000"/>
                  <a:headEnd/>
                  <a:tailEnd/>
                </a:ln>
              </p:spPr>
              <p:txBody>
                <a:bodyPr/>
                <a:lstStyle/>
                <a:p>
                  <a:endParaRPr lang="hu-HU"/>
                </a:p>
              </p:txBody>
            </p:sp>
            <p:sp>
              <p:nvSpPr>
                <p:cNvPr id="318816" name="Rectangle 352"/>
                <p:cNvSpPr>
                  <a:spLocks noChangeArrowheads="1"/>
                </p:cNvSpPr>
                <p:nvPr/>
              </p:nvSpPr>
              <p:spPr bwMode="auto">
                <a:xfrm>
                  <a:off x="651" y="3231"/>
                  <a:ext cx="159" cy="12"/>
                </a:xfrm>
                <a:prstGeom prst="rect">
                  <a:avLst/>
                </a:prstGeom>
                <a:solidFill>
                  <a:srgbClr val="FFFF00"/>
                </a:solidFill>
                <a:ln w="9525">
                  <a:noFill/>
                  <a:miter lim="800000"/>
                  <a:headEnd/>
                  <a:tailEnd/>
                </a:ln>
              </p:spPr>
              <p:txBody>
                <a:bodyPr/>
                <a:lstStyle/>
                <a:p>
                  <a:endParaRPr lang="hu-HU"/>
                </a:p>
              </p:txBody>
            </p:sp>
            <p:sp>
              <p:nvSpPr>
                <p:cNvPr id="318817" name="Rectangle 353"/>
                <p:cNvSpPr>
                  <a:spLocks noChangeArrowheads="1"/>
                </p:cNvSpPr>
                <p:nvPr/>
              </p:nvSpPr>
              <p:spPr bwMode="auto">
                <a:xfrm>
                  <a:off x="651" y="3243"/>
                  <a:ext cx="159" cy="12"/>
                </a:xfrm>
                <a:prstGeom prst="rect">
                  <a:avLst/>
                </a:prstGeom>
                <a:solidFill>
                  <a:srgbClr val="FFFF00"/>
                </a:solidFill>
                <a:ln w="9525">
                  <a:noFill/>
                  <a:miter lim="800000"/>
                  <a:headEnd/>
                  <a:tailEnd/>
                </a:ln>
              </p:spPr>
              <p:txBody>
                <a:bodyPr/>
                <a:lstStyle/>
                <a:p>
                  <a:endParaRPr lang="hu-HU"/>
                </a:p>
              </p:txBody>
            </p:sp>
            <p:sp>
              <p:nvSpPr>
                <p:cNvPr id="318818" name="Rectangle 354"/>
                <p:cNvSpPr>
                  <a:spLocks noChangeArrowheads="1"/>
                </p:cNvSpPr>
                <p:nvPr/>
              </p:nvSpPr>
              <p:spPr bwMode="auto">
                <a:xfrm>
                  <a:off x="651" y="3255"/>
                  <a:ext cx="159" cy="11"/>
                </a:xfrm>
                <a:prstGeom prst="rect">
                  <a:avLst/>
                </a:prstGeom>
                <a:solidFill>
                  <a:srgbClr val="FFFF00"/>
                </a:solidFill>
                <a:ln w="9525">
                  <a:noFill/>
                  <a:miter lim="800000"/>
                  <a:headEnd/>
                  <a:tailEnd/>
                </a:ln>
              </p:spPr>
              <p:txBody>
                <a:bodyPr/>
                <a:lstStyle/>
                <a:p>
                  <a:endParaRPr lang="hu-HU"/>
                </a:p>
              </p:txBody>
            </p:sp>
            <p:sp>
              <p:nvSpPr>
                <p:cNvPr id="318819" name="Rectangle 355"/>
                <p:cNvSpPr>
                  <a:spLocks noChangeArrowheads="1"/>
                </p:cNvSpPr>
                <p:nvPr/>
              </p:nvSpPr>
              <p:spPr bwMode="auto">
                <a:xfrm>
                  <a:off x="651" y="3266"/>
                  <a:ext cx="159" cy="12"/>
                </a:xfrm>
                <a:prstGeom prst="rect">
                  <a:avLst/>
                </a:prstGeom>
                <a:solidFill>
                  <a:srgbClr val="FFFF00"/>
                </a:solidFill>
                <a:ln w="9525">
                  <a:noFill/>
                  <a:miter lim="800000"/>
                  <a:headEnd/>
                  <a:tailEnd/>
                </a:ln>
              </p:spPr>
              <p:txBody>
                <a:bodyPr/>
                <a:lstStyle/>
                <a:p>
                  <a:endParaRPr lang="hu-HU"/>
                </a:p>
              </p:txBody>
            </p:sp>
            <p:sp>
              <p:nvSpPr>
                <p:cNvPr id="318820" name="Rectangle 356"/>
                <p:cNvSpPr>
                  <a:spLocks noChangeArrowheads="1"/>
                </p:cNvSpPr>
                <p:nvPr/>
              </p:nvSpPr>
              <p:spPr bwMode="auto">
                <a:xfrm>
                  <a:off x="651" y="3278"/>
                  <a:ext cx="159" cy="12"/>
                </a:xfrm>
                <a:prstGeom prst="rect">
                  <a:avLst/>
                </a:prstGeom>
                <a:solidFill>
                  <a:srgbClr val="FFFF00"/>
                </a:solidFill>
                <a:ln w="9525">
                  <a:noFill/>
                  <a:miter lim="800000"/>
                  <a:headEnd/>
                  <a:tailEnd/>
                </a:ln>
              </p:spPr>
              <p:txBody>
                <a:bodyPr/>
                <a:lstStyle/>
                <a:p>
                  <a:endParaRPr lang="hu-HU"/>
                </a:p>
              </p:txBody>
            </p:sp>
            <p:sp>
              <p:nvSpPr>
                <p:cNvPr id="318821" name="Rectangle 357"/>
                <p:cNvSpPr>
                  <a:spLocks noChangeArrowheads="1"/>
                </p:cNvSpPr>
                <p:nvPr/>
              </p:nvSpPr>
              <p:spPr bwMode="auto">
                <a:xfrm>
                  <a:off x="651" y="3290"/>
                  <a:ext cx="159" cy="12"/>
                </a:xfrm>
                <a:prstGeom prst="rect">
                  <a:avLst/>
                </a:prstGeom>
                <a:solidFill>
                  <a:srgbClr val="FFFF00"/>
                </a:solidFill>
                <a:ln w="9525">
                  <a:noFill/>
                  <a:miter lim="800000"/>
                  <a:headEnd/>
                  <a:tailEnd/>
                </a:ln>
              </p:spPr>
              <p:txBody>
                <a:bodyPr/>
                <a:lstStyle/>
                <a:p>
                  <a:endParaRPr lang="hu-HU"/>
                </a:p>
              </p:txBody>
            </p:sp>
            <p:sp>
              <p:nvSpPr>
                <p:cNvPr id="318822" name="Rectangle 358"/>
                <p:cNvSpPr>
                  <a:spLocks noChangeArrowheads="1"/>
                </p:cNvSpPr>
                <p:nvPr/>
              </p:nvSpPr>
              <p:spPr bwMode="auto">
                <a:xfrm>
                  <a:off x="651" y="3302"/>
                  <a:ext cx="159" cy="11"/>
                </a:xfrm>
                <a:prstGeom prst="rect">
                  <a:avLst/>
                </a:prstGeom>
                <a:solidFill>
                  <a:srgbClr val="FFFF00"/>
                </a:solidFill>
                <a:ln w="9525">
                  <a:noFill/>
                  <a:miter lim="800000"/>
                  <a:headEnd/>
                  <a:tailEnd/>
                </a:ln>
              </p:spPr>
              <p:txBody>
                <a:bodyPr/>
                <a:lstStyle/>
                <a:p>
                  <a:endParaRPr lang="hu-HU"/>
                </a:p>
              </p:txBody>
            </p:sp>
            <p:sp>
              <p:nvSpPr>
                <p:cNvPr id="318823" name="Rectangle 359"/>
                <p:cNvSpPr>
                  <a:spLocks noChangeArrowheads="1"/>
                </p:cNvSpPr>
                <p:nvPr/>
              </p:nvSpPr>
              <p:spPr bwMode="auto">
                <a:xfrm>
                  <a:off x="651" y="3313"/>
                  <a:ext cx="159" cy="12"/>
                </a:xfrm>
                <a:prstGeom prst="rect">
                  <a:avLst/>
                </a:prstGeom>
                <a:solidFill>
                  <a:srgbClr val="FFFF00"/>
                </a:solidFill>
                <a:ln w="9525">
                  <a:noFill/>
                  <a:miter lim="800000"/>
                  <a:headEnd/>
                  <a:tailEnd/>
                </a:ln>
              </p:spPr>
              <p:txBody>
                <a:bodyPr/>
                <a:lstStyle/>
                <a:p>
                  <a:endParaRPr lang="hu-HU"/>
                </a:p>
              </p:txBody>
            </p:sp>
            <p:sp>
              <p:nvSpPr>
                <p:cNvPr id="318824" name="Rectangle 360"/>
                <p:cNvSpPr>
                  <a:spLocks noChangeArrowheads="1"/>
                </p:cNvSpPr>
                <p:nvPr/>
              </p:nvSpPr>
              <p:spPr bwMode="auto">
                <a:xfrm>
                  <a:off x="651" y="3325"/>
                  <a:ext cx="159" cy="12"/>
                </a:xfrm>
                <a:prstGeom prst="rect">
                  <a:avLst/>
                </a:prstGeom>
                <a:solidFill>
                  <a:srgbClr val="FFFF00"/>
                </a:solidFill>
                <a:ln w="9525">
                  <a:noFill/>
                  <a:miter lim="800000"/>
                  <a:headEnd/>
                  <a:tailEnd/>
                </a:ln>
              </p:spPr>
              <p:txBody>
                <a:bodyPr/>
                <a:lstStyle/>
                <a:p>
                  <a:endParaRPr lang="hu-HU"/>
                </a:p>
              </p:txBody>
            </p:sp>
            <p:sp>
              <p:nvSpPr>
                <p:cNvPr id="318825" name="Rectangle 361"/>
                <p:cNvSpPr>
                  <a:spLocks noChangeArrowheads="1"/>
                </p:cNvSpPr>
                <p:nvPr/>
              </p:nvSpPr>
              <p:spPr bwMode="auto">
                <a:xfrm>
                  <a:off x="651" y="3337"/>
                  <a:ext cx="159" cy="12"/>
                </a:xfrm>
                <a:prstGeom prst="rect">
                  <a:avLst/>
                </a:prstGeom>
                <a:solidFill>
                  <a:srgbClr val="FFFF00"/>
                </a:solidFill>
                <a:ln w="9525">
                  <a:noFill/>
                  <a:miter lim="800000"/>
                  <a:headEnd/>
                  <a:tailEnd/>
                </a:ln>
              </p:spPr>
              <p:txBody>
                <a:bodyPr/>
                <a:lstStyle/>
                <a:p>
                  <a:endParaRPr lang="hu-HU"/>
                </a:p>
              </p:txBody>
            </p:sp>
            <p:sp>
              <p:nvSpPr>
                <p:cNvPr id="318826" name="Rectangle 362"/>
                <p:cNvSpPr>
                  <a:spLocks noChangeArrowheads="1"/>
                </p:cNvSpPr>
                <p:nvPr/>
              </p:nvSpPr>
              <p:spPr bwMode="auto">
                <a:xfrm>
                  <a:off x="651" y="3349"/>
                  <a:ext cx="159" cy="17"/>
                </a:xfrm>
                <a:prstGeom prst="rect">
                  <a:avLst/>
                </a:prstGeom>
                <a:solidFill>
                  <a:srgbClr val="FFFF00"/>
                </a:solidFill>
                <a:ln w="9525">
                  <a:noFill/>
                  <a:miter lim="800000"/>
                  <a:headEnd/>
                  <a:tailEnd/>
                </a:ln>
              </p:spPr>
              <p:txBody>
                <a:bodyPr/>
                <a:lstStyle/>
                <a:p>
                  <a:endParaRPr lang="hu-HU"/>
                </a:p>
              </p:txBody>
            </p:sp>
            <p:sp>
              <p:nvSpPr>
                <p:cNvPr id="318827" name="Rectangle 363"/>
                <p:cNvSpPr>
                  <a:spLocks noChangeArrowheads="1"/>
                </p:cNvSpPr>
                <p:nvPr/>
              </p:nvSpPr>
              <p:spPr bwMode="auto">
                <a:xfrm>
                  <a:off x="651" y="3366"/>
                  <a:ext cx="159" cy="12"/>
                </a:xfrm>
                <a:prstGeom prst="rect">
                  <a:avLst/>
                </a:prstGeom>
                <a:solidFill>
                  <a:srgbClr val="FFFF00"/>
                </a:solidFill>
                <a:ln w="9525">
                  <a:noFill/>
                  <a:miter lim="800000"/>
                  <a:headEnd/>
                  <a:tailEnd/>
                </a:ln>
              </p:spPr>
              <p:txBody>
                <a:bodyPr/>
                <a:lstStyle/>
                <a:p>
                  <a:endParaRPr lang="hu-HU"/>
                </a:p>
              </p:txBody>
            </p:sp>
            <p:sp>
              <p:nvSpPr>
                <p:cNvPr id="318828" name="Rectangle 364"/>
                <p:cNvSpPr>
                  <a:spLocks noChangeArrowheads="1"/>
                </p:cNvSpPr>
                <p:nvPr/>
              </p:nvSpPr>
              <p:spPr bwMode="auto">
                <a:xfrm>
                  <a:off x="651" y="3378"/>
                  <a:ext cx="159" cy="12"/>
                </a:xfrm>
                <a:prstGeom prst="rect">
                  <a:avLst/>
                </a:prstGeom>
                <a:solidFill>
                  <a:srgbClr val="FFFF00"/>
                </a:solidFill>
                <a:ln w="9525">
                  <a:noFill/>
                  <a:miter lim="800000"/>
                  <a:headEnd/>
                  <a:tailEnd/>
                </a:ln>
              </p:spPr>
              <p:txBody>
                <a:bodyPr/>
                <a:lstStyle/>
                <a:p>
                  <a:endParaRPr lang="hu-HU"/>
                </a:p>
              </p:txBody>
            </p:sp>
            <p:sp>
              <p:nvSpPr>
                <p:cNvPr id="318829" name="Rectangle 365"/>
                <p:cNvSpPr>
                  <a:spLocks noChangeArrowheads="1"/>
                </p:cNvSpPr>
                <p:nvPr/>
              </p:nvSpPr>
              <p:spPr bwMode="auto">
                <a:xfrm>
                  <a:off x="651" y="3390"/>
                  <a:ext cx="159" cy="11"/>
                </a:xfrm>
                <a:prstGeom prst="rect">
                  <a:avLst/>
                </a:prstGeom>
                <a:solidFill>
                  <a:srgbClr val="FFFF00"/>
                </a:solidFill>
                <a:ln w="9525">
                  <a:noFill/>
                  <a:miter lim="800000"/>
                  <a:headEnd/>
                  <a:tailEnd/>
                </a:ln>
              </p:spPr>
              <p:txBody>
                <a:bodyPr/>
                <a:lstStyle/>
                <a:p>
                  <a:endParaRPr lang="hu-HU"/>
                </a:p>
              </p:txBody>
            </p:sp>
            <p:sp>
              <p:nvSpPr>
                <p:cNvPr id="318830" name="Rectangle 366"/>
                <p:cNvSpPr>
                  <a:spLocks noChangeArrowheads="1"/>
                </p:cNvSpPr>
                <p:nvPr/>
              </p:nvSpPr>
              <p:spPr bwMode="auto">
                <a:xfrm>
                  <a:off x="651" y="3401"/>
                  <a:ext cx="159" cy="12"/>
                </a:xfrm>
                <a:prstGeom prst="rect">
                  <a:avLst/>
                </a:prstGeom>
                <a:solidFill>
                  <a:srgbClr val="FFFF00"/>
                </a:solidFill>
                <a:ln w="9525">
                  <a:noFill/>
                  <a:miter lim="800000"/>
                  <a:headEnd/>
                  <a:tailEnd/>
                </a:ln>
              </p:spPr>
              <p:txBody>
                <a:bodyPr/>
                <a:lstStyle/>
                <a:p>
                  <a:endParaRPr lang="hu-HU"/>
                </a:p>
              </p:txBody>
            </p:sp>
            <p:sp>
              <p:nvSpPr>
                <p:cNvPr id="318831" name="Rectangle 367"/>
                <p:cNvSpPr>
                  <a:spLocks noChangeArrowheads="1"/>
                </p:cNvSpPr>
                <p:nvPr/>
              </p:nvSpPr>
              <p:spPr bwMode="auto">
                <a:xfrm>
                  <a:off x="651" y="3413"/>
                  <a:ext cx="159" cy="12"/>
                </a:xfrm>
                <a:prstGeom prst="rect">
                  <a:avLst/>
                </a:prstGeom>
                <a:solidFill>
                  <a:srgbClr val="FFFF00"/>
                </a:solidFill>
                <a:ln w="9525">
                  <a:noFill/>
                  <a:miter lim="800000"/>
                  <a:headEnd/>
                  <a:tailEnd/>
                </a:ln>
              </p:spPr>
              <p:txBody>
                <a:bodyPr/>
                <a:lstStyle/>
                <a:p>
                  <a:endParaRPr lang="hu-HU"/>
                </a:p>
              </p:txBody>
            </p:sp>
            <p:sp>
              <p:nvSpPr>
                <p:cNvPr id="318832" name="Rectangle 368"/>
                <p:cNvSpPr>
                  <a:spLocks noChangeArrowheads="1"/>
                </p:cNvSpPr>
                <p:nvPr/>
              </p:nvSpPr>
              <p:spPr bwMode="auto">
                <a:xfrm>
                  <a:off x="651" y="3425"/>
                  <a:ext cx="159" cy="11"/>
                </a:xfrm>
                <a:prstGeom prst="rect">
                  <a:avLst/>
                </a:prstGeom>
                <a:solidFill>
                  <a:srgbClr val="FFFF00"/>
                </a:solidFill>
                <a:ln w="9525">
                  <a:noFill/>
                  <a:miter lim="800000"/>
                  <a:headEnd/>
                  <a:tailEnd/>
                </a:ln>
              </p:spPr>
              <p:txBody>
                <a:bodyPr/>
                <a:lstStyle/>
                <a:p>
                  <a:endParaRPr lang="hu-HU"/>
                </a:p>
              </p:txBody>
            </p:sp>
            <p:sp>
              <p:nvSpPr>
                <p:cNvPr id="318833" name="Rectangle 369"/>
                <p:cNvSpPr>
                  <a:spLocks noChangeArrowheads="1"/>
                </p:cNvSpPr>
                <p:nvPr/>
              </p:nvSpPr>
              <p:spPr bwMode="auto">
                <a:xfrm>
                  <a:off x="651" y="3436"/>
                  <a:ext cx="159" cy="12"/>
                </a:xfrm>
                <a:prstGeom prst="rect">
                  <a:avLst/>
                </a:prstGeom>
                <a:solidFill>
                  <a:srgbClr val="FFFF00"/>
                </a:solidFill>
                <a:ln w="9525">
                  <a:noFill/>
                  <a:miter lim="800000"/>
                  <a:headEnd/>
                  <a:tailEnd/>
                </a:ln>
              </p:spPr>
              <p:txBody>
                <a:bodyPr/>
                <a:lstStyle/>
                <a:p>
                  <a:endParaRPr lang="hu-HU"/>
                </a:p>
              </p:txBody>
            </p:sp>
            <p:sp>
              <p:nvSpPr>
                <p:cNvPr id="318834" name="Rectangle 370"/>
                <p:cNvSpPr>
                  <a:spLocks noChangeArrowheads="1"/>
                </p:cNvSpPr>
                <p:nvPr/>
              </p:nvSpPr>
              <p:spPr bwMode="auto">
                <a:xfrm>
                  <a:off x="651" y="3448"/>
                  <a:ext cx="159" cy="12"/>
                </a:xfrm>
                <a:prstGeom prst="rect">
                  <a:avLst/>
                </a:prstGeom>
                <a:solidFill>
                  <a:srgbClr val="FFFF00"/>
                </a:solidFill>
                <a:ln w="9525">
                  <a:noFill/>
                  <a:miter lim="800000"/>
                  <a:headEnd/>
                  <a:tailEnd/>
                </a:ln>
              </p:spPr>
              <p:txBody>
                <a:bodyPr/>
                <a:lstStyle/>
                <a:p>
                  <a:endParaRPr lang="hu-HU"/>
                </a:p>
              </p:txBody>
            </p:sp>
            <p:sp>
              <p:nvSpPr>
                <p:cNvPr id="318835" name="Rectangle 371"/>
                <p:cNvSpPr>
                  <a:spLocks noChangeArrowheads="1"/>
                </p:cNvSpPr>
                <p:nvPr/>
              </p:nvSpPr>
              <p:spPr bwMode="auto">
                <a:xfrm>
                  <a:off x="651" y="3460"/>
                  <a:ext cx="159" cy="12"/>
                </a:xfrm>
                <a:prstGeom prst="rect">
                  <a:avLst/>
                </a:prstGeom>
                <a:solidFill>
                  <a:srgbClr val="FFFF00"/>
                </a:solidFill>
                <a:ln w="9525">
                  <a:noFill/>
                  <a:miter lim="800000"/>
                  <a:headEnd/>
                  <a:tailEnd/>
                </a:ln>
              </p:spPr>
              <p:txBody>
                <a:bodyPr/>
                <a:lstStyle/>
                <a:p>
                  <a:endParaRPr lang="hu-HU"/>
                </a:p>
              </p:txBody>
            </p:sp>
            <p:sp>
              <p:nvSpPr>
                <p:cNvPr id="318836" name="Rectangle 372"/>
                <p:cNvSpPr>
                  <a:spLocks noChangeArrowheads="1"/>
                </p:cNvSpPr>
                <p:nvPr/>
              </p:nvSpPr>
              <p:spPr bwMode="auto">
                <a:xfrm>
                  <a:off x="651" y="3472"/>
                  <a:ext cx="159" cy="11"/>
                </a:xfrm>
                <a:prstGeom prst="rect">
                  <a:avLst/>
                </a:prstGeom>
                <a:solidFill>
                  <a:srgbClr val="FFFF00"/>
                </a:solidFill>
                <a:ln w="9525">
                  <a:noFill/>
                  <a:miter lim="800000"/>
                  <a:headEnd/>
                  <a:tailEnd/>
                </a:ln>
              </p:spPr>
              <p:txBody>
                <a:bodyPr/>
                <a:lstStyle/>
                <a:p>
                  <a:endParaRPr lang="hu-HU"/>
                </a:p>
              </p:txBody>
            </p:sp>
            <p:sp>
              <p:nvSpPr>
                <p:cNvPr id="318837" name="Rectangle 373"/>
                <p:cNvSpPr>
                  <a:spLocks noChangeArrowheads="1"/>
                </p:cNvSpPr>
                <p:nvPr/>
              </p:nvSpPr>
              <p:spPr bwMode="auto">
                <a:xfrm>
                  <a:off x="651" y="3483"/>
                  <a:ext cx="159" cy="12"/>
                </a:xfrm>
                <a:prstGeom prst="rect">
                  <a:avLst/>
                </a:prstGeom>
                <a:solidFill>
                  <a:srgbClr val="FFFF00"/>
                </a:solidFill>
                <a:ln w="9525">
                  <a:noFill/>
                  <a:miter lim="800000"/>
                  <a:headEnd/>
                  <a:tailEnd/>
                </a:ln>
              </p:spPr>
              <p:txBody>
                <a:bodyPr/>
                <a:lstStyle/>
                <a:p>
                  <a:endParaRPr lang="hu-HU"/>
                </a:p>
              </p:txBody>
            </p:sp>
            <p:sp>
              <p:nvSpPr>
                <p:cNvPr id="318838" name="Rectangle 374"/>
                <p:cNvSpPr>
                  <a:spLocks noChangeArrowheads="1"/>
                </p:cNvSpPr>
                <p:nvPr/>
              </p:nvSpPr>
              <p:spPr bwMode="auto">
                <a:xfrm>
                  <a:off x="651" y="3495"/>
                  <a:ext cx="159" cy="12"/>
                </a:xfrm>
                <a:prstGeom prst="rect">
                  <a:avLst/>
                </a:prstGeom>
                <a:solidFill>
                  <a:srgbClr val="FFFF00"/>
                </a:solidFill>
                <a:ln w="9525">
                  <a:noFill/>
                  <a:miter lim="800000"/>
                  <a:headEnd/>
                  <a:tailEnd/>
                </a:ln>
              </p:spPr>
              <p:txBody>
                <a:bodyPr/>
                <a:lstStyle/>
                <a:p>
                  <a:endParaRPr lang="hu-HU"/>
                </a:p>
              </p:txBody>
            </p:sp>
            <p:sp>
              <p:nvSpPr>
                <p:cNvPr id="318839" name="Rectangle 375"/>
                <p:cNvSpPr>
                  <a:spLocks noChangeArrowheads="1"/>
                </p:cNvSpPr>
                <p:nvPr/>
              </p:nvSpPr>
              <p:spPr bwMode="auto">
                <a:xfrm>
                  <a:off x="651" y="3507"/>
                  <a:ext cx="159" cy="12"/>
                </a:xfrm>
                <a:prstGeom prst="rect">
                  <a:avLst/>
                </a:prstGeom>
                <a:solidFill>
                  <a:srgbClr val="FFFF00"/>
                </a:solidFill>
                <a:ln w="9525">
                  <a:noFill/>
                  <a:miter lim="800000"/>
                  <a:headEnd/>
                  <a:tailEnd/>
                </a:ln>
              </p:spPr>
              <p:txBody>
                <a:bodyPr/>
                <a:lstStyle/>
                <a:p>
                  <a:endParaRPr lang="hu-HU"/>
                </a:p>
              </p:txBody>
            </p:sp>
            <p:sp>
              <p:nvSpPr>
                <p:cNvPr id="318840" name="Rectangle 376"/>
                <p:cNvSpPr>
                  <a:spLocks noChangeArrowheads="1"/>
                </p:cNvSpPr>
                <p:nvPr/>
              </p:nvSpPr>
              <p:spPr bwMode="auto">
                <a:xfrm>
                  <a:off x="651" y="3519"/>
                  <a:ext cx="159" cy="11"/>
                </a:xfrm>
                <a:prstGeom prst="rect">
                  <a:avLst/>
                </a:prstGeom>
                <a:solidFill>
                  <a:srgbClr val="FFFF00"/>
                </a:solidFill>
                <a:ln w="9525">
                  <a:noFill/>
                  <a:miter lim="800000"/>
                  <a:headEnd/>
                  <a:tailEnd/>
                </a:ln>
              </p:spPr>
              <p:txBody>
                <a:bodyPr/>
                <a:lstStyle/>
                <a:p>
                  <a:endParaRPr lang="hu-HU"/>
                </a:p>
              </p:txBody>
            </p:sp>
            <p:sp>
              <p:nvSpPr>
                <p:cNvPr id="318841" name="Rectangle 377"/>
                <p:cNvSpPr>
                  <a:spLocks noChangeArrowheads="1"/>
                </p:cNvSpPr>
                <p:nvPr/>
              </p:nvSpPr>
              <p:spPr bwMode="auto">
                <a:xfrm>
                  <a:off x="651" y="3530"/>
                  <a:ext cx="159" cy="12"/>
                </a:xfrm>
                <a:prstGeom prst="rect">
                  <a:avLst/>
                </a:prstGeom>
                <a:solidFill>
                  <a:srgbClr val="FFFF00"/>
                </a:solidFill>
                <a:ln w="9525">
                  <a:noFill/>
                  <a:miter lim="800000"/>
                  <a:headEnd/>
                  <a:tailEnd/>
                </a:ln>
              </p:spPr>
              <p:txBody>
                <a:bodyPr/>
                <a:lstStyle/>
                <a:p>
                  <a:endParaRPr lang="hu-HU"/>
                </a:p>
              </p:txBody>
            </p:sp>
            <p:sp>
              <p:nvSpPr>
                <p:cNvPr id="318842" name="Rectangle 378"/>
                <p:cNvSpPr>
                  <a:spLocks noChangeArrowheads="1"/>
                </p:cNvSpPr>
                <p:nvPr/>
              </p:nvSpPr>
              <p:spPr bwMode="auto">
                <a:xfrm>
                  <a:off x="651" y="3542"/>
                  <a:ext cx="159" cy="18"/>
                </a:xfrm>
                <a:prstGeom prst="rect">
                  <a:avLst/>
                </a:prstGeom>
                <a:solidFill>
                  <a:srgbClr val="FFFF00"/>
                </a:solidFill>
                <a:ln w="9525">
                  <a:noFill/>
                  <a:miter lim="800000"/>
                  <a:headEnd/>
                  <a:tailEnd/>
                </a:ln>
              </p:spPr>
              <p:txBody>
                <a:bodyPr/>
                <a:lstStyle/>
                <a:p>
                  <a:endParaRPr lang="hu-HU"/>
                </a:p>
              </p:txBody>
            </p:sp>
            <p:sp>
              <p:nvSpPr>
                <p:cNvPr id="318843" name="Rectangle 379"/>
                <p:cNvSpPr>
                  <a:spLocks noChangeArrowheads="1"/>
                </p:cNvSpPr>
                <p:nvPr/>
              </p:nvSpPr>
              <p:spPr bwMode="auto">
                <a:xfrm>
                  <a:off x="651" y="3560"/>
                  <a:ext cx="159" cy="11"/>
                </a:xfrm>
                <a:prstGeom prst="rect">
                  <a:avLst/>
                </a:prstGeom>
                <a:solidFill>
                  <a:srgbClr val="FFFF00"/>
                </a:solidFill>
                <a:ln w="9525">
                  <a:noFill/>
                  <a:miter lim="800000"/>
                  <a:headEnd/>
                  <a:tailEnd/>
                </a:ln>
              </p:spPr>
              <p:txBody>
                <a:bodyPr/>
                <a:lstStyle/>
                <a:p>
                  <a:endParaRPr lang="hu-HU"/>
                </a:p>
              </p:txBody>
            </p:sp>
            <p:sp>
              <p:nvSpPr>
                <p:cNvPr id="318844" name="Rectangle 380"/>
                <p:cNvSpPr>
                  <a:spLocks noChangeArrowheads="1"/>
                </p:cNvSpPr>
                <p:nvPr/>
              </p:nvSpPr>
              <p:spPr bwMode="auto">
                <a:xfrm>
                  <a:off x="651" y="3571"/>
                  <a:ext cx="159" cy="12"/>
                </a:xfrm>
                <a:prstGeom prst="rect">
                  <a:avLst/>
                </a:prstGeom>
                <a:solidFill>
                  <a:srgbClr val="FFFF00"/>
                </a:solidFill>
                <a:ln w="9525">
                  <a:noFill/>
                  <a:miter lim="800000"/>
                  <a:headEnd/>
                  <a:tailEnd/>
                </a:ln>
              </p:spPr>
              <p:txBody>
                <a:bodyPr/>
                <a:lstStyle/>
                <a:p>
                  <a:endParaRPr lang="hu-HU"/>
                </a:p>
              </p:txBody>
            </p:sp>
            <p:sp>
              <p:nvSpPr>
                <p:cNvPr id="318845" name="Rectangle 381"/>
                <p:cNvSpPr>
                  <a:spLocks noChangeArrowheads="1"/>
                </p:cNvSpPr>
                <p:nvPr/>
              </p:nvSpPr>
              <p:spPr bwMode="auto">
                <a:xfrm>
                  <a:off x="651" y="3583"/>
                  <a:ext cx="159" cy="12"/>
                </a:xfrm>
                <a:prstGeom prst="rect">
                  <a:avLst/>
                </a:prstGeom>
                <a:solidFill>
                  <a:srgbClr val="FFFF00"/>
                </a:solidFill>
                <a:ln w="9525">
                  <a:noFill/>
                  <a:miter lim="800000"/>
                  <a:headEnd/>
                  <a:tailEnd/>
                </a:ln>
              </p:spPr>
              <p:txBody>
                <a:bodyPr/>
                <a:lstStyle/>
                <a:p>
                  <a:endParaRPr lang="hu-HU"/>
                </a:p>
              </p:txBody>
            </p:sp>
            <p:sp>
              <p:nvSpPr>
                <p:cNvPr id="318846" name="Rectangle 382"/>
                <p:cNvSpPr>
                  <a:spLocks noChangeArrowheads="1"/>
                </p:cNvSpPr>
                <p:nvPr/>
              </p:nvSpPr>
              <p:spPr bwMode="auto">
                <a:xfrm>
                  <a:off x="651" y="3595"/>
                  <a:ext cx="159" cy="12"/>
                </a:xfrm>
                <a:prstGeom prst="rect">
                  <a:avLst/>
                </a:prstGeom>
                <a:solidFill>
                  <a:srgbClr val="FFFF00"/>
                </a:solidFill>
                <a:ln w="9525">
                  <a:noFill/>
                  <a:miter lim="800000"/>
                  <a:headEnd/>
                  <a:tailEnd/>
                </a:ln>
              </p:spPr>
              <p:txBody>
                <a:bodyPr/>
                <a:lstStyle/>
                <a:p>
                  <a:endParaRPr lang="hu-HU"/>
                </a:p>
              </p:txBody>
            </p:sp>
            <p:sp>
              <p:nvSpPr>
                <p:cNvPr id="318847" name="Rectangle 383"/>
                <p:cNvSpPr>
                  <a:spLocks noChangeArrowheads="1"/>
                </p:cNvSpPr>
                <p:nvPr/>
              </p:nvSpPr>
              <p:spPr bwMode="auto">
                <a:xfrm>
                  <a:off x="651" y="3607"/>
                  <a:ext cx="159" cy="11"/>
                </a:xfrm>
                <a:prstGeom prst="rect">
                  <a:avLst/>
                </a:prstGeom>
                <a:solidFill>
                  <a:srgbClr val="FFFF00"/>
                </a:solidFill>
                <a:ln w="9525">
                  <a:noFill/>
                  <a:miter lim="800000"/>
                  <a:headEnd/>
                  <a:tailEnd/>
                </a:ln>
              </p:spPr>
              <p:txBody>
                <a:bodyPr/>
                <a:lstStyle/>
                <a:p>
                  <a:endParaRPr lang="hu-HU"/>
                </a:p>
              </p:txBody>
            </p:sp>
            <p:sp>
              <p:nvSpPr>
                <p:cNvPr id="318848" name="Rectangle 384"/>
                <p:cNvSpPr>
                  <a:spLocks noChangeArrowheads="1"/>
                </p:cNvSpPr>
                <p:nvPr/>
              </p:nvSpPr>
              <p:spPr bwMode="auto">
                <a:xfrm>
                  <a:off x="651" y="3618"/>
                  <a:ext cx="159" cy="12"/>
                </a:xfrm>
                <a:prstGeom prst="rect">
                  <a:avLst/>
                </a:prstGeom>
                <a:solidFill>
                  <a:srgbClr val="FFFF00"/>
                </a:solidFill>
                <a:ln w="9525">
                  <a:noFill/>
                  <a:miter lim="800000"/>
                  <a:headEnd/>
                  <a:tailEnd/>
                </a:ln>
              </p:spPr>
              <p:txBody>
                <a:bodyPr/>
                <a:lstStyle/>
                <a:p>
                  <a:endParaRPr lang="hu-HU"/>
                </a:p>
              </p:txBody>
            </p:sp>
            <p:sp>
              <p:nvSpPr>
                <p:cNvPr id="318849" name="Rectangle 385"/>
                <p:cNvSpPr>
                  <a:spLocks noChangeArrowheads="1"/>
                </p:cNvSpPr>
                <p:nvPr/>
              </p:nvSpPr>
              <p:spPr bwMode="auto">
                <a:xfrm>
                  <a:off x="651" y="3630"/>
                  <a:ext cx="159" cy="12"/>
                </a:xfrm>
                <a:prstGeom prst="rect">
                  <a:avLst/>
                </a:prstGeom>
                <a:solidFill>
                  <a:srgbClr val="FFFF00"/>
                </a:solidFill>
                <a:ln w="9525">
                  <a:noFill/>
                  <a:miter lim="800000"/>
                  <a:headEnd/>
                  <a:tailEnd/>
                </a:ln>
              </p:spPr>
              <p:txBody>
                <a:bodyPr/>
                <a:lstStyle/>
                <a:p>
                  <a:endParaRPr lang="hu-HU"/>
                </a:p>
              </p:txBody>
            </p:sp>
          </p:grpSp>
          <p:grpSp>
            <p:nvGrpSpPr>
              <p:cNvPr id="20" name="Group 386"/>
              <p:cNvGrpSpPr>
                <a:grpSpLocks/>
              </p:cNvGrpSpPr>
              <p:nvPr/>
            </p:nvGrpSpPr>
            <p:grpSpPr bwMode="auto">
              <a:xfrm>
                <a:off x="3488" y="2668"/>
                <a:ext cx="159" cy="980"/>
                <a:chOff x="651" y="2868"/>
                <a:chExt cx="159" cy="774"/>
              </a:xfrm>
            </p:grpSpPr>
            <p:sp>
              <p:nvSpPr>
                <p:cNvPr id="318851" name="Rectangle 387"/>
                <p:cNvSpPr>
                  <a:spLocks noChangeArrowheads="1"/>
                </p:cNvSpPr>
                <p:nvPr/>
              </p:nvSpPr>
              <p:spPr bwMode="auto">
                <a:xfrm>
                  <a:off x="651" y="2868"/>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2" name="Rectangle 388"/>
                <p:cNvSpPr>
                  <a:spLocks noChangeArrowheads="1"/>
                </p:cNvSpPr>
                <p:nvPr/>
              </p:nvSpPr>
              <p:spPr bwMode="auto">
                <a:xfrm>
                  <a:off x="651" y="287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3" name="Rectangle 389"/>
                <p:cNvSpPr>
                  <a:spLocks noChangeArrowheads="1"/>
                </p:cNvSpPr>
                <p:nvPr/>
              </p:nvSpPr>
              <p:spPr bwMode="auto">
                <a:xfrm>
                  <a:off x="651" y="289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4" name="Rectangle 390"/>
                <p:cNvSpPr>
                  <a:spLocks noChangeArrowheads="1"/>
                </p:cNvSpPr>
                <p:nvPr/>
              </p:nvSpPr>
              <p:spPr bwMode="auto">
                <a:xfrm>
                  <a:off x="651" y="290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5" name="Rectangle 391"/>
                <p:cNvSpPr>
                  <a:spLocks noChangeArrowheads="1"/>
                </p:cNvSpPr>
                <p:nvPr/>
              </p:nvSpPr>
              <p:spPr bwMode="auto">
                <a:xfrm>
                  <a:off x="651" y="291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6" name="Rectangle 392"/>
                <p:cNvSpPr>
                  <a:spLocks noChangeArrowheads="1"/>
                </p:cNvSpPr>
                <p:nvPr/>
              </p:nvSpPr>
              <p:spPr bwMode="auto">
                <a:xfrm>
                  <a:off x="651" y="292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7" name="Rectangle 393"/>
                <p:cNvSpPr>
                  <a:spLocks noChangeArrowheads="1"/>
                </p:cNvSpPr>
                <p:nvPr/>
              </p:nvSpPr>
              <p:spPr bwMode="auto">
                <a:xfrm>
                  <a:off x="651" y="293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58" name="Rectangle 394"/>
                <p:cNvSpPr>
                  <a:spLocks noChangeArrowheads="1"/>
                </p:cNvSpPr>
                <p:nvPr/>
              </p:nvSpPr>
              <p:spPr bwMode="auto">
                <a:xfrm>
                  <a:off x="651" y="295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59" name="Rectangle 395"/>
                <p:cNvSpPr>
                  <a:spLocks noChangeArrowheads="1"/>
                </p:cNvSpPr>
                <p:nvPr/>
              </p:nvSpPr>
              <p:spPr bwMode="auto">
                <a:xfrm>
                  <a:off x="651" y="2961"/>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860" name="Rectangle 396"/>
                <p:cNvSpPr>
                  <a:spLocks noChangeArrowheads="1"/>
                </p:cNvSpPr>
                <p:nvPr/>
              </p:nvSpPr>
              <p:spPr bwMode="auto">
                <a:xfrm>
                  <a:off x="651" y="297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1" name="Rectangle 397"/>
                <p:cNvSpPr>
                  <a:spLocks noChangeArrowheads="1"/>
                </p:cNvSpPr>
                <p:nvPr/>
              </p:nvSpPr>
              <p:spPr bwMode="auto">
                <a:xfrm>
                  <a:off x="651" y="299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2" name="Rectangle 398"/>
                <p:cNvSpPr>
                  <a:spLocks noChangeArrowheads="1"/>
                </p:cNvSpPr>
                <p:nvPr/>
              </p:nvSpPr>
              <p:spPr bwMode="auto">
                <a:xfrm>
                  <a:off x="651" y="3003"/>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63" name="Rectangle 399"/>
                <p:cNvSpPr>
                  <a:spLocks noChangeArrowheads="1"/>
                </p:cNvSpPr>
                <p:nvPr/>
              </p:nvSpPr>
              <p:spPr bwMode="auto">
                <a:xfrm>
                  <a:off x="651" y="3014"/>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4" name="Rectangle 400"/>
                <p:cNvSpPr>
                  <a:spLocks noChangeArrowheads="1"/>
                </p:cNvSpPr>
                <p:nvPr/>
              </p:nvSpPr>
              <p:spPr bwMode="auto">
                <a:xfrm>
                  <a:off x="651" y="302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5" name="Rectangle 401"/>
                <p:cNvSpPr>
                  <a:spLocks noChangeArrowheads="1"/>
                </p:cNvSpPr>
                <p:nvPr/>
              </p:nvSpPr>
              <p:spPr bwMode="auto">
                <a:xfrm>
                  <a:off x="651" y="3038"/>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66" name="Rectangle 402"/>
                <p:cNvSpPr>
                  <a:spLocks noChangeArrowheads="1"/>
                </p:cNvSpPr>
                <p:nvPr/>
              </p:nvSpPr>
              <p:spPr bwMode="auto">
                <a:xfrm>
                  <a:off x="651" y="3049"/>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7" name="Rectangle 403"/>
                <p:cNvSpPr>
                  <a:spLocks noChangeArrowheads="1"/>
                </p:cNvSpPr>
                <p:nvPr/>
              </p:nvSpPr>
              <p:spPr bwMode="auto">
                <a:xfrm>
                  <a:off x="651" y="306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8" name="Rectangle 404"/>
                <p:cNvSpPr>
                  <a:spLocks noChangeArrowheads="1"/>
                </p:cNvSpPr>
                <p:nvPr/>
              </p:nvSpPr>
              <p:spPr bwMode="auto">
                <a:xfrm>
                  <a:off x="651" y="307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69" name="Rectangle 405"/>
                <p:cNvSpPr>
                  <a:spLocks noChangeArrowheads="1"/>
                </p:cNvSpPr>
                <p:nvPr/>
              </p:nvSpPr>
              <p:spPr bwMode="auto">
                <a:xfrm>
                  <a:off x="651" y="308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0" name="Rectangle 406"/>
                <p:cNvSpPr>
                  <a:spLocks noChangeArrowheads="1"/>
                </p:cNvSpPr>
                <p:nvPr/>
              </p:nvSpPr>
              <p:spPr bwMode="auto">
                <a:xfrm>
                  <a:off x="651" y="309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1" name="Rectangle 407"/>
                <p:cNvSpPr>
                  <a:spLocks noChangeArrowheads="1"/>
                </p:cNvSpPr>
                <p:nvPr/>
              </p:nvSpPr>
              <p:spPr bwMode="auto">
                <a:xfrm>
                  <a:off x="651" y="310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2" name="Rectangle 408"/>
                <p:cNvSpPr>
                  <a:spLocks noChangeArrowheads="1"/>
                </p:cNvSpPr>
                <p:nvPr/>
              </p:nvSpPr>
              <p:spPr bwMode="auto">
                <a:xfrm>
                  <a:off x="651" y="312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3" name="Rectangle 409"/>
                <p:cNvSpPr>
                  <a:spLocks noChangeArrowheads="1"/>
                </p:cNvSpPr>
                <p:nvPr/>
              </p:nvSpPr>
              <p:spPr bwMode="auto">
                <a:xfrm>
                  <a:off x="651" y="313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4" name="Rectangle 410"/>
                <p:cNvSpPr>
                  <a:spLocks noChangeArrowheads="1"/>
                </p:cNvSpPr>
                <p:nvPr/>
              </p:nvSpPr>
              <p:spPr bwMode="auto">
                <a:xfrm>
                  <a:off x="651" y="314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5" name="Rectangle 411"/>
                <p:cNvSpPr>
                  <a:spLocks noChangeArrowheads="1"/>
                </p:cNvSpPr>
                <p:nvPr/>
              </p:nvSpPr>
              <p:spPr bwMode="auto">
                <a:xfrm>
                  <a:off x="651" y="3155"/>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876" name="Rectangle 412"/>
                <p:cNvSpPr>
                  <a:spLocks noChangeArrowheads="1"/>
                </p:cNvSpPr>
                <p:nvPr/>
              </p:nvSpPr>
              <p:spPr bwMode="auto">
                <a:xfrm>
                  <a:off x="651" y="3173"/>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77" name="Rectangle 413"/>
                <p:cNvSpPr>
                  <a:spLocks noChangeArrowheads="1"/>
                </p:cNvSpPr>
                <p:nvPr/>
              </p:nvSpPr>
              <p:spPr bwMode="auto">
                <a:xfrm>
                  <a:off x="651" y="3184"/>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8" name="Rectangle 414"/>
                <p:cNvSpPr>
                  <a:spLocks noChangeArrowheads="1"/>
                </p:cNvSpPr>
                <p:nvPr/>
              </p:nvSpPr>
              <p:spPr bwMode="auto">
                <a:xfrm>
                  <a:off x="651" y="319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79" name="Rectangle 415"/>
                <p:cNvSpPr>
                  <a:spLocks noChangeArrowheads="1"/>
                </p:cNvSpPr>
                <p:nvPr/>
              </p:nvSpPr>
              <p:spPr bwMode="auto">
                <a:xfrm>
                  <a:off x="651" y="320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0" name="Rectangle 416"/>
                <p:cNvSpPr>
                  <a:spLocks noChangeArrowheads="1"/>
                </p:cNvSpPr>
                <p:nvPr/>
              </p:nvSpPr>
              <p:spPr bwMode="auto">
                <a:xfrm>
                  <a:off x="651" y="322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1" name="Rectangle 417"/>
                <p:cNvSpPr>
                  <a:spLocks noChangeArrowheads="1"/>
                </p:cNvSpPr>
                <p:nvPr/>
              </p:nvSpPr>
              <p:spPr bwMode="auto">
                <a:xfrm>
                  <a:off x="651" y="323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2" name="Rectangle 418"/>
                <p:cNvSpPr>
                  <a:spLocks noChangeArrowheads="1"/>
                </p:cNvSpPr>
                <p:nvPr/>
              </p:nvSpPr>
              <p:spPr bwMode="auto">
                <a:xfrm>
                  <a:off x="651" y="324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3" name="Rectangle 419"/>
                <p:cNvSpPr>
                  <a:spLocks noChangeArrowheads="1"/>
                </p:cNvSpPr>
                <p:nvPr/>
              </p:nvSpPr>
              <p:spPr bwMode="auto">
                <a:xfrm>
                  <a:off x="651" y="325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4" name="Rectangle 420"/>
                <p:cNvSpPr>
                  <a:spLocks noChangeArrowheads="1"/>
                </p:cNvSpPr>
                <p:nvPr/>
              </p:nvSpPr>
              <p:spPr bwMode="auto">
                <a:xfrm>
                  <a:off x="651" y="326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5" name="Rectangle 421"/>
                <p:cNvSpPr>
                  <a:spLocks noChangeArrowheads="1"/>
                </p:cNvSpPr>
                <p:nvPr/>
              </p:nvSpPr>
              <p:spPr bwMode="auto">
                <a:xfrm>
                  <a:off x="651" y="327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6" name="Rectangle 422"/>
                <p:cNvSpPr>
                  <a:spLocks noChangeArrowheads="1"/>
                </p:cNvSpPr>
                <p:nvPr/>
              </p:nvSpPr>
              <p:spPr bwMode="auto">
                <a:xfrm>
                  <a:off x="651" y="329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7" name="Rectangle 423"/>
                <p:cNvSpPr>
                  <a:spLocks noChangeArrowheads="1"/>
                </p:cNvSpPr>
                <p:nvPr/>
              </p:nvSpPr>
              <p:spPr bwMode="auto">
                <a:xfrm>
                  <a:off x="651" y="330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88" name="Rectangle 424"/>
                <p:cNvSpPr>
                  <a:spLocks noChangeArrowheads="1"/>
                </p:cNvSpPr>
                <p:nvPr/>
              </p:nvSpPr>
              <p:spPr bwMode="auto">
                <a:xfrm>
                  <a:off x="651" y="331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89" name="Rectangle 425"/>
                <p:cNvSpPr>
                  <a:spLocks noChangeArrowheads="1"/>
                </p:cNvSpPr>
                <p:nvPr/>
              </p:nvSpPr>
              <p:spPr bwMode="auto">
                <a:xfrm>
                  <a:off x="651" y="332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0" name="Rectangle 426"/>
                <p:cNvSpPr>
                  <a:spLocks noChangeArrowheads="1"/>
                </p:cNvSpPr>
                <p:nvPr/>
              </p:nvSpPr>
              <p:spPr bwMode="auto">
                <a:xfrm>
                  <a:off x="651" y="3337"/>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1" name="Rectangle 427"/>
                <p:cNvSpPr>
                  <a:spLocks noChangeArrowheads="1"/>
                </p:cNvSpPr>
                <p:nvPr/>
              </p:nvSpPr>
              <p:spPr bwMode="auto">
                <a:xfrm>
                  <a:off x="651" y="3349"/>
                  <a:ext cx="159" cy="17"/>
                </a:xfrm>
                <a:prstGeom prst="rect">
                  <a:avLst/>
                </a:prstGeom>
                <a:solidFill>
                  <a:srgbClr val="FFFF00"/>
                </a:solidFill>
                <a:ln w="9525">
                  <a:solidFill>
                    <a:srgbClr val="FFFF00"/>
                  </a:solidFill>
                  <a:miter lim="800000"/>
                  <a:headEnd/>
                  <a:tailEnd/>
                </a:ln>
              </p:spPr>
              <p:txBody>
                <a:bodyPr/>
                <a:lstStyle/>
                <a:p>
                  <a:endParaRPr lang="hu-HU"/>
                </a:p>
              </p:txBody>
            </p:sp>
            <p:sp>
              <p:nvSpPr>
                <p:cNvPr id="318892" name="Rectangle 428"/>
                <p:cNvSpPr>
                  <a:spLocks noChangeArrowheads="1"/>
                </p:cNvSpPr>
                <p:nvPr/>
              </p:nvSpPr>
              <p:spPr bwMode="auto">
                <a:xfrm>
                  <a:off x="651" y="336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3" name="Rectangle 429"/>
                <p:cNvSpPr>
                  <a:spLocks noChangeArrowheads="1"/>
                </p:cNvSpPr>
                <p:nvPr/>
              </p:nvSpPr>
              <p:spPr bwMode="auto">
                <a:xfrm>
                  <a:off x="651" y="337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4" name="Rectangle 430"/>
                <p:cNvSpPr>
                  <a:spLocks noChangeArrowheads="1"/>
                </p:cNvSpPr>
                <p:nvPr/>
              </p:nvSpPr>
              <p:spPr bwMode="auto">
                <a:xfrm>
                  <a:off x="651" y="339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95" name="Rectangle 431"/>
                <p:cNvSpPr>
                  <a:spLocks noChangeArrowheads="1"/>
                </p:cNvSpPr>
                <p:nvPr/>
              </p:nvSpPr>
              <p:spPr bwMode="auto">
                <a:xfrm>
                  <a:off x="651" y="340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6" name="Rectangle 432"/>
                <p:cNvSpPr>
                  <a:spLocks noChangeArrowheads="1"/>
                </p:cNvSpPr>
                <p:nvPr/>
              </p:nvSpPr>
              <p:spPr bwMode="auto">
                <a:xfrm>
                  <a:off x="651" y="341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7" name="Rectangle 433"/>
                <p:cNvSpPr>
                  <a:spLocks noChangeArrowheads="1"/>
                </p:cNvSpPr>
                <p:nvPr/>
              </p:nvSpPr>
              <p:spPr bwMode="auto">
                <a:xfrm>
                  <a:off x="651" y="3425"/>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898" name="Rectangle 434"/>
                <p:cNvSpPr>
                  <a:spLocks noChangeArrowheads="1"/>
                </p:cNvSpPr>
                <p:nvPr/>
              </p:nvSpPr>
              <p:spPr bwMode="auto">
                <a:xfrm>
                  <a:off x="651" y="3436"/>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899" name="Rectangle 435"/>
                <p:cNvSpPr>
                  <a:spLocks noChangeArrowheads="1"/>
                </p:cNvSpPr>
                <p:nvPr/>
              </p:nvSpPr>
              <p:spPr bwMode="auto">
                <a:xfrm>
                  <a:off x="651" y="344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0" name="Rectangle 436"/>
                <p:cNvSpPr>
                  <a:spLocks noChangeArrowheads="1"/>
                </p:cNvSpPr>
                <p:nvPr/>
              </p:nvSpPr>
              <p:spPr bwMode="auto">
                <a:xfrm>
                  <a:off x="651" y="346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1" name="Rectangle 437"/>
                <p:cNvSpPr>
                  <a:spLocks noChangeArrowheads="1"/>
                </p:cNvSpPr>
                <p:nvPr/>
              </p:nvSpPr>
              <p:spPr bwMode="auto">
                <a:xfrm>
                  <a:off x="651" y="3472"/>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2" name="Rectangle 438"/>
                <p:cNvSpPr>
                  <a:spLocks noChangeArrowheads="1"/>
                </p:cNvSpPr>
                <p:nvPr/>
              </p:nvSpPr>
              <p:spPr bwMode="auto">
                <a:xfrm>
                  <a:off x="651" y="348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3" name="Rectangle 439"/>
                <p:cNvSpPr>
                  <a:spLocks noChangeArrowheads="1"/>
                </p:cNvSpPr>
                <p:nvPr/>
              </p:nvSpPr>
              <p:spPr bwMode="auto">
                <a:xfrm>
                  <a:off x="651" y="349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4" name="Rectangle 440"/>
                <p:cNvSpPr>
                  <a:spLocks noChangeArrowheads="1"/>
                </p:cNvSpPr>
                <p:nvPr/>
              </p:nvSpPr>
              <p:spPr bwMode="auto">
                <a:xfrm>
                  <a:off x="651" y="3507"/>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5" name="Rectangle 441"/>
                <p:cNvSpPr>
                  <a:spLocks noChangeArrowheads="1"/>
                </p:cNvSpPr>
                <p:nvPr/>
              </p:nvSpPr>
              <p:spPr bwMode="auto">
                <a:xfrm>
                  <a:off x="651" y="3519"/>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6" name="Rectangle 442"/>
                <p:cNvSpPr>
                  <a:spLocks noChangeArrowheads="1"/>
                </p:cNvSpPr>
                <p:nvPr/>
              </p:nvSpPr>
              <p:spPr bwMode="auto">
                <a:xfrm>
                  <a:off x="651" y="3530"/>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07" name="Rectangle 443"/>
                <p:cNvSpPr>
                  <a:spLocks noChangeArrowheads="1"/>
                </p:cNvSpPr>
                <p:nvPr/>
              </p:nvSpPr>
              <p:spPr bwMode="auto">
                <a:xfrm>
                  <a:off x="651" y="3542"/>
                  <a:ext cx="159" cy="18"/>
                </a:xfrm>
                <a:prstGeom prst="rect">
                  <a:avLst/>
                </a:prstGeom>
                <a:solidFill>
                  <a:srgbClr val="FFFF00"/>
                </a:solidFill>
                <a:ln w="9525">
                  <a:solidFill>
                    <a:srgbClr val="FFFF00"/>
                  </a:solidFill>
                  <a:miter lim="800000"/>
                  <a:headEnd/>
                  <a:tailEnd/>
                </a:ln>
              </p:spPr>
              <p:txBody>
                <a:bodyPr/>
                <a:lstStyle/>
                <a:p>
                  <a:endParaRPr lang="hu-HU"/>
                </a:p>
              </p:txBody>
            </p:sp>
            <p:sp>
              <p:nvSpPr>
                <p:cNvPr id="318908" name="Rectangle 444"/>
                <p:cNvSpPr>
                  <a:spLocks noChangeArrowheads="1"/>
                </p:cNvSpPr>
                <p:nvPr/>
              </p:nvSpPr>
              <p:spPr bwMode="auto">
                <a:xfrm>
                  <a:off x="651" y="3560"/>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09" name="Rectangle 445"/>
                <p:cNvSpPr>
                  <a:spLocks noChangeArrowheads="1"/>
                </p:cNvSpPr>
                <p:nvPr/>
              </p:nvSpPr>
              <p:spPr bwMode="auto">
                <a:xfrm>
                  <a:off x="651" y="3571"/>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0" name="Rectangle 446"/>
                <p:cNvSpPr>
                  <a:spLocks noChangeArrowheads="1"/>
                </p:cNvSpPr>
                <p:nvPr/>
              </p:nvSpPr>
              <p:spPr bwMode="auto">
                <a:xfrm>
                  <a:off x="651" y="3583"/>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1" name="Rectangle 447"/>
                <p:cNvSpPr>
                  <a:spLocks noChangeArrowheads="1"/>
                </p:cNvSpPr>
                <p:nvPr/>
              </p:nvSpPr>
              <p:spPr bwMode="auto">
                <a:xfrm>
                  <a:off x="651" y="3595"/>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2" name="Rectangle 448"/>
                <p:cNvSpPr>
                  <a:spLocks noChangeArrowheads="1"/>
                </p:cNvSpPr>
                <p:nvPr/>
              </p:nvSpPr>
              <p:spPr bwMode="auto">
                <a:xfrm>
                  <a:off x="651" y="3607"/>
                  <a:ext cx="159" cy="11"/>
                </a:xfrm>
                <a:prstGeom prst="rect">
                  <a:avLst/>
                </a:prstGeom>
                <a:solidFill>
                  <a:srgbClr val="FFFF00"/>
                </a:solidFill>
                <a:ln w="9525">
                  <a:solidFill>
                    <a:srgbClr val="FFFF00"/>
                  </a:solidFill>
                  <a:miter lim="800000"/>
                  <a:headEnd/>
                  <a:tailEnd/>
                </a:ln>
              </p:spPr>
              <p:txBody>
                <a:bodyPr/>
                <a:lstStyle/>
                <a:p>
                  <a:endParaRPr lang="hu-HU"/>
                </a:p>
              </p:txBody>
            </p:sp>
            <p:sp>
              <p:nvSpPr>
                <p:cNvPr id="318913" name="Rectangle 449"/>
                <p:cNvSpPr>
                  <a:spLocks noChangeArrowheads="1"/>
                </p:cNvSpPr>
                <p:nvPr/>
              </p:nvSpPr>
              <p:spPr bwMode="auto">
                <a:xfrm>
                  <a:off x="651" y="3618"/>
                  <a:ext cx="159" cy="12"/>
                </a:xfrm>
                <a:prstGeom prst="rect">
                  <a:avLst/>
                </a:prstGeom>
                <a:solidFill>
                  <a:srgbClr val="FFFF00"/>
                </a:solidFill>
                <a:ln w="9525">
                  <a:solidFill>
                    <a:srgbClr val="FFFF00"/>
                  </a:solidFill>
                  <a:miter lim="800000"/>
                  <a:headEnd/>
                  <a:tailEnd/>
                </a:ln>
              </p:spPr>
              <p:txBody>
                <a:bodyPr/>
                <a:lstStyle/>
                <a:p>
                  <a:endParaRPr lang="hu-HU"/>
                </a:p>
              </p:txBody>
            </p:sp>
            <p:sp>
              <p:nvSpPr>
                <p:cNvPr id="318914" name="Rectangle 450"/>
                <p:cNvSpPr>
                  <a:spLocks noChangeArrowheads="1"/>
                </p:cNvSpPr>
                <p:nvPr/>
              </p:nvSpPr>
              <p:spPr bwMode="auto">
                <a:xfrm>
                  <a:off x="651" y="3630"/>
                  <a:ext cx="159" cy="12"/>
                </a:xfrm>
                <a:prstGeom prst="rect">
                  <a:avLst/>
                </a:prstGeom>
                <a:solidFill>
                  <a:srgbClr val="FFFF00"/>
                </a:solidFill>
                <a:ln w="9525">
                  <a:solidFill>
                    <a:srgbClr val="FFFF00"/>
                  </a:solidFill>
                  <a:miter lim="800000"/>
                  <a:headEnd/>
                  <a:tailEnd/>
                </a:ln>
              </p:spPr>
              <p:txBody>
                <a:bodyPr/>
                <a:lstStyle/>
                <a:p>
                  <a:endParaRPr lang="hu-HU"/>
                </a:p>
              </p:txBody>
            </p:sp>
          </p:grpSp>
        </p:grpSp>
        <p:grpSp>
          <p:nvGrpSpPr>
            <p:cNvPr id="21" name="Group 451"/>
            <p:cNvGrpSpPr>
              <a:grpSpLocks/>
            </p:cNvGrpSpPr>
            <p:nvPr/>
          </p:nvGrpSpPr>
          <p:grpSpPr bwMode="auto">
            <a:xfrm>
              <a:off x="1638" y="3637"/>
              <a:ext cx="3737" cy="69"/>
              <a:chOff x="1638" y="3589"/>
              <a:chExt cx="3737" cy="69"/>
            </a:xfrm>
          </p:grpSpPr>
          <p:grpSp>
            <p:nvGrpSpPr>
              <p:cNvPr id="22" name="Group 452"/>
              <p:cNvGrpSpPr>
                <a:grpSpLocks/>
              </p:cNvGrpSpPr>
              <p:nvPr/>
            </p:nvGrpSpPr>
            <p:grpSpPr bwMode="auto">
              <a:xfrm>
                <a:off x="4613" y="3593"/>
                <a:ext cx="762" cy="65"/>
                <a:chOff x="4613" y="4687"/>
                <a:chExt cx="762" cy="65"/>
              </a:xfrm>
            </p:grpSpPr>
            <p:grpSp>
              <p:nvGrpSpPr>
                <p:cNvPr id="23" name="Group 453"/>
                <p:cNvGrpSpPr>
                  <a:grpSpLocks/>
                </p:cNvGrpSpPr>
                <p:nvPr/>
              </p:nvGrpSpPr>
              <p:grpSpPr bwMode="auto">
                <a:xfrm>
                  <a:off x="4613" y="4690"/>
                  <a:ext cx="159" cy="62"/>
                  <a:chOff x="1935" y="3583"/>
                  <a:chExt cx="159" cy="59"/>
                </a:xfrm>
              </p:grpSpPr>
              <p:sp>
                <p:nvSpPr>
                  <p:cNvPr id="318918" name="Rectangle 45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19" name="Rectangle 45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20" name="Rectangle 45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21" name="Rectangle 45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22" name="Rectangle 45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23" name="Rectangle 45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24" name="Rectangle 46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25" name="Rectangle 46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26" name="Rectangle 462"/>
                <p:cNvSpPr>
                  <a:spLocks noChangeArrowheads="1"/>
                </p:cNvSpPr>
                <p:nvPr/>
              </p:nvSpPr>
              <p:spPr bwMode="auto">
                <a:xfrm>
                  <a:off x="4613" y="4687"/>
                  <a:ext cx="159" cy="65"/>
                </a:xfrm>
                <a:prstGeom prst="rect">
                  <a:avLst/>
                </a:prstGeom>
                <a:solidFill>
                  <a:srgbClr val="FFFF00"/>
                </a:solidFill>
                <a:ln w="9525">
                  <a:noFill/>
                  <a:miter lim="800000"/>
                  <a:headEnd/>
                  <a:tailEnd/>
                </a:ln>
              </p:spPr>
              <p:txBody>
                <a:bodyPr/>
                <a:lstStyle/>
                <a:p>
                  <a:endParaRPr lang="hu-HU"/>
                </a:p>
              </p:txBody>
            </p:sp>
            <p:grpSp>
              <p:nvGrpSpPr>
                <p:cNvPr id="24" name="Group 463"/>
                <p:cNvGrpSpPr>
                  <a:grpSpLocks/>
                </p:cNvGrpSpPr>
                <p:nvPr/>
              </p:nvGrpSpPr>
              <p:grpSpPr bwMode="auto">
                <a:xfrm>
                  <a:off x="4772" y="4690"/>
                  <a:ext cx="159" cy="62"/>
                  <a:chOff x="2094" y="3583"/>
                  <a:chExt cx="159" cy="59"/>
                </a:xfrm>
              </p:grpSpPr>
              <p:sp>
                <p:nvSpPr>
                  <p:cNvPr id="318928" name="Rectangle 464"/>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29" name="Rectangle 465"/>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30" name="Rectangle 466"/>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31" name="Rectangle 467"/>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32" name="Rectangle 468"/>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33" name="Rectangle 469"/>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34" name="Rectangle 470"/>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35" name="Rectangle 471"/>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36" name="Rectangle 472"/>
                <p:cNvSpPr>
                  <a:spLocks noChangeArrowheads="1"/>
                </p:cNvSpPr>
                <p:nvPr/>
              </p:nvSpPr>
              <p:spPr bwMode="auto">
                <a:xfrm>
                  <a:off x="4772" y="4690"/>
                  <a:ext cx="159" cy="62"/>
                </a:xfrm>
                <a:prstGeom prst="rect">
                  <a:avLst/>
                </a:prstGeom>
                <a:solidFill>
                  <a:srgbClr val="FFFF00"/>
                </a:solidFill>
                <a:ln w="9525">
                  <a:noFill/>
                  <a:miter lim="800000"/>
                  <a:headEnd/>
                  <a:tailEnd/>
                </a:ln>
              </p:spPr>
              <p:txBody>
                <a:bodyPr/>
                <a:lstStyle/>
                <a:p>
                  <a:endParaRPr lang="hu-HU"/>
                </a:p>
              </p:txBody>
            </p:sp>
            <p:grpSp>
              <p:nvGrpSpPr>
                <p:cNvPr id="25" name="Group 473"/>
                <p:cNvGrpSpPr>
                  <a:grpSpLocks/>
                </p:cNvGrpSpPr>
                <p:nvPr/>
              </p:nvGrpSpPr>
              <p:grpSpPr bwMode="auto">
                <a:xfrm>
                  <a:off x="4913" y="4690"/>
                  <a:ext cx="159" cy="62"/>
                  <a:chOff x="1935" y="3583"/>
                  <a:chExt cx="159" cy="59"/>
                </a:xfrm>
              </p:grpSpPr>
              <p:sp>
                <p:nvSpPr>
                  <p:cNvPr id="318938" name="Rectangle 47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39" name="Rectangle 47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40" name="Rectangle 47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41" name="Rectangle 47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42" name="Rectangle 47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43" name="Rectangle 47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44" name="Rectangle 48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45" name="Rectangle 48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46" name="Rectangle 482"/>
                <p:cNvSpPr>
                  <a:spLocks noChangeArrowheads="1"/>
                </p:cNvSpPr>
                <p:nvPr/>
              </p:nvSpPr>
              <p:spPr bwMode="auto">
                <a:xfrm>
                  <a:off x="4913" y="4690"/>
                  <a:ext cx="159" cy="62"/>
                </a:xfrm>
                <a:prstGeom prst="rect">
                  <a:avLst/>
                </a:prstGeom>
                <a:solidFill>
                  <a:srgbClr val="FFFF00"/>
                </a:solidFill>
                <a:ln w="9525">
                  <a:noFill/>
                  <a:miter lim="800000"/>
                  <a:headEnd/>
                  <a:tailEnd/>
                </a:ln>
              </p:spPr>
              <p:txBody>
                <a:bodyPr/>
                <a:lstStyle/>
                <a:p>
                  <a:endParaRPr lang="hu-HU"/>
                </a:p>
              </p:txBody>
            </p:sp>
            <p:grpSp>
              <p:nvGrpSpPr>
                <p:cNvPr id="26" name="Group 483"/>
                <p:cNvGrpSpPr>
                  <a:grpSpLocks/>
                </p:cNvGrpSpPr>
                <p:nvPr/>
              </p:nvGrpSpPr>
              <p:grpSpPr bwMode="auto">
                <a:xfrm>
                  <a:off x="5072" y="4690"/>
                  <a:ext cx="159" cy="62"/>
                  <a:chOff x="2094" y="3583"/>
                  <a:chExt cx="159" cy="59"/>
                </a:xfrm>
              </p:grpSpPr>
              <p:sp>
                <p:nvSpPr>
                  <p:cNvPr id="318948" name="Rectangle 484"/>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49" name="Rectangle 485"/>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50" name="Rectangle 486"/>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51" name="Rectangle 487"/>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52" name="Rectangle 488"/>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53" name="Rectangle 489"/>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54" name="Rectangle 490"/>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55" name="Rectangle 491"/>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56" name="Rectangle 492"/>
                <p:cNvSpPr>
                  <a:spLocks noChangeArrowheads="1"/>
                </p:cNvSpPr>
                <p:nvPr/>
              </p:nvSpPr>
              <p:spPr bwMode="auto">
                <a:xfrm>
                  <a:off x="5072" y="4690"/>
                  <a:ext cx="159" cy="62"/>
                </a:xfrm>
                <a:prstGeom prst="rect">
                  <a:avLst/>
                </a:prstGeom>
                <a:solidFill>
                  <a:srgbClr val="FFFF00"/>
                </a:solidFill>
                <a:ln w="9525">
                  <a:noFill/>
                  <a:miter lim="800000"/>
                  <a:headEnd/>
                  <a:tailEnd/>
                </a:ln>
              </p:spPr>
              <p:txBody>
                <a:bodyPr/>
                <a:lstStyle/>
                <a:p>
                  <a:endParaRPr lang="hu-HU"/>
                </a:p>
              </p:txBody>
            </p:sp>
            <p:grpSp>
              <p:nvGrpSpPr>
                <p:cNvPr id="27" name="Group 493"/>
                <p:cNvGrpSpPr>
                  <a:grpSpLocks/>
                </p:cNvGrpSpPr>
                <p:nvPr/>
              </p:nvGrpSpPr>
              <p:grpSpPr bwMode="auto">
                <a:xfrm>
                  <a:off x="5231" y="4690"/>
                  <a:ext cx="144" cy="62"/>
                  <a:chOff x="1935" y="3583"/>
                  <a:chExt cx="159" cy="59"/>
                </a:xfrm>
              </p:grpSpPr>
              <p:sp>
                <p:nvSpPr>
                  <p:cNvPr id="318958" name="Rectangle 494"/>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59" name="Rectangle 495"/>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60" name="Rectangle 496"/>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61" name="Rectangle 497"/>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62" name="Rectangle 498"/>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63" name="Rectangle 499"/>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64" name="Rectangle 500"/>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65" name="Rectangle 501"/>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66" name="Rectangle 502"/>
                <p:cNvSpPr>
                  <a:spLocks noChangeArrowheads="1"/>
                </p:cNvSpPr>
                <p:nvPr/>
              </p:nvSpPr>
              <p:spPr bwMode="auto">
                <a:xfrm>
                  <a:off x="5231" y="4690"/>
                  <a:ext cx="144" cy="62"/>
                </a:xfrm>
                <a:prstGeom prst="rect">
                  <a:avLst/>
                </a:prstGeom>
                <a:solidFill>
                  <a:srgbClr val="FFFF00"/>
                </a:solidFill>
                <a:ln w="9525">
                  <a:noFill/>
                  <a:miter lim="800000"/>
                  <a:headEnd/>
                  <a:tailEnd/>
                </a:ln>
              </p:spPr>
              <p:txBody>
                <a:bodyPr/>
                <a:lstStyle/>
                <a:p>
                  <a:endParaRPr lang="hu-HU"/>
                </a:p>
              </p:txBody>
            </p:sp>
          </p:grpSp>
          <p:grpSp>
            <p:nvGrpSpPr>
              <p:cNvPr id="28" name="Group 503"/>
              <p:cNvGrpSpPr>
                <a:grpSpLocks/>
              </p:cNvGrpSpPr>
              <p:nvPr/>
            </p:nvGrpSpPr>
            <p:grpSpPr bwMode="auto">
              <a:xfrm>
                <a:off x="1638" y="3589"/>
                <a:ext cx="762" cy="59"/>
                <a:chOff x="1638" y="4261"/>
                <a:chExt cx="762" cy="59"/>
              </a:xfrm>
            </p:grpSpPr>
            <p:grpSp>
              <p:nvGrpSpPr>
                <p:cNvPr id="29" name="Group 504"/>
                <p:cNvGrpSpPr>
                  <a:grpSpLocks/>
                </p:cNvGrpSpPr>
                <p:nvPr/>
              </p:nvGrpSpPr>
              <p:grpSpPr bwMode="auto">
                <a:xfrm>
                  <a:off x="1638" y="4261"/>
                  <a:ext cx="159" cy="59"/>
                  <a:chOff x="1935" y="3583"/>
                  <a:chExt cx="159" cy="59"/>
                </a:xfrm>
              </p:grpSpPr>
              <p:sp>
                <p:nvSpPr>
                  <p:cNvPr id="318969" name="Rectangle 50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70" name="Rectangle 50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71" name="Rectangle 50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72" name="Rectangle 50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73" name="Rectangle 50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74" name="Rectangle 51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75" name="Rectangle 51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76" name="Rectangle 51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77" name="Rectangle 513"/>
                <p:cNvSpPr>
                  <a:spLocks noChangeArrowheads="1"/>
                </p:cNvSpPr>
                <p:nvPr/>
              </p:nvSpPr>
              <p:spPr bwMode="auto">
                <a:xfrm>
                  <a:off x="1638" y="4261"/>
                  <a:ext cx="159" cy="59"/>
                </a:xfrm>
                <a:prstGeom prst="rect">
                  <a:avLst/>
                </a:prstGeom>
                <a:solidFill>
                  <a:srgbClr val="FFFF00"/>
                </a:solidFill>
                <a:ln w="9525">
                  <a:noFill/>
                  <a:miter lim="800000"/>
                  <a:headEnd/>
                  <a:tailEnd/>
                </a:ln>
              </p:spPr>
              <p:txBody>
                <a:bodyPr/>
                <a:lstStyle/>
                <a:p>
                  <a:endParaRPr lang="hu-HU"/>
                </a:p>
              </p:txBody>
            </p:sp>
            <p:grpSp>
              <p:nvGrpSpPr>
                <p:cNvPr id="30" name="Group 514"/>
                <p:cNvGrpSpPr>
                  <a:grpSpLocks/>
                </p:cNvGrpSpPr>
                <p:nvPr/>
              </p:nvGrpSpPr>
              <p:grpSpPr bwMode="auto">
                <a:xfrm>
                  <a:off x="1797" y="4261"/>
                  <a:ext cx="159" cy="59"/>
                  <a:chOff x="2094" y="3583"/>
                  <a:chExt cx="159" cy="59"/>
                </a:xfrm>
              </p:grpSpPr>
              <p:sp>
                <p:nvSpPr>
                  <p:cNvPr id="318979" name="Rectangle 515"/>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8980" name="Rectangle 516"/>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8981" name="Rectangle 517"/>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8982" name="Rectangle 518"/>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8983" name="Rectangle 519"/>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8984" name="Rectangle 520"/>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8985" name="Rectangle 521"/>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8986" name="Rectangle 522"/>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8987" name="Rectangle 523"/>
                <p:cNvSpPr>
                  <a:spLocks noChangeArrowheads="1"/>
                </p:cNvSpPr>
                <p:nvPr/>
              </p:nvSpPr>
              <p:spPr bwMode="auto">
                <a:xfrm>
                  <a:off x="1797" y="4261"/>
                  <a:ext cx="159" cy="59"/>
                </a:xfrm>
                <a:prstGeom prst="rect">
                  <a:avLst/>
                </a:prstGeom>
                <a:solidFill>
                  <a:srgbClr val="FFFF00"/>
                </a:solidFill>
                <a:ln w="9525">
                  <a:noFill/>
                  <a:miter lim="800000"/>
                  <a:headEnd/>
                  <a:tailEnd/>
                </a:ln>
              </p:spPr>
              <p:txBody>
                <a:bodyPr/>
                <a:lstStyle/>
                <a:p>
                  <a:endParaRPr lang="hu-HU"/>
                </a:p>
              </p:txBody>
            </p:sp>
            <p:grpSp>
              <p:nvGrpSpPr>
                <p:cNvPr id="31" name="Group 524"/>
                <p:cNvGrpSpPr>
                  <a:grpSpLocks/>
                </p:cNvGrpSpPr>
                <p:nvPr/>
              </p:nvGrpSpPr>
              <p:grpSpPr bwMode="auto">
                <a:xfrm>
                  <a:off x="1938" y="4261"/>
                  <a:ext cx="159" cy="59"/>
                  <a:chOff x="1935" y="3583"/>
                  <a:chExt cx="159" cy="59"/>
                </a:xfrm>
              </p:grpSpPr>
              <p:sp>
                <p:nvSpPr>
                  <p:cNvPr id="318989" name="Rectangle 52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8990" name="Rectangle 52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8991" name="Rectangle 52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8992" name="Rectangle 52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8993" name="Rectangle 52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8994" name="Rectangle 53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8995" name="Rectangle 53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8996" name="Rectangle 53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8997" name="Rectangle 533"/>
                <p:cNvSpPr>
                  <a:spLocks noChangeArrowheads="1"/>
                </p:cNvSpPr>
                <p:nvPr/>
              </p:nvSpPr>
              <p:spPr bwMode="auto">
                <a:xfrm>
                  <a:off x="1938" y="4261"/>
                  <a:ext cx="159" cy="59"/>
                </a:xfrm>
                <a:prstGeom prst="rect">
                  <a:avLst/>
                </a:prstGeom>
                <a:solidFill>
                  <a:srgbClr val="FFFF00"/>
                </a:solidFill>
                <a:ln w="9525">
                  <a:noFill/>
                  <a:miter lim="800000"/>
                  <a:headEnd/>
                  <a:tailEnd/>
                </a:ln>
              </p:spPr>
              <p:txBody>
                <a:bodyPr/>
                <a:lstStyle/>
                <a:p>
                  <a:endParaRPr lang="hu-HU"/>
                </a:p>
              </p:txBody>
            </p:sp>
            <p:grpSp>
              <p:nvGrpSpPr>
                <p:cNvPr id="318703" name="Group 534"/>
                <p:cNvGrpSpPr>
                  <a:grpSpLocks/>
                </p:cNvGrpSpPr>
                <p:nvPr/>
              </p:nvGrpSpPr>
              <p:grpSpPr bwMode="auto">
                <a:xfrm>
                  <a:off x="2097" y="4261"/>
                  <a:ext cx="159" cy="59"/>
                  <a:chOff x="2094" y="3583"/>
                  <a:chExt cx="159" cy="59"/>
                </a:xfrm>
              </p:grpSpPr>
              <p:sp>
                <p:nvSpPr>
                  <p:cNvPr id="318999" name="Rectangle 535"/>
                  <p:cNvSpPr>
                    <a:spLocks noChangeArrowheads="1"/>
                  </p:cNvSpPr>
                  <p:nvPr/>
                </p:nvSpPr>
                <p:spPr bwMode="auto">
                  <a:xfrm>
                    <a:off x="2094" y="3583"/>
                    <a:ext cx="159" cy="6"/>
                  </a:xfrm>
                  <a:prstGeom prst="rect">
                    <a:avLst/>
                  </a:prstGeom>
                  <a:solidFill>
                    <a:srgbClr val="FFFF00"/>
                  </a:solidFill>
                  <a:ln w="9525">
                    <a:noFill/>
                    <a:miter lim="800000"/>
                    <a:headEnd/>
                    <a:tailEnd/>
                  </a:ln>
                </p:spPr>
                <p:txBody>
                  <a:bodyPr/>
                  <a:lstStyle/>
                  <a:p>
                    <a:endParaRPr lang="hu-HU"/>
                  </a:p>
                </p:txBody>
              </p:sp>
              <p:sp>
                <p:nvSpPr>
                  <p:cNvPr id="319000" name="Rectangle 536"/>
                  <p:cNvSpPr>
                    <a:spLocks noChangeArrowheads="1"/>
                  </p:cNvSpPr>
                  <p:nvPr/>
                </p:nvSpPr>
                <p:spPr bwMode="auto">
                  <a:xfrm>
                    <a:off x="2094" y="3589"/>
                    <a:ext cx="159" cy="6"/>
                  </a:xfrm>
                  <a:prstGeom prst="rect">
                    <a:avLst/>
                  </a:prstGeom>
                  <a:solidFill>
                    <a:srgbClr val="FFFF00"/>
                  </a:solidFill>
                  <a:ln w="9525">
                    <a:noFill/>
                    <a:miter lim="800000"/>
                    <a:headEnd/>
                    <a:tailEnd/>
                  </a:ln>
                </p:spPr>
                <p:txBody>
                  <a:bodyPr/>
                  <a:lstStyle/>
                  <a:p>
                    <a:endParaRPr lang="hu-HU"/>
                  </a:p>
                </p:txBody>
              </p:sp>
              <p:sp>
                <p:nvSpPr>
                  <p:cNvPr id="319001" name="Rectangle 537"/>
                  <p:cNvSpPr>
                    <a:spLocks noChangeArrowheads="1"/>
                  </p:cNvSpPr>
                  <p:nvPr/>
                </p:nvSpPr>
                <p:spPr bwMode="auto">
                  <a:xfrm>
                    <a:off x="2094" y="3595"/>
                    <a:ext cx="159" cy="12"/>
                  </a:xfrm>
                  <a:prstGeom prst="rect">
                    <a:avLst/>
                  </a:prstGeom>
                  <a:solidFill>
                    <a:srgbClr val="FFFF00"/>
                  </a:solidFill>
                  <a:ln w="9525">
                    <a:noFill/>
                    <a:miter lim="800000"/>
                    <a:headEnd/>
                    <a:tailEnd/>
                  </a:ln>
                </p:spPr>
                <p:txBody>
                  <a:bodyPr/>
                  <a:lstStyle/>
                  <a:p>
                    <a:endParaRPr lang="hu-HU"/>
                  </a:p>
                </p:txBody>
              </p:sp>
              <p:sp>
                <p:nvSpPr>
                  <p:cNvPr id="319002" name="Rectangle 538"/>
                  <p:cNvSpPr>
                    <a:spLocks noChangeArrowheads="1"/>
                  </p:cNvSpPr>
                  <p:nvPr/>
                </p:nvSpPr>
                <p:spPr bwMode="auto">
                  <a:xfrm>
                    <a:off x="2094" y="3607"/>
                    <a:ext cx="159" cy="5"/>
                  </a:xfrm>
                  <a:prstGeom prst="rect">
                    <a:avLst/>
                  </a:prstGeom>
                  <a:solidFill>
                    <a:srgbClr val="FFFF00"/>
                  </a:solidFill>
                  <a:ln w="9525">
                    <a:noFill/>
                    <a:miter lim="800000"/>
                    <a:headEnd/>
                    <a:tailEnd/>
                  </a:ln>
                </p:spPr>
                <p:txBody>
                  <a:bodyPr/>
                  <a:lstStyle/>
                  <a:p>
                    <a:endParaRPr lang="hu-HU"/>
                  </a:p>
                </p:txBody>
              </p:sp>
              <p:sp>
                <p:nvSpPr>
                  <p:cNvPr id="319003" name="Rectangle 539"/>
                  <p:cNvSpPr>
                    <a:spLocks noChangeArrowheads="1"/>
                  </p:cNvSpPr>
                  <p:nvPr/>
                </p:nvSpPr>
                <p:spPr bwMode="auto">
                  <a:xfrm>
                    <a:off x="2094" y="3612"/>
                    <a:ext cx="159" cy="6"/>
                  </a:xfrm>
                  <a:prstGeom prst="rect">
                    <a:avLst/>
                  </a:prstGeom>
                  <a:solidFill>
                    <a:srgbClr val="FFFF00"/>
                  </a:solidFill>
                  <a:ln w="9525">
                    <a:noFill/>
                    <a:miter lim="800000"/>
                    <a:headEnd/>
                    <a:tailEnd/>
                  </a:ln>
                </p:spPr>
                <p:txBody>
                  <a:bodyPr/>
                  <a:lstStyle/>
                  <a:p>
                    <a:endParaRPr lang="hu-HU"/>
                  </a:p>
                </p:txBody>
              </p:sp>
              <p:sp>
                <p:nvSpPr>
                  <p:cNvPr id="319004" name="Rectangle 540"/>
                  <p:cNvSpPr>
                    <a:spLocks noChangeArrowheads="1"/>
                  </p:cNvSpPr>
                  <p:nvPr/>
                </p:nvSpPr>
                <p:spPr bwMode="auto">
                  <a:xfrm>
                    <a:off x="2094" y="3618"/>
                    <a:ext cx="159" cy="6"/>
                  </a:xfrm>
                  <a:prstGeom prst="rect">
                    <a:avLst/>
                  </a:prstGeom>
                  <a:solidFill>
                    <a:srgbClr val="FFFF00"/>
                  </a:solidFill>
                  <a:ln w="9525">
                    <a:noFill/>
                    <a:miter lim="800000"/>
                    <a:headEnd/>
                    <a:tailEnd/>
                  </a:ln>
                </p:spPr>
                <p:txBody>
                  <a:bodyPr/>
                  <a:lstStyle/>
                  <a:p>
                    <a:endParaRPr lang="hu-HU"/>
                  </a:p>
                </p:txBody>
              </p:sp>
              <p:sp>
                <p:nvSpPr>
                  <p:cNvPr id="319005" name="Rectangle 541"/>
                  <p:cNvSpPr>
                    <a:spLocks noChangeArrowheads="1"/>
                  </p:cNvSpPr>
                  <p:nvPr/>
                </p:nvSpPr>
                <p:spPr bwMode="auto">
                  <a:xfrm>
                    <a:off x="2094" y="3624"/>
                    <a:ext cx="159" cy="12"/>
                  </a:xfrm>
                  <a:prstGeom prst="rect">
                    <a:avLst/>
                  </a:prstGeom>
                  <a:solidFill>
                    <a:srgbClr val="FFFF00"/>
                  </a:solidFill>
                  <a:ln w="9525">
                    <a:noFill/>
                    <a:miter lim="800000"/>
                    <a:headEnd/>
                    <a:tailEnd/>
                  </a:ln>
                </p:spPr>
                <p:txBody>
                  <a:bodyPr/>
                  <a:lstStyle/>
                  <a:p>
                    <a:endParaRPr lang="hu-HU"/>
                  </a:p>
                </p:txBody>
              </p:sp>
              <p:sp>
                <p:nvSpPr>
                  <p:cNvPr id="319006" name="Rectangle 542"/>
                  <p:cNvSpPr>
                    <a:spLocks noChangeArrowheads="1"/>
                  </p:cNvSpPr>
                  <p:nvPr/>
                </p:nvSpPr>
                <p:spPr bwMode="auto">
                  <a:xfrm>
                    <a:off x="2094" y="3636"/>
                    <a:ext cx="159" cy="6"/>
                  </a:xfrm>
                  <a:prstGeom prst="rect">
                    <a:avLst/>
                  </a:prstGeom>
                  <a:solidFill>
                    <a:srgbClr val="FFFF00"/>
                  </a:solidFill>
                  <a:ln w="9525">
                    <a:noFill/>
                    <a:miter lim="800000"/>
                    <a:headEnd/>
                    <a:tailEnd/>
                  </a:ln>
                </p:spPr>
                <p:txBody>
                  <a:bodyPr/>
                  <a:lstStyle/>
                  <a:p>
                    <a:endParaRPr lang="hu-HU"/>
                  </a:p>
                </p:txBody>
              </p:sp>
            </p:grpSp>
            <p:sp>
              <p:nvSpPr>
                <p:cNvPr id="319007" name="Rectangle 543"/>
                <p:cNvSpPr>
                  <a:spLocks noChangeArrowheads="1"/>
                </p:cNvSpPr>
                <p:nvPr/>
              </p:nvSpPr>
              <p:spPr bwMode="auto">
                <a:xfrm>
                  <a:off x="2097" y="4261"/>
                  <a:ext cx="159" cy="59"/>
                </a:xfrm>
                <a:prstGeom prst="rect">
                  <a:avLst/>
                </a:prstGeom>
                <a:solidFill>
                  <a:srgbClr val="FFFF00"/>
                </a:solidFill>
                <a:ln w="9525">
                  <a:noFill/>
                  <a:miter lim="800000"/>
                  <a:headEnd/>
                  <a:tailEnd/>
                </a:ln>
              </p:spPr>
              <p:txBody>
                <a:bodyPr/>
                <a:lstStyle/>
                <a:p>
                  <a:endParaRPr lang="hu-HU"/>
                </a:p>
              </p:txBody>
            </p:sp>
            <p:grpSp>
              <p:nvGrpSpPr>
                <p:cNvPr id="318731" name="Group 544"/>
                <p:cNvGrpSpPr>
                  <a:grpSpLocks/>
                </p:cNvGrpSpPr>
                <p:nvPr/>
              </p:nvGrpSpPr>
              <p:grpSpPr bwMode="auto">
                <a:xfrm>
                  <a:off x="2256" y="4261"/>
                  <a:ext cx="144" cy="59"/>
                  <a:chOff x="1935" y="3583"/>
                  <a:chExt cx="159" cy="59"/>
                </a:xfrm>
              </p:grpSpPr>
              <p:sp>
                <p:nvSpPr>
                  <p:cNvPr id="319009" name="Rectangle 545"/>
                  <p:cNvSpPr>
                    <a:spLocks noChangeArrowheads="1"/>
                  </p:cNvSpPr>
                  <p:nvPr/>
                </p:nvSpPr>
                <p:spPr bwMode="auto">
                  <a:xfrm>
                    <a:off x="1935" y="3583"/>
                    <a:ext cx="159" cy="6"/>
                  </a:xfrm>
                  <a:prstGeom prst="rect">
                    <a:avLst/>
                  </a:prstGeom>
                  <a:solidFill>
                    <a:srgbClr val="FFFF00"/>
                  </a:solidFill>
                  <a:ln w="9525">
                    <a:noFill/>
                    <a:miter lim="800000"/>
                    <a:headEnd/>
                    <a:tailEnd/>
                  </a:ln>
                </p:spPr>
                <p:txBody>
                  <a:bodyPr/>
                  <a:lstStyle/>
                  <a:p>
                    <a:endParaRPr lang="hu-HU"/>
                  </a:p>
                </p:txBody>
              </p:sp>
              <p:sp>
                <p:nvSpPr>
                  <p:cNvPr id="319010" name="Rectangle 546"/>
                  <p:cNvSpPr>
                    <a:spLocks noChangeArrowheads="1"/>
                  </p:cNvSpPr>
                  <p:nvPr/>
                </p:nvSpPr>
                <p:spPr bwMode="auto">
                  <a:xfrm>
                    <a:off x="1935" y="3589"/>
                    <a:ext cx="159" cy="6"/>
                  </a:xfrm>
                  <a:prstGeom prst="rect">
                    <a:avLst/>
                  </a:prstGeom>
                  <a:solidFill>
                    <a:srgbClr val="FFFF00"/>
                  </a:solidFill>
                  <a:ln w="9525">
                    <a:noFill/>
                    <a:miter lim="800000"/>
                    <a:headEnd/>
                    <a:tailEnd/>
                  </a:ln>
                </p:spPr>
                <p:txBody>
                  <a:bodyPr/>
                  <a:lstStyle/>
                  <a:p>
                    <a:endParaRPr lang="hu-HU"/>
                  </a:p>
                </p:txBody>
              </p:sp>
              <p:sp>
                <p:nvSpPr>
                  <p:cNvPr id="319011" name="Rectangle 547"/>
                  <p:cNvSpPr>
                    <a:spLocks noChangeArrowheads="1"/>
                  </p:cNvSpPr>
                  <p:nvPr/>
                </p:nvSpPr>
                <p:spPr bwMode="auto">
                  <a:xfrm>
                    <a:off x="1935" y="3595"/>
                    <a:ext cx="159" cy="12"/>
                  </a:xfrm>
                  <a:prstGeom prst="rect">
                    <a:avLst/>
                  </a:prstGeom>
                  <a:solidFill>
                    <a:srgbClr val="FFFF00"/>
                  </a:solidFill>
                  <a:ln w="9525">
                    <a:noFill/>
                    <a:miter lim="800000"/>
                    <a:headEnd/>
                    <a:tailEnd/>
                  </a:ln>
                </p:spPr>
                <p:txBody>
                  <a:bodyPr/>
                  <a:lstStyle/>
                  <a:p>
                    <a:endParaRPr lang="hu-HU"/>
                  </a:p>
                </p:txBody>
              </p:sp>
              <p:sp>
                <p:nvSpPr>
                  <p:cNvPr id="319012" name="Rectangle 548"/>
                  <p:cNvSpPr>
                    <a:spLocks noChangeArrowheads="1"/>
                  </p:cNvSpPr>
                  <p:nvPr/>
                </p:nvSpPr>
                <p:spPr bwMode="auto">
                  <a:xfrm>
                    <a:off x="1935" y="3607"/>
                    <a:ext cx="159" cy="5"/>
                  </a:xfrm>
                  <a:prstGeom prst="rect">
                    <a:avLst/>
                  </a:prstGeom>
                  <a:solidFill>
                    <a:srgbClr val="FFFF00"/>
                  </a:solidFill>
                  <a:ln w="9525">
                    <a:noFill/>
                    <a:miter lim="800000"/>
                    <a:headEnd/>
                    <a:tailEnd/>
                  </a:ln>
                </p:spPr>
                <p:txBody>
                  <a:bodyPr/>
                  <a:lstStyle/>
                  <a:p>
                    <a:endParaRPr lang="hu-HU"/>
                  </a:p>
                </p:txBody>
              </p:sp>
              <p:sp>
                <p:nvSpPr>
                  <p:cNvPr id="319013" name="Rectangle 549"/>
                  <p:cNvSpPr>
                    <a:spLocks noChangeArrowheads="1"/>
                  </p:cNvSpPr>
                  <p:nvPr/>
                </p:nvSpPr>
                <p:spPr bwMode="auto">
                  <a:xfrm>
                    <a:off x="1935" y="3612"/>
                    <a:ext cx="159" cy="6"/>
                  </a:xfrm>
                  <a:prstGeom prst="rect">
                    <a:avLst/>
                  </a:prstGeom>
                  <a:solidFill>
                    <a:srgbClr val="FFFF00"/>
                  </a:solidFill>
                  <a:ln w="9525">
                    <a:noFill/>
                    <a:miter lim="800000"/>
                    <a:headEnd/>
                    <a:tailEnd/>
                  </a:ln>
                </p:spPr>
                <p:txBody>
                  <a:bodyPr/>
                  <a:lstStyle/>
                  <a:p>
                    <a:endParaRPr lang="hu-HU"/>
                  </a:p>
                </p:txBody>
              </p:sp>
              <p:sp>
                <p:nvSpPr>
                  <p:cNvPr id="319014" name="Rectangle 550"/>
                  <p:cNvSpPr>
                    <a:spLocks noChangeArrowheads="1"/>
                  </p:cNvSpPr>
                  <p:nvPr/>
                </p:nvSpPr>
                <p:spPr bwMode="auto">
                  <a:xfrm>
                    <a:off x="1935" y="3618"/>
                    <a:ext cx="159" cy="6"/>
                  </a:xfrm>
                  <a:prstGeom prst="rect">
                    <a:avLst/>
                  </a:prstGeom>
                  <a:solidFill>
                    <a:srgbClr val="FFFF00"/>
                  </a:solidFill>
                  <a:ln w="9525">
                    <a:noFill/>
                    <a:miter lim="800000"/>
                    <a:headEnd/>
                    <a:tailEnd/>
                  </a:ln>
                </p:spPr>
                <p:txBody>
                  <a:bodyPr/>
                  <a:lstStyle/>
                  <a:p>
                    <a:endParaRPr lang="hu-HU"/>
                  </a:p>
                </p:txBody>
              </p:sp>
              <p:sp>
                <p:nvSpPr>
                  <p:cNvPr id="319015" name="Rectangle 551"/>
                  <p:cNvSpPr>
                    <a:spLocks noChangeArrowheads="1"/>
                  </p:cNvSpPr>
                  <p:nvPr/>
                </p:nvSpPr>
                <p:spPr bwMode="auto">
                  <a:xfrm>
                    <a:off x="1935" y="3624"/>
                    <a:ext cx="159" cy="12"/>
                  </a:xfrm>
                  <a:prstGeom prst="rect">
                    <a:avLst/>
                  </a:prstGeom>
                  <a:solidFill>
                    <a:srgbClr val="FFFF00"/>
                  </a:solidFill>
                  <a:ln w="9525">
                    <a:noFill/>
                    <a:miter lim="800000"/>
                    <a:headEnd/>
                    <a:tailEnd/>
                  </a:ln>
                </p:spPr>
                <p:txBody>
                  <a:bodyPr/>
                  <a:lstStyle/>
                  <a:p>
                    <a:endParaRPr lang="hu-HU"/>
                  </a:p>
                </p:txBody>
              </p:sp>
              <p:sp>
                <p:nvSpPr>
                  <p:cNvPr id="319016" name="Rectangle 552"/>
                  <p:cNvSpPr>
                    <a:spLocks noChangeArrowheads="1"/>
                  </p:cNvSpPr>
                  <p:nvPr/>
                </p:nvSpPr>
                <p:spPr bwMode="auto">
                  <a:xfrm>
                    <a:off x="1935" y="3636"/>
                    <a:ext cx="159" cy="6"/>
                  </a:xfrm>
                  <a:prstGeom prst="rect">
                    <a:avLst/>
                  </a:prstGeom>
                  <a:solidFill>
                    <a:srgbClr val="FFFF00"/>
                  </a:solidFill>
                  <a:ln w="9525">
                    <a:noFill/>
                    <a:miter lim="800000"/>
                    <a:headEnd/>
                    <a:tailEnd/>
                  </a:ln>
                </p:spPr>
                <p:txBody>
                  <a:bodyPr/>
                  <a:lstStyle/>
                  <a:p>
                    <a:endParaRPr lang="hu-HU"/>
                  </a:p>
                </p:txBody>
              </p:sp>
            </p:grpSp>
            <p:sp>
              <p:nvSpPr>
                <p:cNvPr id="319017" name="Rectangle 553"/>
                <p:cNvSpPr>
                  <a:spLocks noChangeArrowheads="1"/>
                </p:cNvSpPr>
                <p:nvPr/>
              </p:nvSpPr>
              <p:spPr bwMode="auto">
                <a:xfrm>
                  <a:off x="2256" y="4261"/>
                  <a:ext cx="144" cy="59"/>
                </a:xfrm>
                <a:prstGeom prst="rect">
                  <a:avLst/>
                </a:prstGeom>
                <a:solidFill>
                  <a:srgbClr val="FFFF00"/>
                </a:solidFill>
                <a:ln w="9525">
                  <a:noFill/>
                  <a:miter lim="800000"/>
                  <a:headEnd/>
                  <a:tailEnd/>
                </a:ln>
              </p:spPr>
              <p:txBody>
                <a:bodyPr/>
                <a:lstStyle/>
                <a:p>
                  <a:endParaRPr lang="hu-HU"/>
                </a:p>
              </p:txBody>
            </p:sp>
          </p:grpSp>
        </p:grpSp>
        <p:grpSp>
          <p:nvGrpSpPr>
            <p:cNvPr id="318756" name="Group 554"/>
            <p:cNvGrpSpPr>
              <a:grpSpLocks/>
            </p:cNvGrpSpPr>
            <p:nvPr/>
          </p:nvGrpSpPr>
          <p:grpSpPr bwMode="auto">
            <a:xfrm>
              <a:off x="337" y="3437"/>
              <a:ext cx="520" cy="403"/>
              <a:chOff x="337" y="5184"/>
              <a:chExt cx="520" cy="403"/>
            </a:xfrm>
          </p:grpSpPr>
          <p:sp>
            <p:nvSpPr>
              <p:cNvPr id="319019" name="Rectangle 555"/>
              <p:cNvSpPr>
                <a:spLocks noChangeArrowheads="1"/>
              </p:cNvSpPr>
              <p:nvPr/>
            </p:nvSpPr>
            <p:spPr bwMode="auto">
              <a:xfrm>
                <a:off x="696" y="5184"/>
                <a:ext cx="161" cy="77"/>
              </a:xfrm>
              <a:prstGeom prst="rect">
                <a:avLst/>
              </a:prstGeom>
              <a:noFill/>
              <a:ln w="9525">
                <a:noFill/>
                <a:miter lim="800000"/>
                <a:headEnd/>
                <a:tailEnd/>
              </a:ln>
            </p:spPr>
            <p:txBody>
              <a:bodyPr wrap="none" lIns="0" tIns="0" rIns="0" bIns="0">
                <a:spAutoFit/>
              </a:bodyPr>
              <a:lstStyle/>
              <a:p>
                <a:r>
                  <a:rPr lang="hu-HU" sz="800">
                    <a:solidFill>
                      <a:srgbClr val="000000"/>
                    </a:solidFill>
                  </a:rPr>
                  <a:t>0.05</a:t>
                </a:r>
                <a:endParaRPr lang="hu-HU" sz="800"/>
              </a:p>
            </p:txBody>
          </p:sp>
          <p:sp>
            <p:nvSpPr>
              <p:cNvPr id="319020" name="Rectangle 556"/>
              <p:cNvSpPr>
                <a:spLocks noChangeArrowheads="1"/>
              </p:cNvSpPr>
              <p:nvPr/>
            </p:nvSpPr>
            <p:spPr bwMode="auto">
              <a:xfrm>
                <a:off x="337" y="5510"/>
                <a:ext cx="483" cy="77"/>
              </a:xfrm>
              <a:prstGeom prst="rect">
                <a:avLst/>
              </a:prstGeom>
              <a:noFill/>
              <a:ln w="9525">
                <a:noFill/>
                <a:miter lim="800000"/>
                <a:headEnd/>
                <a:tailEnd/>
              </a:ln>
            </p:spPr>
            <p:txBody>
              <a:bodyPr wrap="none" lIns="0" tIns="0" rIns="0" bIns="0">
                <a:spAutoFit/>
              </a:bodyPr>
              <a:lstStyle/>
              <a:p>
                <a:r>
                  <a:rPr lang="hu-HU" sz="800">
                    <a:solidFill>
                      <a:srgbClr val="000000"/>
                    </a:solidFill>
                  </a:rPr>
                  <a:t>1993. 01. 01.</a:t>
                </a:r>
                <a:endParaRPr lang="hu-HU" sz="800"/>
              </a:p>
            </p:txBody>
          </p:sp>
          <p:sp>
            <p:nvSpPr>
              <p:cNvPr id="319021" name="Line 557"/>
              <p:cNvSpPr>
                <a:spLocks noChangeShapeType="1"/>
              </p:cNvSpPr>
              <p:nvPr/>
            </p:nvSpPr>
            <p:spPr bwMode="auto">
              <a:xfrm flipV="1">
                <a:off x="528" y="5251"/>
                <a:ext cx="144" cy="230"/>
              </a:xfrm>
              <a:prstGeom prst="line">
                <a:avLst/>
              </a:prstGeom>
              <a:noFill/>
              <a:ln w="19050">
                <a:solidFill>
                  <a:schemeClr val="tx1"/>
                </a:solidFill>
                <a:round/>
                <a:headEnd/>
                <a:tailEnd type="triangle" w="med" len="med"/>
              </a:ln>
              <a:effectLst/>
            </p:spPr>
            <p:txBody>
              <a:bodyPr wrap="none" anchor="ctr"/>
              <a:lstStyle/>
              <a:p>
                <a:endParaRPr lang="hu-HU"/>
              </a:p>
            </p:txBody>
          </p:sp>
        </p:grpSp>
        <p:grpSp>
          <p:nvGrpSpPr>
            <p:cNvPr id="318781" name="Group 558"/>
            <p:cNvGrpSpPr>
              <a:grpSpLocks/>
            </p:cNvGrpSpPr>
            <p:nvPr/>
          </p:nvGrpSpPr>
          <p:grpSpPr bwMode="auto">
            <a:xfrm>
              <a:off x="2976" y="3216"/>
              <a:ext cx="851" cy="701"/>
              <a:chOff x="2976" y="4963"/>
              <a:chExt cx="851" cy="701"/>
            </a:xfrm>
          </p:grpSpPr>
          <p:sp>
            <p:nvSpPr>
              <p:cNvPr id="319023" name="Rectangle 559"/>
              <p:cNvSpPr>
                <a:spLocks noChangeArrowheads="1"/>
              </p:cNvSpPr>
              <p:nvPr/>
            </p:nvSpPr>
            <p:spPr bwMode="auto">
              <a:xfrm>
                <a:off x="3712" y="4963"/>
                <a:ext cx="115" cy="77"/>
              </a:xfrm>
              <a:prstGeom prst="rect">
                <a:avLst/>
              </a:prstGeom>
              <a:noFill/>
              <a:ln w="9525">
                <a:noFill/>
                <a:miter lim="800000"/>
                <a:headEnd/>
                <a:tailEnd/>
              </a:ln>
            </p:spPr>
            <p:txBody>
              <a:bodyPr wrap="none" lIns="0" tIns="0" rIns="0" bIns="0">
                <a:spAutoFit/>
              </a:bodyPr>
              <a:lstStyle/>
              <a:p>
                <a:r>
                  <a:rPr lang="hu-HU" sz="800">
                    <a:solidFill>
                      <a:srgbClr val="000000"/>
                    </a:solidFill>
                  </a:rPr>
                  <a:t>0.2</a:t>
                </a:r>
                <a:endParaRPr lang="hu-HU" sz="800"/>
              </a:p>
            </p:txBody>
          </p:sp>
          <p:sp>
            <p:nvSpPr>
              <p:cNvPr id="319024" name="Rectangle 560"/>
              <p:cNvSpPr>
                <a:spLocks noChangeArrowheads="1"/>
              </p:cNvSpPr>
              <p:nvPr/>
            </p:nvSpPr>
            <p:spPr bwMode="auto">
              <a:xfrm>
                <a:off x="2976" y="5510"/>
                <a:ext cx="648" cy="154"/>
              </a:xfrm>
              <a:prstGeom prst="rect">
                <a:avLst/>
              </a:prstGeom>
              <a:noFill/>
              <a:ln w="9525">
                <a:noFill/>
                <a:miter lim="800000"/>
                <a:headEnd/>
                <a:tailEnd/>
              </a:ln>
            </p:spPr>
            <p:txBody>
              <a:bodyPr wrap="none" lIns="0" tIns="0" rIns="0" bIns="0">
                <a:spAutoFit/>
              </a:bodyPr>
              <a:lstStyle/>
              <a:p>
                <a:r>
                  <a:rPr lang="hu-HU" sz="800">
                    <a:solidFill>
                      <a:srgbClr val="000000"/>
                    </a:solidFill>
                  </a:rPr>
                  <a:t>1993. 01. 01.</a:t>
                </a:r>
              </a:p>
              <a:p>
                <a:r>
                  <a:rPr lang="hu-HU" sz="800">
                    <a:solidFill>
                      <a:srgbClr val="000000"/>
                    </a:solidFill>
                  </a:rPr>
                  <a:t>EU (1994. 10. 01.)</a:t>
                </a:r>
                <a:endParaRPr lang="hu-HU" sz="800"/>
              </a:p>
            </p:txBody>
          </p:sp>
          <p:sp>
            <p:nvSpPr>
              <p:cNvPr id="319025" name="Line 561"/>
              <p:cNvSpPr>
                <a:spLocks noChangeShapeType="1"/>
              </p:cNvSpPr>
              <p:nvPr/>
            </p:nvSpPr>
            <p:spPr bwMode="auto">
              <a:xfrm flipV="1">
                <a:off x="3479" y="5059"/>
                <a:ext cx="169" cy="422"/>
              </a:xfrm>
              <a:prstGeom prst="line">
                <a:avLst/>
              </a:prstGeom>
              <a:noFill/>
              <a:ln w="19050">
                <a:solidFill>
                  <a:schemeClr val="tx1"/>
                </a:solidFill>
                <a:round/>
                <a:headEnd/>
                <a:tailEnd type="triangle" w="med" len="med"/>
              </a:ln>
              <a:effectLst/>
            </p:spPr>
            <p:txBody>
              <a:bodyPr wrap="none" anchor="ctr"/>
              <a:lstStyle/>
              <a:p>
                <a:endParaRPr lang="hu-HU"/>
              </a:p>
            </p:txBody>
          </p:sp>
        </p:grpSp>
        <p:grpSp>
          <p:nvGrpSpPr>
            <p:cNvPr id="318784" name="Group 562"/>
            <p:cNvGrpSpPr>
              <a:grpSpLocks/>
            </p:cNvGrpSpPr>
            <p:nvPr/>
          </p:nvGrpSpPr>
          <p:grpSpPr bwMode="auto">
            <a:xfrm>
              <a:off x="3696" y="3504"/>
              <a:ext cx="917" cy="432"/>
              <a:chOff x="3696" y="3456"/>
              <a:chExt cx="917" cy="432"/>
            </a:xfrm>
          </p:grpSpPr>
          <p:grpSp>
            <p:nvGrpSpPr>
              <p:cNvPr id="318785" name="Group 563"/>
              <p:cNvGrpSpPr>
                <a:grpSpLocks/>
              </p:cNvGrpSpPr>
              <p:nvPr/>
            </p:nvGrpSpPr>
            <p:grpSpPr bwMode="auto">
              <a:xfrm>
                <a:off x="4289" y="3552"/>
                <a:ext cx="324" cy="110"/>
                <a:chOff x="4289" y="3552"/>
                <a:chExt cx="324" cy="110"/>
              </a:xfrm>
            </p:grpSpPr>
            <p:grpSp>
              <p:nvGrpSpPr>
                <p:cNvPr id="318850" name="Group 564"/>
                <p:cNvGrpSpPr>
                  <a:grpSpLocks/>
                </p:cNvGrpSpPr>
                <p:nvPr/>
              </p:nvGrpSpPr>
              <p:grpSpPr bwMode="auto">
                <a:xfrm>
                  <a:off x="4289" y="3552"/>
                  <a:ext cx="159" cy="110"/>
                  <a:chOff x="1611" y="3448"/>
                  <a:chExt cx="159" cy="194"/>
                </a:xfrm>
              </p:grpSpPr>
              <p:sp>
                <p:nvSpPr>
                  <p:cNvPr id="319029" name="Rectangle 565"/>
                  <p:cNvSpPr>
                    <a:spLocks noChangeArrowheads="1"/>
                  </p:cNvSpPr>
                  <p:nvPr/>
                </p:nvSpPr>
                <p:spPr bwMode="auto">
                  <a:xfrm>
                    <a:off x="1611" y="3448"/>
                    <a:ext cx="159" cy="6"/>
                  </a:xfrm>
                  <a:prstGeom prst="rect">
                    <a:avLst/>
                  </a:prstGeom>
                  <a:solidFill>
                    <a:srgbClr val="FFFF00"/>
                  </a:solidFill>
                  <a:ln w="9525">
                    <a:noFill/>
                    <a:miter lim="800000"/>
                    <a:headEnd/>
                    <a:tailEnd/>
                  </a:ln>
                </p:spPr>
                <p:txBody>
                  <a:bodyPr/>
                  <a:lstStyle/>
                  <a:p>
                    <a:endParaRPr lang="hu-HU"/>
                  </a:p>
                </p:txBody>
              </p:sp>
              <p:sp>
                <p:nvSpPr>
                  <p:cNvPr id="319030" name="Rectangle 566"/>
                  <p:cNvSpPr>
                    <a:spLocks noChangeArrowheads="1"/>
                  </p:cNvSpPr>
                  <p:nvPr/>
                </p:nvSpPr>
                <p:spPr bwMode="auto">
                  <a:xfrm>
                    <a:off x="1611" y="3454"/>
                    <a:ext cx="159" cy="12"/>
                  </a:xfrm>
                  <a:prstGeom prst="rect">
                    <a:avLst/>
                  </a:prstGeom>
                  <a:solidFill>
                    <a:srgbClr val="FFFF00"/>
                  </a:solidFill>
                  <a:ln w="9525">
                    <a:noFill/>
                    <a:miter lim="800000"/>
                    <a:headEnd/>
                    <a:tailEnd/>
                  </a:ln>
                </p:spPr>
                <p:txBody>
                  <a:bodyPr/>
                  <a:lstStyle/>
                  <a:p>
                    <a:endParaRPr lang="hu-HU"/>
                  </a:p>
                </p:txBody>
              </p:sp>
              <p:sp>
                <p:nvSpPr>
                  <p:cNvPr id="319031" name="Rectangle 567"/>
                  <p:cNvSpPr>
                    <a:spLocks noChangeArrowheads="1"/>
                  </p:cNvSpPr>
                  <p:nvPr/>
                </p:nvSpPr>
                <p:spPr bwMode="auto">
                  <a:xfrm>
                    <a:off x="1611" y="3466"/>
                    <a:ext cx="159" cy="6"/>
                  </a:xfrm>
                  <a:prstGeom prst="rect">
                    <a:avLst/>
                  </a:prstGeom>
                  <a:solidFill>
                    <a:srgbClr val="FFFF00"/>
                  </a:solidFill>
                  <a:ln w="9525">
                    <a:noFill/>
                    <a:miter lim="800000"/>
                    <a:headEnd/>
                    <a:tailEnd/>
                  </a:ln>
                </p:spPr>
                <p:txBody>
                  <a:bodyPr/>
                  <a:lstStyle/>
                  <a:p>
                    <a:endParaRPr lang="hu-HU"/>
                  </a:p>
                </p:txBody>
              </p:sp>
              <p:sp>
                <p:nvSpPr>
                  <p:cNvPr id="319032" name="Rectangle 568"/>
                  <p:cNvSpPr>
                    <a:spLocks noChangeArrowheads="1"/>
                  </p:cNvSpPr>
                  <p:nvPr/>
                </p:nvSpPr>
                <p:spPr bwMode="auto">
                  <a:xfrm>
                    <a:off x="1611" y="3472"/>
                    <a:ext cx="159" cy="6"/>
                  </a:xfrm>
                  <a:prstGeom prst="rect">
                    <a:avLst/>
                  </a:prstGeom>
                  <a:solidFill>
                    <a:srgbClr val="FFFF00"/>
                  </a:solidFill>
                  <a:ln w="9525">
                    <a:noFill/>
                    <a:miter lim="800000"/>
                    <a:headEnd/>
                    <a:tailEnd/>
                  </a:ln>
                </p:spPr>
                <p:txBody>
                  <a:bodyPr/>
                  <a:lstStyle/>
                  <a:p>
                    <a:endParaRPr lang="hu-HU"/>
                  </a:p>
                </p:txBody>
              </p:sp>
              <p:sp>
                <p:nvSpPr>
                  <p:cNvPr id="319033" name="Rectangle 569"/>
                  <p:cNvSpPr>
                    <a:spLocks noChangeArrowheads="1"/>
                  </p:cNvSpPr>
                  <p:nvPr/>
                </p:nvSpPr>
                <p:spPr bwMode="auto">
                  <a:xfrm>
                    <a:off x="1611" y="3478"/>
                    <a:ext cx="159" cy="11"/>
                  </a:xfrm>
                  <a:prstGeom prst="rect">
                    <a:avLst/>
                  </a:prstGeom>
                  <a:solidFill>
                    <a:srgbClr val="FFFF00"/>
                  </a:solidFill>
                  <a:ln w="9525">
                    <a:noFill/>
                    <a:miter lim="800000"/>
                    <a:headEnd/>
                    <a:tailEnd/>
                  </a:ln>
                </p:spPr>
                <p:txBody>
                  <a:bodyPr/>
                  <a:lstStyle/>
                  <a:p>
                    <a:endParaRPr lang="hu-HU"/>
                  </a:p>
                </p:txBody>
              </p:sp>
              <p:sp>
                <p:nvSpPr>
                  <p:cNvPr id="319034" name="Rectangle 570"/>
                  <p:cNvSpPr>
                    <a:spLocks noChangeArrowheads="1"/>
                  </p:cNvSpPr>
                  <p:nvPr/>
                </p:nvSpPr>
                <p:spPr bwMode="auto">
                  <a:xfrm>
                    <a:off x="1611" y="3489"/>
                    <a:ext cx="159" cy="6"/>
                  </a:xfrm>
                  <a:prstGeom prst="rect">
                    <a:avLst/>
                  </a:prstGeom>
                  <a:solidFill>
                    <a:srgbClr val="FFFF00"/>
                  </a:solidFill>
                  <a:ln w="9525">
                    <a:noFill/>
                    <a:miter lim="800000"/>
                    <a:headEnd/>
                    <a:tailEnd/>
                  </a:ln>
                </p:spPr>
                <p:txBody>
                  <a:bodyPr/>
                  <a:lstStyle/>
                  <a:p>
                    <a:endParaRPr lang="hu-HU"/>
                  </a:p>
                </p:txBody>
              </p:sp>
              <p:sp>
                <p:nvSpPr>
                  <p:cNvPr id="319035" name="Rectangle 571"/>
                  <p:cNvSpPr>
                    <a:spLocks noChangeArrowheads="1"/>
                  </p:cNvSpPr>
                  <p:nvPr/>
                </p:nvSpPr>
                <p:spPr bwMode="auto">
                  <a:xfrm>
                    <a:off x="1611" y="3495"/>
                    <a:ext cx="159" cy="12"/>
                  </a:xfrm>
                  <a:prstGeom prst="rect">
                    <a:avLst/>
                  </a:prstGeom>
                  <a:solidFill>
                    <a:srgbClr val="FFFF00"/>
                  </a:solidFill>
                  <a:ln w="9525">
                    <a:noFill/>
                    <a:miter lim="800000"/>
                    <a:headEnd/>
                    <a:tailEnd/>
                  </a:ln>
                </p:spPr>
                <p:txBody>
                  <a:bodyPr/>
                  <a:lstStyle/>
                  <a:p>
                    <a:endParaRPr lang="hu-HU"/>
                  </a:p>
                </p:txBody>
              </p:sp>
              <p:sp>
                <p:nvSpPr>
                  <p:cNvPr id="319036" name="Rectangle 572"/>
                  <p:cNvSpPr>
                    <a:spLocks noChangeArrowheads="1"/>
                  </p:cNvSpPr>
                  <p:nvPr/>
                </p:nvSpPr>
                <p:spPr bwMode="auto">
                  <a:xfrm>
                    <a:off x="1611" y="3507"/>
                    <a:ext cx="159" cy="6"/>
                  </a:xfrm>
                  <a:prstGeom prst="rect">
                    <a:avLst/>
                  </a:prstGeom>
                  <a:solidFill>
                    <a:srgbClr val="FFFF00"/>
                  </a:solidFill>
                  <a:ln w="9525">
                    <a:noFill/>
                    <a:miter lim="800000"/>
                    <a:headEnd/>
                    <a:tailEnd/>
                  </a:ln>
                </p:spPr>
                <p:txBody>
                  <a:bodyPr/>
                  <a:lstStyle/>
                  <a:p>
                    <a:endParaRPr lang="hu-HU"/>
                  </a:p>
                </p:txBody>
              </p:sp>
              <p:sp>
                <p:nvSpPr>
                  <p:cNvPr id="319037" name="Rectangle 573"/>
                  <p:cNvSpPr>
                    <a:spLocks noChangeArrowheads="1"/>
                  </p:cNvSpPr>
                  <p:nvPr/>
                </p:nvSpPr>
                <p:spPr bwMode="auto">
                  <a:xfrm>
                    <a:off x="1611" y="3513"/>
                    <a:ext cx="159" cy="6"/>
                  </a:xfrm>
                  <a:prstGeom prst="rect">
                    <a:avLst/>
                  </a:prstGeom>
                  <a:solidFill>
                    <a:srgbClr val="FFFF00"/>
                  </a:solidFill>
                  <a:ln w="9525">
                    <a:noFill/>
                    <a:miter lim="800000"/>
                    <a:headEnd/>
                    <a:tailEnd/>
                  </a:ln>
                </p:spPr>
                <p:txBody>
                  <a:bodyPr/>
                  <a:lstStyle/>
                  <a:p>
                    <a:endParaRPr lang="hu-HU"/>
                  </a:p>
                </p:txBody>
              </p:sp>
              <p:sp>
                <p:nvSpPr>
                  <p:cNvPr id="319038" name="Rectangle 574"/>
                  <p:cNvSpPr>
                    <a:spLocks noChangeArrowheads="1"/>
                  </p:cNvSpPr>
                  <p:nvPr/>
                </p:nvSpPr>
                <p:spPr bwMode="auto">
                  <a:xfrm>
                    <a:off x="1611" y="3519"/>
                    <a:ext cx="159" cy="11"/>
                  </a:xfrm>
                  <a:prstGeom prst="rect">
                    <a:avLst/>
                  </a:prstGeom>
                  <a:solidFill>
                    <a:srgbClr val="FFFF00"/>
                  </a:solidFill>
                  <a:ln w="9525">
                    <a:noFill/>
                    <a:miter lim="800000"/>
                    <a:headEnd/>
                    <a:tailEnd/>
                  </a:ln>
                </p:spPr>
                <p:txBody>
                  <a:bodyPr/>
                  <a:lstStyle/>
                  <a:p>
                    <a:endParaRPr lang="hu-HU"/>
                  </a:p>
                </p:txBody>
              </p:sp>
              <p:sp>
                <p:nvSpPr>
                  <p:cNvPr id="319039" name="Rectangle 575"/>
                  <p:cNvSpPr>
                    <a:spLocks noChangeArrowheads="1"/>
                  </p:cNvSpPr>
                  <p:nvPr/>
                </p:nvSpPr>
                <p:spPr bwMode="auto">
                  <a:xfrm>
                    <a:off x="1611" y="3530"/>
                    <a:ext cx="159" cy="6"/>
                  </a:xfrm>
                  <a:prstGeom prst="rect">
                    <a:avLst/>
                  </a:prstGeom>
                  <a:solidFill>
                    <a:srgbClr val="FFFF00"/>
                  </a:solidFill>
                  <a:ln w="9525">
                    <a:noFill/>
                    <a:miter lim="800000"/>
                    <a:headEnd/>
                    <a:tailEnd/>
                  </a:ln>
                </p:spPr>
                <p:txBody>
                  <a:bodyPr/>
                  <a:lstStyle/>
                  <a:p>
                    <a:endParaRPr lang="hu-HU"/>
                  </a:p>
                </p:txBody>
              </p:sp>
              <p:sp>
                <p:nvSpPr>
                  <p:cNvPr id="319040" name="Rectangle 576"/>
                  <p:cNvSpPr>
                    <a:spLocks noChangeArrowheads="1"/>
                  </p:cNvSpPr>
                  <p:nvPr/>
                </p:nvSpPr>
                <p:spPr bwMode="auto">
                  <a:xfrm>
                    <a:off x="1611" y="3536"/>
                    <a:ext cx="159" cy="6"/>
                  </a:xfrm>
                  <a:prstGeom prst="rect">
                    <a:avLst/>
                  </a:prstGeom>
                  <a:solidFill>
                    <a:srgbClr val="FFFF00"/>
                  </a:solidFill>
                  <a:ln w="9525">
                    <a:noFill/>
                    <a:miter lim="800000"/>
                    <a:headEnd/>
                    <a:tailEnd/>
                  </a:ln>
                </p:spPr>
                <p:txBody>
                  <a:bodyPr/>
                  <a:lstStyle/>
                  <a:p>
                    <a:endParaRPr lang="hu-HU"/>
                  </a:p>
                </p:txBody>
              </p:sp>
              <p:sp>
                <p:nvSpPr>
                  <p:cNvPr id="319041" name="Rectangle 577"/>
                  <p:cNvSpPr>
                    <a:spLocks noChangeArrowheads="1"/>
                  </p:cNvSpPr>
                  <p:nvPr/>
                </p:nvSpPr>
                <p:spPr bwMode="auto">
                  <a:xfrm>
                    <a:off x="1611" y="3542"/>
                    <a:ext cx="159" cy="12"/>
                  </a:xfrm>
                  <a:prstGeom prst="rect">
                    <a:avLst/>
                  </a:prstGeom>
                  <a:solidFill>
                    <a:srgbClr val="FFFF00"/>
                  </a:solidFill>
                  <a:ln w="9525">
                    <a:noFill/>
                    <a:miter lim="800000"/>
                    <a:headEnd/>
                    <a:tailEnd/>
                  </a:ln>
                </p:spPr>
                <p:txBody>
                  <a:bodyPr/>
                  <a:lstStyle/>
                  <a:p>
                    <a:endParaRPr lang="hu-HU"/>
                  </a:p>
                </p:txBody>
              </p:sp>
              <p:sp>
                <p:nvSpPr>
                  <p:cNvPr id="319042" name="Rectangle 578"/>
                  <p:cNvSpPr>
                    <a:spLocks noChangeArrowheads="1"/>
                  </p:cNvSpPr>
                  <p:nvPr/>
                </p:nvSpPr>
                <p:spPr bwMode="auto">
                  <a:xfrm>
                    <a:off x="1611" y="3554"/>
                    <a:ext cx="159" cy="6"/>
                  </a:xfrm>
                  <a:prstGeom prst="rect">
                    <a:avLst/>
                  </a:prstGeom>
                  <a:solidFill>
                    <a:srgbClr val="FFFF00"/>
                  </a:solidFill>
                  <a:ln w="9525">
                    <a:noFill/>
                    <a:miter lim="800000"/>
                    <a:headEnd/>
                    <a:tailEnd/>
                  </a:ln>
                </p:spPr>
                <p:txBody>
                  <a:bodyPr/>
                  <a:lstStyle/>
                  <a:p>
                    <a:endParaRPr lang="hu-HU"/>
                  </a:p>
                </p:txBody>
              </p:sp>
              <p:sp>
                <p:nvSpPr>
                  <p:cNvPr id="319043" name="Rectangle 579"/>
                  <p:cNvSpPr>
                    <a:spLocks noChangeArrowheads="1"/>
                  </p:cNvSpPr>
                  <p:nvPr/>
                </p:nvSpPr>
                <p:spPr bwMode="auto">
                  <a:xfrm>
                    <a:off x="1611" y="3560"/>
                    <a:ext cx="159" cy="11"/>
                  </a:xfrm>
                  <a:prstGeom prst="rect">
                    <a:avLst/>
                  </a:prstGeom>
                  <a:solidFill>
                    <a:srgbClr val="FFFF00"/>
                  </a:solidFill>
                  <a:ln w="9525">
                    <a:noFill/>
                    <a:miter lim="800000"/>
                    <a:headEnd/>
                    <a:tailEnd/>
                  </a:ln>
                </p:spPr>
                <p:txBody>
                  <a:bodyPr/>
                  <a:lstStyle/>
                  <a:p>
                    <a:endParaRPr lang="hu-HU"/>
                  </a:p>
                </p:txBody>
              </p:sp>
              <p:sp>
                <p:nvSpPr>
                  <p:cNvPr id="319044" name="Rectangle 580"/>
                  <p:cNvSpPr>
                    <a:spLocks noChangeArrowheads="1"/>
                  </p:cNvSpPr>
                  <p:nvPr/>
                </p:nvSpPr>
                <p:spPr bwMode="auto">
                  <a:xfrm>
                    <a:off x="1611" y="3571"/>
                    <a:ext cx="159" cy="6"/>
                  </a:xfrm>
                  <a:prstGeom prst="rect">
                    <a:avLst/>
                  </a:prstGeom>
                  <a:solidFill>
                    <a:srgbClr val="FFFF00"/>
                  </a:solidFill>
                  <a:ln w="9525">
                    <a:noFill/>
                    <a:miter lim="800000"/>
                    <a:headEnd/>
                    <a:tailEnd/>
                  </a:ln>
                </p:spPr>
                <p:txBody>
                  <a:bodyPr/>
                  <a:lstStyle/>
                  <a:p>
                    <a:endParaRPr lang="hu-HU"/>
                  </a:p>
                </p:txBody>
              </p:sp>
              <p:sp>
                <p:nvSpPr>
                  <p:cNvPr id="319045" name="Rectangle 581"/>
                  <p:cNvSpPr>
                    <a:spLocks noChangeArrowheads="1"/>
                  </p:cNvSpPr>
                  <p:nvPr/>
                </p:nvSpPr>
                <p:spPr bwMode="auto">
                  <a:xfrm>
                    <a:off x="1611" y="3577"/>
                    <a:ext cx="159" cy="6"/>
                  </a:xfrm>
                  <a:prstGeom prst="rect">
                    <a:avLst/>
                  </a:prstGeom>
                  <a:solidFill>
                    <a:srgbClr val="FFFF00"/>
                  </a:solidFill>
                  <a:ln w="9525">
                    <a:noFill/>
                    <a:miter lim="800000"/>
                    <a:headEnd/>
                    <a:tailEnd/>
                  </a:ln>
                </p:spPr>
                <p:txBody>
                  <a:bodyPr/>
                  <a:lstStyle/>
                  <a:p>
                    <a:endParaRPr lang="hu-HU"/>
                  </a:p>
                </p:txBody>
              </p:sp>
              <p:sp>
                <p:nvSpPr>
                  <p:cNvPr id="319046" name="Rectangle 582"/>
                  <p:cNvSpPr>
                    <a:spLocks noChangeArrowheads="1"/>
                  </p:cNvSpPr>
                  <p:nvPr/>
                </p:nvSpPr>
                <p:spPr bwMode="auto">
                  <a:xfrm>
                    <a:off x="1611" y="3583"/>
                    <a:ext cx="159" cy="12"/>
                  </a:xfrm>
                  <a:prstGeom prst="rect">
                    <a:avLst/>
                  </a:prstGeom>
                  <a:solidFill>
                    <a:srgbClr val="FFFF00"/>
                  </a:solidFill>
                  <a:ln w="9525">
                    <a:noFill/>
                    <a:miter lim="800000"/>
                    <a:headEnd/>
                    <a:tailEnd/>
                  </a:ln>
                </p:spPr>
                <p:txBody>
                  <a:bodyPr/>
                  <a:lstStyle/>
                  <a:p>
                    <a:endParaRPr lang="hu-HU"/>
                  </a:p>
                </p:txBody>
              </p:sp>
              <p:sp>
                <p:nvSpPr>
                  <p:cNvPr id="319047" name="Rectangle 583"/>
                  <p:cNvSpPr>
                    <a:spLocks noChangeArrowheads="1"/>
                  </p:cNvSpPr>
                  <p:nvPr/>
                </p:nvSpPr>
                <p:spPr bwMode="auto">
                  <a:xfrm>
                    <a:off x="1611" y="3595"/>
                    <a:ext cx="159" cy="6"/>
                  </a:xfrm>
                  <a:prstGeom prst="rect">
                    <a:avLst/>
                  </a:prstGeom>
                  <a:solidFill>
                    <a:srgbClr val="FFFF00"/>
                  </a:solidFill>
                  <a:ln w="9525">
                    <a:noFill/>
                    <a:miter lim="800000"/>
                    <a:headEnd/>
                    <a:tailEnd/>
                  </a:ln>
                </p:spPr>
                <p:txBody>
                  <a:bodyPr/>
                  <a:lstStyle/>
                  <a:p>
                    <a:endParaRPr lang="hu-HU"/>
                  </a:p>
                </p:txBody>
              </p:sp>
              <p:sp>
                <p:nvSpPr>
                  <p:cNvPr id="319048" name="Rectangle 584"/>
                  <p:cNvSpPr>
                    <a:spLocks noChangeArrowheads="1"/>
                  </p:cNvSpPr>
                  <p:nvPr/>
                </p:nvSpPr>
                <p:spPr bwMode="auto">
                  <a:xfrm>
                    <a:off x="1611" y="3601"/>
                    <a:ext cx="159" cy="6"/>
                  </a:xfrm>
                  <a:prstGeom prst="rect">
                    <a:avLst/>
                  </a:prstGeom>
                  <a:solidFill>
                    <a:srgbClr val="FFFF00"/>
                  </a:solidFill>
                  <a:ln w="9525">
                    <a:noFill/>
                    <a:miter lim="800000"/>
                    <a:headEnd/>
                    <a:tailEnd/>
                  </a:ln>
                </p:spPr>
                <p:txBody>
                  <a:bodyPr/>
                  <a:lstStyle/>
                  <a:p>
                    <a:endParaRPr lang="hu-HU"/>
                  </a:p>
                </p:txBody>
              </p:sp>
              <p:sp>
                <p:nvSpPr>
                  <p:cNvPr id="319049" name="Rectangle 585"/>
                  <p:cNvSpPr>
                    <a:spLocks noChangeArrowheads="1"/>
                  </p:cNvSpPr>
                  <p:nvPr/>
                </p:nvSpPr>
                <p:spPr bwMode="auto">
                  <a:xfrm>
                    <a:off x="1611" y="3607"/>
                    <a:ext cx="159" cy="11"/>
                  </a:xfrm>
                  <a:prstGeom prst="rect">
                    <a:avLst/>
                  </a:prstGeom>
                  <a:solidFill>
                    <a:srgbClr val="FFFF00"/>
                  </a:solidFill>
                  <a:ln w="9525">
                    <a:noFill/>
                    <a:miter lim="800000"/>
                    <a:headEnd/>
                    <a:tailEnd/>
                  </a:ln>
                </p:spPr>
                <p:txBody>
                  <a:bodyPr/>
                  <a:lstStyle/>
                  <a:p>
                    <a:endParaRPr lang="hu-HU"/>
                  </a:p>
                </p:txBody>
              </p:sp>
              <p:sp>
                <p:nvSpPr>
                  <p:cNvPr id="319050" name="Rectangle 586"/>
                  <p:cNvSpPr>
                    <a:spLocks noChangeArrowheads="1"/>
                  </p:cNvSpPr>
                  <p:nvPr/>
                </p:nvSpPr>
                <p:spPr bwMode="auto">
                  <a:xfrm>
                    <a:off x="1611" y="3618"/>
                    <a:ext cx="159" cy="6"/>
                  </a:xfrm>
                  <a:prstGeom prst="rect">
                    <a:avLst/>
                  </a:prstGeom>
                  <a:solidFill>
                    <a:srgbClr val="FFFF00"/>
                  </a:solidFill>
                  <a:ln w="9525">
                    <a:noFill/>
                    <a:miter lim="800000"/>
                    <a:headEnd/>
                    <a:tailEnd/>
                  </a:ln>
                </p:spPr>
                <p:txBody>
                  <a:bodyPr/>
                  <a:lstStyle/>
                  <a:p>
                    <a:endParaRPr lang="hu-HU"/>
                  </a:p>
                </p:txBody>
              </p:sp>
              <p:sp>
                <p:nvSpPr>
                  <p:cNvPr id="319051" name="Rectangle 587"/>
                  <p:cNvSpPr>
                    <a:spLocks noChangeArrowheads="1"/>
                  </p:cNvSpPr>
                  <p:nvPr/>
                </p:nvSpPr>
                <p:spPr bwMode="auto">
                  <a:xfrm>
                    <a:off x="1611" y="3624"/>
                    <a:ext cx="159" cy="12"/>
                  </a:xfrm>
                  <a:prstGeom prst="rect">
                    <a:avLst/>
                  </a:prstGeom>
                  <a:solidFill>
                    <a:srgbClr val="FFFF00"/>
                  </a:solidFill>
                  <a:ln w="9525">
                    <a:noFill/>
                    <a:miter lim="800000"/>
                    <a:headEnd/>
                    <a:tailEnd/>
                  </a:ln>
                </p:spPr>
                <p:txBody>
                  <a:bodyPr/>
                  <a:lstStyle/>
                  <a:p>
                    <a:endParaRPr lang="hu-HU"/>
                  </a:p>
                </p:txBody>
              </p:sp>
              <p:sp>
                <p:nvSpPr>
                  <p:cNvPr id="319052" name="Rectangle 588"/>
                  <p:cNvSpPr>
                    <a:spLocks noChangeArrowheads="1"/>
                  </p:cNvSpPr>
                  <p:nvPr/>
                </p:nvSpPr>
                <p:spPr bwMode="auto">
                  <a:xfrm>
                    <a:off x="1611" y="3636"/>
                    <a:ext cx="159" cy="6"/>
                  </a:xfrm>
                  <a:prstGeom prst="rect">
                    <a:avLst/>
                  </a:prstGeom>
                  <a:solidFill>
                    <a:srgbClr val="FFFF00"/>
                  </a:solidFill>
                  <a:ln w="9525">
                    <a:noFill/>
                    <a:miter lim="800000"/>
                    <a:headEnd/>
                    <a:tailEnd/>
                  </a:ln>
                </p:spPr>
                <p:txBody>
                  <a:bodyPr/>
                  <a:lstStyle/>
                  <a:p>
                    <a:endParaRPr lang="hu-HU"/>
                  </a:p>
                </p:txBody>
              </p:sp>
            </p:grpSp>
            <p:sp>
              <p:nvSpPr>
                <p:cNvPr id="319053" name="Rectangle 589"/>
                <p:cNvSpPr>
                  <a:spLocks noChangeArrowheads="1"/>
                </p:cNvSpPr>
                <p:nvPr/>
              </p:nvSpPr>
              <p:spPr bwMode="auto">
                <a:xfrm>
                  <a:off x="4289" y="3552"/>
                  <a:ext cx="159" cy="110"/>
                </a:xfrm>
                <a:prstGeom prst="rect">
                  <a:avLst/>
                </a:prstGeom>
                <a:solidFill>
                  <a:srgbClr val="FFFF00"/>
                </a:solidFill>
                <a:ln w="9525">
                  <a:noFill/>
                  <a:miter lim="800000"/>
                  <a:headEnd/>
                  <a:tailEnd/>
                </a:ln>
              </p:spPr>
              <p:txBody>
                <a:bodyPr/>
                <a:lstStyle/>
                <a:p>
                  <a:endParaRPr lang="hu-HU"/>
                </a:p>
              </p:txBody>
            </p:sp>
            <p:grpSp>
              <p:nvGrpSpPr>
                <p:cNvPr id="318915" name="Group 590"/>
                <p:cNvGrpSpPr>
                  <a:grpSpLocks/>
                </p:cNvGrpSpPr>
                <p:nvPr/>
              </p:nvGrpSpPr>
              <p:grpSpPr bwMode="auto">
                <a:xfrm>
                  <a:off x="4448" y="3552"/>
                  <a:ext cx="165" cy="110"/>
                  <a:chOff x="1770" y="3448"/>
                  <a:chExt cx="165" cy="194"/>
                </a:xfrm>
              </p:grpSpPr>
              <p:sp>
                <p:nvSpPr>
                  <p:cNvPr id="319055" name="Rectangle 591"/>
                  <p:cNvSpPr>
                    <a:spLocks noChangeArrowheads="1"/>
                  </p:cNvSpPr>
                  <p:nvPr/>
                </p:nvSpPr>
                <p:spPr bwMode="auto">
                  <a:xfrm>
                    <a:off x="1770" y="3448"/>
                    <a:ext cx="165" cy="6"/>
                  </a:xfrm>
                  <a:prstGeom prst="rect">
                    <a:avLst/>
                  </a:prstGeom>
                  <a:solidFill>
                    <a:srgbClr val="FFFF00"/>
                  </a:solidFill>
                  <a:ln w="9525">
                    <a:noFill/>
                    <a:miter lim="800000"/>
                    <a:headEnd/>
                    <a:tailEnd/>
                  </a:ln>
                </p:spPr>
                <p:txBody>
                  <a:bodyPr/>
                  <a:lstStyle/>
                  <a:p>
                    <a:endParaRPr lang="hu-HU"/>
                  </a:p>
                </p:txBody>
              </p:sp>
              <p:sp>
                <p:nvSpPr>
                  <p:cNvPr id="319056" name="Rectangle 592"/>
                  <p:cNvSpPr>
                    <a:spLocks noChangeArrowheads="1"/>
                  </p:cNvSpPr>
                  <p:nvPr/>
                </p:nvSpPr>
                <p:spPr bwMode="auto">
                  <a:xfrm>
                    <a:off x="1770" y="3454"/>
                    <a:ext cx="165" cy="12"/>
                  </a:xfrm>
                  <a:prstGeom prst="rect">
                    <a:avLst/>
                  </a:prstGeom>
                  <a:solidFill>
                    <a:srgbClr val="FFFF00"/>
                  </a:solidFill>
                  <a:ln w="9525">
                    <a:noFill/>
                    <a:miter lim="800000"/>
                    <a:headEnd/>
                    <a:tailEnd/>
                  </a:ln>
                </p:spPr>
                <p:txBody>
                  <a:bodyPr/>
                  <a:lstStyle/>
                  <a:p>
                    <a:endParaRPr lang="hu-HU"/>
                  </a:p>
                </p:txBody>
              </p:sp>
              <p:sp>
                <p:nvSpPr>
                  <p:cNvPr id="319057" name="Rectangle 593"/>
                  <p:cNvSpPr>
                    <a:spLocks noChangeArrowheads="1"/>
                  </p:cNvSpPr>
                  <p:nvPr/>
                </p:nvSpPr>
                <p:spPr bwMode="auto">
                  <a:xfrm>
                    <a:off x="1770" y="3466"/>
                    <a:ext cx="165" cy="6"/>
                  </a:xfrm>
                  <a:prstGeom prst="rect">
                    <a:avLst/>
                  </a:prstGeom>
                  <a:solidFill>
                    <a:srgbClr val="FFFF00"/>
                  </a:solidFill>
                  <a:ln w="9525">
                    <a:noFill/>
                    <a:miter lim="800000"/>
                    <a:headEnd/>
                    <a:tailEnd/>
                  </a:ln>
                </p:spPr>
                <p:txBody>
                  <a:bodyPr/>
                  <a:lstStyle/>
                  <a:p>
                    <a:endParaRPr lang="hu-HU"/>
                  </a:p>
                </p:txBody>
              </p:sp>
              <p:sp>
                <p:nvSpPr>
                  <p:cNvPr id="319058" name="Rectangle 594"/>
                  <p:cNvSpPr>
                    <a:spLocks noChangeArrowheads="1"/>
                  </p:cNvSpPr>
                  <p:nvPr/>
                </p:nvSpPr>
                <p:spPr bwMode="auto">
                  <a:xfrm>
                    <a:off x="1770" y="3472"/>
                    <a:ext cx="165" cy="6"/>
                  </a:xfrm>
                  <a:prstGeom prst="rect">
                    <a:avLst/>
                  </a:prstGeom>
                  <a:solidFill>
                    <a:srgbClr val="FFFF00"/>
                  </a:solidFill>
                  <a:ln w="9525">
                    <a:noFill/>
                    <a:miter lim="800000"/>
                    <a:headEnd/>
                    <a:tailEnd/>
                  </a:ln>
                </p:spPr>
                <p:txBody>
                  <a:bodyPr/>
                  <a:lstStyle/>
                  <a:p>
                    <a:endParaRPr lang="hu-HU"/>
                  </a:p>
                </p:txBody>
              </p:sp>
              <p:sp>
                <p:nvSpPr>
                  <p:cNvPr id="319059" name="Rectangle 595"/>
                  <p:cNvSpPr>
                    <a:spLocks noChangeArrowheads="1"/>
                  </p:cNvSpPr>
                  <p:nvPr/>
                </p:nvSpPr>
                <p:spPr bwMode="auto">
                  <a:xfrm>
                    <a:off x="1770" y="3478"/>
                    <a:ext cx="165" cy="11"/>
                  </a:xfrm>
                  <a:prstGeom prst="rect">
                    <a:avLst/>
                  </a:prstGeom>
                  <a:solidFill>
                    <a:srgbClr val="FFFF00"/>
                  </a:solidFill>
                  <a:ln w="9525">
                    <a:noFill/>
                    <a:miter lim="800000"/>
                    <a:headEnd/>
                    <a:tailEnd/>
                  </a:ln>
                </p:spPr>
                <p:txBody>
                  <a:bodyPr/>
                  <a:lstStyle/>
                  <a:p>
                    <a:endParaRPr lang="hu-HU"/>
                  </a:p>
                </p:txBody>
              </p:sp>
              <p:sp>
                <p:nvSpPr>
                  <p:cNvPr id="319060" name="Rectangle 596"/>
                  <p:cNvSpPr>
                    <a:spLocks noChangeArrowheads="1"/>
                  </p:cNvSpPr>
                  <p:nvPr/>
                </p:nvSpPr>
                <p:spPr bwMode="auto">
                  <a:xfrm>
                    <a:off x="1770" y="3489"/>
                    <a:ext cx="165" cy="6"/>
                  </a:xfrm>
                  <a:prstGeom prst="rect">
                    <a:avLst/>
                  </a:prstGeom>
                  <a:solidFill>
                    <a:srgbClr val="FFFF00"/>
                  </a:solidFill>
                  <a:ln w="9525">
                    <a:noFill/>
                    <a:miter lim="800000"/>
                    <a:headEnd/>
                    <a:tailEnd/>
                  </a:ln>
                </p:spPr>
                <p:txBody>
                  <a:bodyPr/>
                  <a:lstStyle/>
                  <a:p>
                    <a:endParaRPr lang="hu-HU"/>
                  </a:p>
                </p:txBody>
              </p:sp>
              <p:sp>
                <p:nvSpPr>
                  <p:cNvPr id="319061" name="Rectangle 597"/>
                  <p:cNvSpPr>
                    <a:spLocks noChangeArrowheads="1"/>
                  </p:cNvSpPr>
                  <p:nvPr/>
                </p:nvSpPr>
                <p:spPr bwMode="auto">
                  <a:xfrm>
                    <a:off x="1770" y="3495"/>
                    <a:ext cx="165" cy="12"/>
                  </a:xfrm>
                  <a:prstGeom prst="rect">
                    <a:avLst/>
                  </a:prstGeom>
                  <a:solidFill>
                    <a:srgbClr val="FFFF00"/>
                  </a:solidFill>
                  <a:ln w="9525">
                    <a:noFill/>
                    <a:miter lim="800000"/>
                    <a:headEnd/>
                    <a:tailEnd/>
                  </a:ln>
                </p:spPr>
                <p:txBody>
                  <a:bodyPr/>
                  <a:lstStyle/>
                  <a:p>
                    <a:endParaRPr lang="hu-HU"/>
                  </a:p>
                </p:txBody>
              </p:sp>
              <p:sp>
                <p:nvSpPr>
                  <p:cNvPr id="319062" name="Rectangle 598"/>
                  <p:cNvSpPr>
                    <a:spLocks noChangeArrowheads="1"/>
                  </p:cNvSpPr>
                  <p:nvPr/>
                </p:nvSpPr>
                <p:spPr bwMode="auto">
                  <a:xfrm>
                    <a:off x="1770" y="3507"/>
                    <a:ext cx="165" cy="6"/>
                  </a:xfrm>
                  <a:prstGeom prst="rect">
                    <a:avLst/>
                  </a:prstGeom>
                  <a:solidFill>
                    <a:srgbClr val="FFFF00"/>
                  </a:solidFill>
                  <a:ln w="9525">
                    <a:noFill/>
                    <a:miter lim="800000"/>
                    <a:headEnd/>
                    <a:tailEnd/>
                  </a:ln>
                </p:spPr>
                <p:txBody>
                  <a:bodyPr/>
                  <a:lstStyle/>
                  <a:p>
                    <a:endParaRPr lang="hu-HU"/>
                  </a:p>
                </p:txBody>
              </p:sp>
              <p:sp>
                <p:nvSpPr>
                  <p:cNvPr id="319063" name="Rectangle 599"/>
                  <p:cNvSpPr>
                    <a:spLocks noChangeArrowheads="1"/>
                  </p:cNvSpPr>
                  <p:nvPr/>
                </p:nvSpPr>
                <p:spPr bwMode="auto">
                  <a:xfrm>
                    <a:off x="1770" y="3513"/>
                    <a:ext cx="165" cy="6"/>
                  </a:xfrm>
                  <a:prstGeom prst="rect">
                    <a:avLst/>
                  </a:prstGeom>
                  <a:solidFill>
                    <a:srgbClr val="FFFF00"/>
                  </a:solidFill>
                  <a:ln w="9525">
                    <a:noFill/>
                    <a:miter lim="800000"/>
                    <a:headEnd/>
                    <a:tailEnd/>
                  </a:ln>
                </p:spPr>
                <p:txBody>
                  <a:bodyPr/>
                  <a:lstStyle/>
                  <a:p>
                    <a:endParaRPr lang="hu-HU"/>
                  </a:p>
                </p:txBody>
              </p:sp>
              <p:sp>
                <p:nvSpPr>
                  <p:cNvPr id="319064" name="Rectangle 600"/>
                  <p:cNvSpPr>
                    <a:spLocks noChangeArrowheads="1"/>
                  </p:cNvSpPr>
                  <p:nvPr/>
                </p:nvSpPr>
                <p:spPr bwMode="auto">
                  <a:xfrm>
                    <a:off x="1770" y="3519"/>
                    <a:ext cx="165" cy="11"/>
                  </a:xfrm>
                  <a:prstGeom prst="rect">
                    <a:avLst/>
                  </a:prstGeom>
                  <a:solidFill>
                    <a:srgbClr val="FFFF00"/>
                  </a:solidFill>
                  <a:ln w="9525">
                    <a:noFill/>
                    <a:miter lim="800000"/>
                    <a:headEnd/>
                    <a:tailEnd/>
                  </a:ln>
                </p:spPr>
                <p:txBody>
                  <a:bodyPr/>
                  <a:lstStyle/>
                  <a:p>
                    <a:endParaRPr lang="hu-HU"/>
                  </a:p>
                </p:txBody>
              </p:sp>
              <p:sp>
                <p:nvSpPr>
                  <p:cNvPr id="319065" name="Rectangle 601"/>
                  <p:cNvSpPr>
                    <a:spLocks noChangeArrowheads="1"/>
                  </p:cNvSpPr>
                  <p:nvPr/>
                </p:nvSpPr>
                <p:spPr bwMode="auto">
                  <a:xfrm>
                    <a:off x="1770" y="3530"/>
                    <a:ext cx="165" cy="6"/>
                  </a:xfrm>
                  <a:prstGeom prst="rect">
                    <a:avLst/>
                  </a:prstGeom>
                  <a:solidFill>
                    <a:srgbClr val="FFFF00"/>
                  </a:solidFill>
                  <a:ln w="9525">
                    <a:noFill/>
                    <a:miter lim="800000"/>
                    <a:headEnd/>
                    <a:tailEnd/>
                  </a:ln>
                </p:spPr>
                <p:txBody>
                  <a:bodyPr/>
                  <a:lstStyle/>
                  <a:p>
                    <a:endParaRPr lang="hu-HU"/>
                  </a:p>
                </p:txBody>
              </p:sp>
              <p:sp>
                <p:nvSpPr>
                  <p:cNvPr id="319066" name="Rectangle 602"/>
                  <p:cNvSpPr>
                    <a:spLocks noChangeArrowheads="1"/>
                  </p:cNvSpPr>
                  <p:nvPr/>
                </p:nvSpPr>
                <p:spPr bwMode="auto">
                  <a:xfrm>
                    <a:off x="1770" y="3536"/>
                    <a:ext cx="165" cy="6"/>
                  </a:xfrm>
                  <a:prstGeom prst="rect">
                    <a:avLst/>
                  </a:prstGeom>
                  <a:solidFill>
                    <a:srgbClr val="FFFF00"/>
                  </a:solidFill>
                  <a:ln w="9525">
                    <a:noFill/>
                    <a:miter lim="800000"/>
                    <a:headEnd/>
                    <a:tailEnd/>
                  </a:ln>
                </p:spPr>
                <p:txBody>
                  <a:bodyPr/>
                  <a:lstStyle/>
                  <a:p>
                    <a:endParaRPr lang="hu-HU"/>
                  </a:p>
                </p:txBody>
              </p:sp>
              <p:sp>
                <p:nvSpPr>
                  <p:cNvPr id="319067" name="Rectangle 603"/>
                  <p:cNvSpPr>
                    <a:spLocks noChangeArrowheads="1"/>
                  </p:cNvSpPr>
                  <p:nvPr/>
                </p:nvSpPr>
                <p:spPr bwMode="auto">
                  <a:xfrm>
                    <a:off x="1770" y="3542"/>
                    <a:ext cx="165" cy="12"/>
                  </a:xfrm>
                  <a:prstGeom prst="rect">
                    <a:avLst/>
                  </a:prstGeom>
                  <a:solidFill>
                    <a:srgbClr val="FFFF00"/>
                  </a:solidFill>
                  <a:ln w="9525">
                    <a:noFill/>
                    <a:miter lim="800000"/>
                    <a:headEnd/>
                    <a:tailEnd/>
                  </a:ln>
                </p:spPr>
                <p:txBody>
                  <a:bodyPr/>
                  <a:lstStyle/>
                  <a:p>
                    <a:endParaRPr lang="hu-HU"/>
                  </a:p>
                </p:txBody>
              </p:sp>
              <p:sp>
                <p:nvSpPr>
                  <p:cNvPr id="319068" name="Rectangle 604"/>
                  <p:cNvSpPr>
                    <a:spLocks noChangeArrowheads="1"/>
                  </p:cNvSpPr>
                  <p:nvPr/>
                </p:nvSpPr>
                <p:spPr bwMode="auto">
                  <a:xfrm>
                    <a:off x="1770" y="3554"/>
                    <a:ext cx="165" cy="6"/>
                  </a:xfrm>
                  <a:prstGeom prst="rect">
                    <a:avLst/>
                  </a:prstGeom>
                  <a:solidFill>
                    <a:srgbClr val="FFFF00"/>
                  </a:solidFill>
                  <a:ln w="9525">
                    <a:noFill/>
                    <a:miter lim="800000"/>
                    <a:headEnd/>
                    <a:tailEnd/>
                  </a:ln>
                </p:spPr>
                <p:txBody>
                  <a:bodyPr/>
                  <a:lstStyle/>
                  <a:p>
                    <a:endParaRPr lang="hu-HU"/>
                  </a:p>
                </p:txBody>
              </p:sp>
              <p:sp>
                <p:nvSpPr>
                  <p:cNvPr id="319069" name="Rectangle 605"/>
                  <p:cNvSpPr>
                    <a:spLocks noChangeArrowheads="1"/>
                  </p:cNvSpPr>
                  <p:nvPr/>
                </p:nvSpPr>
                <p:spPr bwMode="auto">
                  <a:xfrm>
                    <a:off x="1770" y="3560"/>
                    <a:ext cx="165" cy="11"/>
                  </a:xfrm>
                  <a:prstGeom prst="rect">
                    <a:avLst/>
                  </a:prstGeom>
                  <a:solidFill>
                    <a:srgbClr val="FFFF00"/>
                  </a:solidFill>
                  <a:ln w="9525">
                    <a:noFill/>
                    <a:miter lim="800000"/>
                    <a:headEnd/>
                    <a:tailEnd/>
                  </a:ln>
                </p:spPr>
                <p:txBody>
                  <a:bodyPr/>
                  <a:lstStyle/>
                  <a:p>
                    <a:endParaRPr lang="hu-HU"/>
                  </a:p>
                </p:txBody>
              </p:sp>
              <p:sp>
                <p:nvSpPr>
                  <p:cNvPr id="319070" name="Rectangle 606"/>
                  <p:cNvSpPr>
                    <a:spLocks noChangeArrowheads="1"/>
                  </p:cNvSpPr>
                  <p:nvPr/>
                </p:nvSpPr>
                <p:spPr bwMode="auto">
                  <a:xfrm>
                    <a:off x="1770" y="3571"/>
                    <a:ext cx="165" cy="6"/>
                  </a:xfrm>
                  <a:prstGeom prst="rect">
                    <a:avLst/>
                  </a:prstGeom>
                  <a:solidFill>
                    <a:srgbClr val="FFFF00"/>
                  </a:solidFill>
                  <a:ln w="9525">
                    <a:noFill/>
                    <a:miter lim="800000"/>
                    <a:headEnd/>
                    <a:tailEnd/>
                  </a:ln>
                </p:spPr>
                <p:txBody>
                  <a:bodyPr/>
                  <a:lstStyle/>
                  <a:p>
                    <a:endParaRPr lang="hu-HU"/>
                  </a:p>
                </p:txBody>
              </p:sp>
              <p:sp>
                <p:nvSpPr>
                  <p:cNvPr id="319071" name="Rectangle 607"/>
                  <p:cNvSpPr>
                    <a:spLocks noChangeArrowheads="1"/>
                  </p:cNvSpPr>
                  <p:nvPr/>
                </p:nvSpPr>
                <p:spPr bwMode="auto">
                  <a:xfrm>
                    <a:off x="1770" y="3577"/>
                    <a:ext cx="165" cy="6"/>
                  </a:xfrm>
                  <a:prstGeom prst="rect">
                    <a:avLst/>
                  </a:prstGeom>
                  <a:solidFill>
                    <a:srgbClr val="FFFF00"/>
                  </a:solidFill>
                  <a:ln w="9525">
                    <a:noFill/>
                    <a:miter lim="800000"/>
                    <a:headEnd/>
                    <a:tailEnd/>
                  </a:ln>
                </p:spPr>
                <p:txBody>
                  <a:bodyPr/>
                  <a:lstStyle/>
                  <a:p>
                    <a:endParaRPr lang="hu-HU"/>
                  </a:p>
                </p:txBody>
              </p:sp>
              <p:sp>
                <p:nvSpPr>
                  <p:cNvPr id="319072" name="Rectangle 608"/>
                  <p:cNvSpPr>
                    <a:spLocks noChangeArrowheads="1"/>
                  </p:cNvSpPr>
                  <p:nvPr/>
                </p:nvSpPr>
                <p:spPr bwMode="auto">
                  <a:xfrm>
                    <a:off x="1770" y="3583"/>
                    <a:ext cx="165" cy="12"/>
                  </a:xfrm>
                  <a:prstGeom prst="rect">
                    <a:avLst/>
                  </a:prstGeom>
                  <a:solidFill>
                    <a:srgbClr val="FFFF00"/>
                  </a:solidFill>
                  <a:ln w="9525">
                    <a:noFill/>
                    <a:miter lim="800000"/>
                    <a:headEnd/>
                    <a:tailEnd/>
                  </a:ln>
                </p:spPr>
                <p:txBody>
                  <a:bodyPr/>
                  <a:lstStyle/>
                  <a:p>
                    <a:endParaRPr lang="hu-HU"/>
                  </a:p>
                </p:txBody>
              </p:sp>
              <p:sp>
                <p:nvSpPr>
                  <p:cNvPr id="319073" name="Rectangle 609"/>
                  <p:cNvSpPr>
                    <a:spLocks noChangeArrowheads="1"/>
                  </p:cNvSpPr>
                  <p:nvPr/>
                </p:nvSpPr>
                <p:spPr bwMode="auto">
                  <a:xfrm>
                    <a:off x="1770" y="3595"/>
                    <a:ext cx="165" cy="6"/>
                  </a:xfrm>
                  <a:prstGeom prst="rect">
                    <a:avLst/>
                  </a:prstGeom>
                  <a:solidFill>
                    <a:srgbClr val="FFFF00"/>
                  </a:solidFill>
                  <a:ln w="9525">
                    <a:noFill/>
                    <a:miter lim="800000"/>
                    <a:headEnd/>
                    <a:tailEnd/>
                  </a:ln>
                </p:spPr>
                <p:txBody>
                  <a:bodyPr/>
                  <a:lstStyle/>
                  <a:p>
                    <a:endParaRPr lang="hu-HU"/>
                  </a:p>
                </p:txBody>
              </p:sp>
              <p:sp>
                <p:nvSpPr>
                  <p:cNvPr id="319074" name="Rectangle 610"/>
                  <p:cNvSpPr>
                    <a:spLocks noChangeArrowheads="1"/>
                  </p:cNvSpPr>
                  <p:nvPr/>
                </p:nvSpPr>
                <p:spPr bwMode="auto">
                  <a:xfrm>
                    <a:off x="1770" y="3601"/>
                    <a:ext cx="165" cy="6"/>
                  </a:xfrm>
                  <a:prstGeom prst="rect">
                    <a:avLst/>
                  </a:prstGeom>
                  <a:solidFill>
                    <a:srgbClr val="FFFF00"/>
                  </a:solidFill>
                  <a:ln w="9525">
                    <a:noFill/>
                    <a:miter lim="800000"/>
                    <a:headEnd/>
                    <a:tailEnd/>
                  </a:ln>
                </p:spPr>
                <p:txBody>
                  <a:bodyPr/>
                  <a:lstStyle/>
                  <a:p>
                    <a:endParaRPr lang="hu-HU"/>
                  </a:p>
                </p:txBody>
              </p:sp>
              <p:sp>
                <p:nvSpPr>
                  <p:cNvPr id="319075" name="Rectangle 611"/>
                  <p:cNvSpPr>
                    <a:spLocks noChangeArrowheads="1"/>
                  </p:cNvSpPr>
                  <p:nvPr/>
                </p:nvSpPr>
                <p:spPr bwMode="auto">
                  <a:xfrm>
                    <a:off x="1770" y="3607"/>
                    <a:ext cx="165" cy="11"/>
                  </a:xfrm>
                  <a:prstGeom prst="rect">
                    <a:avLst/>
                  </a:prstGeom>
                  <a:solidFill>
                    <a:srgbClr val="FFFF00"/>
                  </a:solidFill>
                  <a:ln w="9525">
                    <a:noFill/>
                    <a:miter lim="800000"/>
                    <a:headEnd/>
                    <a:tailEnd/>
                  </a:ln>
                </p:spPr>
                <p:txBody>
                  <a:bodyPr/>
                  <a:lstStyle/>
                  <a:p>
                    <a:endParaRPr lang="hu-HU"/>
                  </a:p>
                </p:txBody>
              </p:sp>
              <p:sp>
                <p:nvSpPr>
                  <p:cNvPr id="319076" name="Rectangle 612"/>
                  <p:cNvSpPr>
                    <a:spLocks noChangeArrowheads="1"/>
                  </p:cNvSpPr>
                  <p:nvPr/>
                </p:nvSpPr>
                <p:spPr bwMode="auto">
                  <a:xfrm>
                    <a:off x="1770" y="3618"/>
                    <a:ext cx="165" cy="6"/>
                  </a:xfrm>
                  <a:prstGeom prst="rect">
                    <a:avLst/>
                  </a:prstGeom>
                  <a:solidFill>
                    <a:srgbClr val="FFFF00"/>
                  </a:solidFill>
                  <a:ln w="9525">
                    <a:noFill/>
                    <a:miter lim="800000"/>
                    <a:headEnd/>
                    <a:tailEnd/>
                  </a:ln>
                </p:spPr>
                <p:txBody>
                  <a:bodyPr/>
                  <a:lstStyle/>
                  <a:p>
                    <a:endParaRPr lang="hu-HU"/>
                  </a:p>
                </p:txBody>
              </p:sp>
              <p:sp>
                <p:nvSpPr>
                  <p:cNvPr id="319077" name="Rectangle 613"/>
                  <p:cNvSpPr>
                    <a:spLocks noChangeArrowheads="1"/>
                  </p:cNvSpPr>
                  <p:nvPr/>
                </p:nvSpPr>
                <p:spPr bwMode="auto">
                  <a:xfrm>
                    <a:off x="1770" y="3624"/>
                    <a:ext cx="165" cy="12"/>
                  </a:xfrm>
                  <a:prstGeom prst="rect">
                    <a:avLst/>
                  </a:prstGeom>
                  <a:solidFill>
                    <a:srgbClr val="FFFF00"/>
                  </a:solidFill>
                  <a:ln w="9525">
                    <a:noFill/>
                    <a:miter lim="800000"/>
                    <a:headEnd/>
                    <a:tailEnd/>
                  </a:ln>
                </p:spPr>
                <p:txBody>
                  <a:bodyPr/>
                  <a:lstStyle/>
                  <a:p>
                    <a:endParaRPr lang="hu-HU"/>
                  </a:p>
                </p:txBody>
              </p:sp>
              <p:sp>
                <p:nvSpPr>
                  <p:cNvPr id="319078" name="Rectangle 614"/>
                  <p:cNvSpPr>
                    <a:spLocks noChangeArrowheads="1"/>
                  </p:cNvSpPr>
                  <p:nvPr/>
                </p:nvSpPr>
                <p:spPr bwMode="auto">
                  <a:xfrm>
                    <a:off x="1770" y="3636"/>
                    <a:ext cx="165" cy="6"/>
                  </a:xfrm>
                  <a:prstGeom prst="rect">
                    <a:avLst/>
                  </a:prstGeom>
                  <a:solidFill>
                    <a:srgbClr val="FFFF00"/>
                  </a:solidFill>
                  <a:ln w="9525">
                    <a:noFill/>
                    <a:miter lim="800000"/>
                    <a:headEnd/>
                    <a:tailEnd/>
                  </a:ln>
                </p:spPr>
                <p:txBody>
                  <a:bodyPr/>
                  <a:lstStyle/>
                  <a:p>
                    <a:endParaRPr lang="hu-HU"/>
                  </a:p>
                </p:txBody>
              </p:sp>
            </p:grpSp>
            <p:sp>
              <p:nvSpPr>
                <p:cNvPr id="319079" name="Rectangle 615"/>
                <p:cNvSpPr>
                  <a:spLocks noChangeArrowheads="1"/>
                </p:cNvSpPr>
                <p:nvPr/>
              </p:nvSpPr>
              <p:spPr bwMode="auto">
                <a:xfrm>
                  <a:off x="4448" y="3552"/>
                  <a:ext cx="165" cy="110"/>
                </a:xfrm>
                <a:prstGeom prst="rect">
                  <a:avLst/>
                </a:prstGeom>
                <a:solidFill>
                  <a:srgbClr val="FFFF00"/>
                </a:solidFill>
                <a:ln w="9525">
                  <a:noFill/>
                  <a:miter lim="800000"/>
                  <a:headEnd/>
                  <a:tailEnd/>
                </a:ln>
              </p:spPr>
              <p:txBody>
                <a:bodyPr/>
                <a:lstStyle/>
                <a:p>
                  <a:endParaRPr lang="hu-HU"/>
                </a:p>
              </p:txBody>
            </p:sp>
          </p:grpSp>
          <p:sp>
            <p:nvSpPr>
              <p:cNvPr id="319080" name="Text Box 616"/>
              <p:cNvSpPr txBox="1">
                <a:spLocks noChangeArrowheads="1"/>
              </p:cNvSpPr>
              <p:nvPr/>
            </p:nvSpPr>
            <p:spPr bwMode="auto">
              <a:xfrm>
                <a:off x="4272" y="3456"/>
                <a:ext cx="336"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0,05</a:t>
                </a:r>
              </a:p>
            </p:txBody>
          </p:sp>
          <p:sp>
            <p:nvSpPr>
              <p:cNvPr id="319081" name="Text Box 617"/>
              <p:cNvSpPr txBox="1">
                <a:spLocks noChangeArrowheads="1"/>
              </p:cNvSpPr>
              <p:nvPr/>
            </p:nvSpPr>
            <p:spPr bwMode="auto">
              <a:xfrm>
                <a:off x="3696" y="3713"/>
                <a:ext cx="672" cy="175"/>
              </a:xfrm>
              <a:prstGeom prst="rect">
                <a:avLst/>
              </a:prstGeom>
              <a:noFill/>
              <a:ln w="9525">
                <a:noFill/>
                <a:miter lim="800000"/>
                <a:headEnd/>
                <a:tailEnd/>
              </a:ln>
              <a:effectLst/>
            </p:spPr>
            <p:txBody>
              <a:bodyPr anchor="ctr">
                <a:spAutoFit/>
              </a:bodyPr>
              <a:lstStyle/>
              <a:p>
                <a:pPr algn="ctr">
                  <a:lnSpc>
                    <a:spcPct val="50000"/>
                  </a:lnSpc>
                  <a:spcBef>
                    <a:spcPct val="50000"/>
                  </a:spcBef>
                </a:pPr>
                <a:r>
                  <a:rPr lang="hu-HU" sz="800">
                    <a:solidFill>
                      <a:schemeClr val="tx1"/>
                    </a:solidFill>
                  </a:rPr>
                  <a:t>1997. 01. 01.</a:t>
                </a:r>
              </a:p>
              <a:p>
                <a:pPr algn="ctr">
                  <a:lnSpc>
                    <a:spcPct val="50000"/>
                  </a:lnSpc>
                  <a:spcBef>
                    <a:spcPct val="50000"/>
                  </a:spcBef>
                </a:pPr>
                <a:r>
                  <a:rPr lang="hu-HU" sz="800">
                    <a:solidFill>
                      <a:schemeClr val="tx1"/>
                    </a:solidFill>
                  </a:rPr>
                  <a:t>(1996. 10. 01.)</a:t>
                </a:r>
              </a:p>
            </p:txBody>
          </p:sp>
          <p:sp>
            <p:nvSpPr>
              <p:cNvPr id="319082" name="Line 618"/>
              <p:cNvSpPr>
                <a:spLocks noChangeShapeType="1"/>
              </p:cNvSpPr>
              <p:nvPr/>
            </p:nvSpPr>
            <p:spPr bwMode="auto">
              <a:xfrm flipV="1">
                <a:off x="4224" y="3552"/>
                <a:ext cx="96" cy="144"/>
              </a:xfrm>
              <a:prstGeom prst="line">
                <a:avLst/>
              </a:prstGeom>
              <a:noFill/>
              <a:ln w="9525">
                <a:solidFill>
                  <a:schemeClr val="tx1"/>
                </a:solidFill>
                <a:round/>
                <a:headEnd/>
                <a:tailEnd type="triangle" w="med" len="med"/>
              </a:ln>
              <a:effectLst/>
            </p:spPr>
            <p:txBody>
              <a:bodyPr wrap="none" anchor="ctr"/>
              <a:lstStyle/>
              <a:p>
                <a:endParaRPr lang="hu-HU"/>
              </a:p>
            </p:txBody>
          </p:sp>
        </p:grpSp>
        <p:grpSp>
          <p:nvGrpSpPr>
            <p:cNvPr id="318916" name="Group 619"/>
            <p:cNvGrpSpPr>
              <a:grpSpLocks/>
            </p:cNvGrpSpPr>
            <p:nvPr/>
          </p:nvGrpSpPr>
          <p:grpSpPr bwMode="auto">
            <a:xfrm>
              <a:off x="1296" y="3504"/>
              <a:ext cx="3744" cy="453"/>
              <a:chOff x="1296" y="3456"/>
              <a:chExt cx="3744" cy="453"/>
            </a:xfrm>
          </p:grpSpPr>
          <p:grpSp>
            <p:nvGrpSpPr>
              <p:cNvPr id="318917" name="Group 620"/>
              <p:cNvGrpSpPr>
                <a:grpSpLocks/>
              </p:cNvGrpSpPr>
              <p:nvPr/>
            </p:nvGrpSpPr>
            <p:grpSpPr bwMode="auto">
              <a:xfrm>
                <a:off x="1296" y="3456"/>
                <a:ext cx="768" cy="366"/>
                <a:chOff x="1296" y="3456"/>
                <a:chExt cx="768" cy="366"/>
              </a:xfrm>
            </p:grpSpPr>
            <p:sp>
              <p:nvSpPr>
                <p:cNvPr id="319085" name="Text Box 621"/>
                <p:cNvSpPr txBox="1">
                  <a:spLocks noChangeArrowheads="1"/>
                </p:cNvSpPr>
                <p:nvPr/>
              </p:nvSpPr>
              <p:spPr bwMode="auto">
                <a:xfrm>
                  <a:off x="1632" y="3456"/>
                  <a:ext cx="432"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0,015</a:t>
                  </a:r>
                </a:p>
              </p:txBody>
            </p:sp>
            <p:sp>
              <p:nvSpPr>
                <p:cNvPr id="319086" name="Text Box 622"/>
                <p:cNvSpPr txBox="1">
                  <a:spLocks noChangeArrowheads="1"/>
                </p:cNvSpPr>
                <p:nvPr/>
              </p:nvSpPr>
              <p:spPr bwMode="auto">
                <a:xfrm>
                  <a:off x="1296" y="3687"/>
                  <a:ext cx="624"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2000. 01. 01.</a:t>
                  </a:r>
                </a:p>
              </p:txBody>
            </p:sp>
            <p:sp>
              <p:nvSpPr>
                <p:cNvPr id="319087" name="Line 623"/>
                <p:cNvSpPr>
                  <a:spLocks noChangeShapeType="1"/>
                </p:cNvSpPr>
                <p:nvPr/>
              </p:nvSpPr>
              <p:spPr bwMode="auto">
                <a:xfrm flipV="1">
                  <a:off x="1536" y="3591"/>
                  <a:ext cx="96" cy="96"/>
                </a:xfrm>
                <a:prstGeom prst="line">
                  <a:avLst/>
                </a:prstGeom>
                <a:noFill/>
                <a:ln w="9525">
                  <a:solidFill>
                    <a:schemeClr val="tx1"/>
                  </a:solidFill>
                  <a:round/>
                  <a:headEnd/>
                  <a:tailEnd type="triangle" w="med" len="med"/>
                </a:ln>
                <a:effectLst/>
              </p:spPr>
              <p:txBody>
                <a:bodyPr wrap="none" anchor="ctr"/>
                <a:lstStyle/>
                <a:p>
                  <a:endParaRPr lang="hu-HU"/>
                </a:p>
              </p:txBody>
            </p:sp>
          </p:grpSp>
          <p:grpSp>
            <p:nvGrpSpPr>
              <p:cNvPr id="318927" name="Group 624"/>
              <p:cNvGrpSpPr>
                <a:grpSpLocks/>
              </p:cNvGrpSpPr>
              <p:nvPr/>
            </p:nvGrpSpPr>
            <p:grpSpPr bwMode="auto">
              <a:xfrm>
                <a:off x="4320" y="3498"/>
                <a:ext cx="720" cy="411"/>
                <a:chOff x="4320" y="3498"/>
                <a:chExt cx="720" cy="411"/>
              </a:xfrm>
            </p:grpSpPr>
            <p:sp>
              <p:nvSpPr>
                <p:cNvPr id="319089" name="Text Box 625"/>
                <p:cNvSpPr txBox="1">
                  <a:spLocks noChangeArrowheads="1"/>
                </p:cNvSpPr>
                <p:nvPr/>
              </p:nvSpPr>
              <p:spPr bwMode="auto">
                <a:xfrm>
                  <a:off x="4577" y="3498"/>
                  <a:ext cx="463" cy="135"/>
                </a:xfrm>
                <a:prstGeom prst="rect">
                  <a:avLst/>
                </a:prstGeom>
                <a:noFill/>
                <a:ln w="9525">
                  <a:noFill/>
                  <a:miter lim="800000"/>
                  <a:headEnd/>
                  <a:tailEnd/>
                </a:ln>
                <a:effectLst/>
              </p:spPr>
              <p:txBody>
                <a:bodyPr anchor="ctr">
                  <a:spAutoFit/>
                </a:bodyPr>
                <a:lstStyle/>
                <a:p>
                  <a:pPr algn="ctr">
                    <a:spcBef>
                      <a:spcPct val="50000"/>
                    </a:spcBef>
                  </a:pPr>
                  <a:r>
                    <a:rPr lang="hu-HU" sz="800">
                      <a:solidFill>
                        <a:schemeClr val="tx1"/>
                      </a:solidFill>
                    </a:rPr>
                    <a:t>0,035</a:t>
                  </a:r>
                </a:p>
              </p:txBody>
            </p:sp>
            <p:sp>
              <p:nvSpPr>
                <p:cNvPr id="319090" name="Text Box 626"/>
                <p:cNvSpPr txBox="1">
                  <a:spLocks noChangeArrowheads="1"/>
                </p:cNvSpPr>
                <p:nvPr/>
              </p:nvSpPr>
              <p:spPr bwMode="auto">
                <a:xfrm>
                  <a:off x="4320" y="3720"/>
                  <a:ext cx="669" cy="189"/>
                </a:xfrm>
                <a:prstGeom prst="rect">
                  <a:avLst/>
                </a:prstGeom>
                <a:noFill/>
                <a:ln w="9525">
                  <a:noFill/>
                  <a:miter lim="800000"/>
                  <a:headEnd/>
                  <a:tailEnd/>
                </a:ln>
                <a:effectLst/>
              </p:spPr>
              <p:txBody>
                <a:bodyPr anchor="ctr">
                  <a:spAutoFit/>
                </a:bodyPr>
                <a:lstStyle/>
                <a:p>
                  <a:pPr algn="ctr">
                    <a:lnSpc>
                      <a:spcPct val="60000"/>
                    </a:lnSpc>
                    <a:spcBef>
                      <a:spcPct val="50000"/>
                    </a:spcBef>
                  </a:pPr>
                  <a:r>
                    <a:rPr lang="hu-HU" sz="800">
                      <a:solidFill>
                        <a:schemeClr val="tx1"/>
                      </a:solidFill>
                    </a:rPr>
                    <a:t>2000. 01. 01.</a:t>
                  </a:r>
                </a:p>
                <a:p>
                  <a:pPr algn="ctr">
                    <a:lnSpc>
                      <a:spcPct val="60000"/>
                    </a:lnSpc>
                    <a:spcBef>
                      <a:spcPct val="50000"/>
                    </a:spcBef>
                  </a:pPr>
                  <a:r>
                    <a:rPr lang="hu-HU" sz="800">
                      <a:solidFill>
                        <a:schemeClr val="tx1"/>
                      </a:solidFill>
                    </a:rPr>
                    <a:t>(2000. 01. 01.)</a:t>
                  </a:r>
                </a:p>
              </p:txBody>
            </p:sp>
            <p:sp>
              <p:nvSpPr>
                <p:cNvPr id="319091" name="Line 627"/>
                <p:cNvSpPr>
                  <a:spLocks noChangeShapeType="1"/>
                </p:cNvSpPr>
                <p:nvPr/>
              </p:nvSpPr>
              <p:spPr bwMode="auto">
                <a:xfrm flipV="1">
                  <a:off x="4577" y="3600"/>
                  <a:ext cx="31" cy="120"/>
                </a:xfrm>
                <a:prstGeom prst="line">
                  <a:avLst/>
                </a:prstGeom>
                <a:noFill/>
                <a:ln w="9525">
                  <a:solidFill>
                    <a:schemeClr val="tx1"/>
                  </a:solidFill>
                  <a:round/>
                  <a:headEnd/>
                  <a:tailEnd type="triangle" w="med" len="med"/>
                </a:ln>
                <a:effectLst/>
              </p:spPr>
              <p:txBody>
                <a:bodyPr wrap="none" anchor="ctr"/>
                <a:lstStyle/>
                <a:p>
                  <a:endParaRPr lang="hu-HU"/>
                </a:p>
              </p:txBody>
            </p:sp>
          </p:grpSp>
        </p:grpSp>
        <p:grpSp>
          <p:nvGrpSpPr>
            <p:cNvPr id="318937" name="Group 628"/>
            <p:cNvGrpSpPr>
              <a:grpSpLocks/>
            </p:cNvGrpSpPr>
            <p:nvPr/>
          </p:nvGrpSpPr>
          <p:grpSpPr bwMode="auto">
            <a:xfrm>
              <a:off x="2400" y="3686"/>
              <a:ext cx="3119" cy="10"/>
              <a:chOff x="2400" y="3638"/>
              <a:chExt cx="3119" cy="10"/>
            </a:xfrm>
          </p:grpSpPr>
          <p:sp>
            <p:nvSpPr>
              <p:cNvPr id="319093" name="Line 629"/>
              <p:cNvSpPr>
                <a:spLocks noChangeShapeType="1"/>
              </p:cNvSpPr>
              <p:nvPr/>
            </p:nvSpPr>
            <p:spPr bwMode="auto">
              <a:xfrm>
                <a:off x="2400" y="3638"/>
                <a:ext cx="144" cy="0"/>
              </a:xfrm>
              <a:prstGeom prst="line">
                <a:avLst/>
              </a:prstGeom>
              <a:noFill/>
              <a:ln w="28575">
                <a:solidFill>
                  <a:srgbClr val="FFFF00"/>
                </a:solidFill>
                <a:round/>
                <a:headEnd/>
                <a:tailEnd/>
              </a:ln>
              <a:effectLst/>
            </p:spPr>
            <p:txBody>
              <a:bodyPr wrap="none" anchor="ctr"/>
              <a:lstStyle/>
              <a:p>
                <a:endParaRPr lang="hu-HU"/>
              </a:p>
            </p:txBody>
          </p:sp>
          <p:sp>
            <p:nvSpPr>
              <p:cNvPr id="319094" name="Line 630"/>
              <p:cNvSpPr>
                <a:spLocks noChangeShapeType="1"/>
              </p:cNvSpPr>
              <p:nvPr/>
            </p:nvSpPr>
            <p:spPr bwMode="auto">
              <a:xfrm>
                <a:off x="5375" y="3648"/>
                <a:ext cx="144" cy="0"/>
              </a:xfrm>
              <a:prstGeom prst="line">
                <a:avLst/>
              </a:prstGeom>
              <a:noFill/>
              <a:ln w="28575">
                <a:solidFill>
                  <a:srgbClr val="FFFF00"/>
                </a:solidFill>
                <a:round/>
                <a:headEnd/>
                <a:tailEnd/>
              </a:ln>
              <a:effectLst/>
            </p:spPr>
            <p:txBody>
              <a:bodyPr wrap="none" anchor="ctr"/>
              <a:lstStyle/>
              <a:p>
                <a:endParaRPr lang="hu-HU"/>
              </a:p>
            </p:txBody>
          </p:sp>
        </p:grpSp>
        <p:grpSp>
          <p:nvGrpSpPr>
            <p:cNvPr id="318947" name="Group 631"/>
            <p:cNvGrpSpPr>
              <a:grpSpLocks/>
            </p:cNvGrpSpPr>
            <p:nvPr/>
          </p:nvGrpSpPr>
          <p:grpSpPr bwMode="auto">
            <a:xfrm>
              <a:off x="1824" y="3475"/>
              <a:ext cx="4032" cy="749"/>
              <a:chOff x="1824" y="3139"/>
              <a:chExt cx="4032" cy="749"/>
            </a:xfrm>
          </p:grpSpPr>
          <p:grpSp>
            <p:nvGrpSpPr>
              <p:cNvPr id="318957" name="Group 632"/>
              <p:cNvGrpSpPr>
                <a:grpSpLocks/>
              </p:cNvGrpSpPr>
              <p:nvPr/>
            </p:nvGrpSpPr>
            <p:grpSpPr bwMode="auto">
              <a:xfrm>
                <a:off x="1824" y="3188"/>
                <a:ext cx="1200" cy="441"/>
                <a:chOff x="1824" y="3188"/>
                <a:chExt cx="1200" cy="441"/>
              </a:xfrm>
            </p:grpSpPr>
            <p:sp>
              <p:nvSpPr>
                <p:cNvPr id="319097" name="Text Box 633"/>
                <p:cNvSpPr txBox="1">
                  <a:spLocks noChangeArrowheads="1"/>
                </p:cNvSpPr>
                <p:nvPr/>
              </p:nvSpPr>
              <p:spPr bwMode="auto">
                <a:xfrm>
                  <a:off x="2304" y="3188"/>
                  <a:ext cx="720"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FF3300"/>
                      </a:solidFill>
                    </a:rPr>
                    <a:t>10 ppm !!</a:t>
                  </a:r>
                </a:p>
              </p:txBody>
            </p:sp>
            <p:sp>
              <p:nvSpPr>
                <p:cNvPr id="319098" name="Text Box 634"/>
                <p:cNvSpPr txBox="1">
                  <a:spLocks noChangeArrowheads="1"/>
                </p:cNvSpPr>
                <p:nvPr/>
              </p:nvSpPr>
              <p:spPr bwMode="auto">
                <a:xfrm>
                  <a:off x="1824" y="3437"/>
                  <a:ext cx="1056"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FF3300"/>
                      </a:solidFill>
                    </a:rPr>
                    <a:t>2005. 01. 01.</a:t>
                  </a:r>
                </a:p>
              </p:txBody>
            </p:sp>
            <p:sp>
              <p:nvSpPr>
                <p:cNvPr id="319099" name="Line 635"/>
                <p:cNvSpPr>
                  <a:spLocks noChangeShapeType="1"/>
                </p:cNvSpPr>
                <p:nvPr/>
              </p:nvSpPr>
              <p:spPr bwMode="auto">
                <a:xfrm flipV="1">
                  <a:off x="2304" y="3351"/>
                  <a:ext cx="96" cy="96"/>
                </a:xfrm>
                <a:prstGeom prst="line">
                  <a:avLst/>
                </a:prstGeom>
                <a:noFill/>
                <a:ln w="9525">
                  <a:solidFill>
                    <a:srgbClr val="FF3300"/>
                  </a:solidFill>
                  <a:round/>
                  <a:headEnd/>
                  <a:tailEnd type="triangle" w="med" len="med"/>
                </a:ln>
                <a:effectLst/>
              </p:spPr>
              <p:txBody>
                <a:bodyPr wrap="none" anchor="ctr"/>
                <a:lstStyle/>
                <a:p>
                  <a:endParaRPr lang="hu-HU"/>
                </a:p>
              </p:txBody>
            </p:sp>
          </p:grpSp>
          <p:grpSp>
            <p:nvGrpSpPr>
              <p:cNvPr id="318967" name="Group 636"/>
              <p:cNvGrpSpPr>
                <a:grpSpLocks/>
              </p:cNvGrpSpPr>
              <p:nvPr/>
            </p:nvGrpSpPr>
            <p:grpSpPr bwMode="auto">
              <a:xfrm>
                <a:off x="4704" y="3139"/>
                <a:ext cx="1152" cy="749"/>
                <a:chOff x="4704" y="3139"/>
                <a:chExt cx="1152" cy="749"/>
              </a:xfrm>
            </p:grpSpPr>
            <p:sp>
              <p:nvSpPr>
                <p:cNvPr id="319101" name="Text Box 637"/>
                <p:cNvSpPr txBox="1">
                  <a:spLocks noChangeArrowheads="1"/>
                </p:cNvSpPr>
                <p:nvPr/>
              </p:nvSpPr>
              <p:spPr bwMode="auto">
                <a:xfrm>
                  <a:off x="5088" y="3139"/>
                  <a:ext cx="720"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993300"/>
                      </a:solidFill>
                    </a:rPr>
                    <a:t>10 ppm !!</a:t>
                  </a:r>
                </a:p>
              </p:txBody>
            </p:sp>
            <p:sp>
              <p:nvSpPr>
                <p:cNvPr id="319102" name="Text Box 638"/>
                <p:cNvSpPr txBox="1">
                  <a:spLocks noChangeArrowheads="1"/>
                </p:cNvSpPr>
                <p:nvPr/>
              </p:nvSpPr>
              <p:spPr bwMode="auto">
                <a:xfrm>
                  <a:off x="4704" y="3696"/>
                  <a:ext cx="1152" cy="192"/>
                </a:xfrm>
                <a:prstGeom prst="rect">
                  <a:avLst/>
                </a:prstGeom>
                <a:noFill/>
                <a:ln w="9525">
                  <a:noFill/>
                  <a:miter lim="800000"/>
                  <a:headEnd/>
                  <a:tailEnd/>
                </a:ln>
                <a:effectLst/>
              </p:spPr>
              <p:txBody>
                <a:bodyPr anchor="ctr">
                  <a:spAutoFit/>
                </a:bodyPr>
                <a:lstStyle/>
                <a:p>
                  <a:pPr algn="ctr">
                    <a:spcBef>
                      <a:spcPct val="50000"/>
                    </a:spcBef>
                  </a:pPr>
                  <a:r>
                    <a:rPr lang="hu-HU" sz="1400" i="1">
                      <a:solidFill>
                        <a:srgbClr val="993300"/>
                      </a:solidFill>
                    </a:rPr>
                    <a:t>2005. 01. 01.</a:t>
                  </a:r>
                </a:p>
              </p:txBody>
            </p:sp>
            <p:sp>
              <p:nvSpPr>
                <p:cNvPr id="319103" name="Line 639"/>
                <p:cNvSpPr>
                  <a:spLocks noChangeShapeType="1"/>
                </p:cNvSpPr>
                <p:nvPr/>
              </p:nvSpPr>
              <p:spPr bwMode="auto">
                <a:xfrm flipV="1">
                  <a:off x="5328" y="3378"/>
                  <a:ext cx="48" cy="318"/>
                </a:xfrm>
                <a:prstGeom prst="line">
                  <a:avLst/>
                </a:prstGeom>
                <a:noFill/>
                <a:ln w="9525">
                  <a:solidFill>
                    <a:srgbClr val="993300"/>
                  </a:solidFill>
                  <a:round/>
                  <a:headEnd/>
                  <a:tailEnd type="triangle" w="med" len="med"/>
                </a:ln>
                <a:effectLst/>
              </p:spPr>
              <p:txBody>
                <a:bodyPr wrap="none" anchor="ctr"/>
                <a:lstStyle/>
                <a:p>
                  <a:endParaRPr lang="hu-HU"/>
                </a:p>
              </p:txBody>
            </p:sp>
          </p:grpSp>
        </p:grpSp>
      </p:grpSp>
      <p:sp>
        <p:nvSpPr>
          <p:cNvPr id="319104" name="Rectangle 640"/>
          <p:cNvSpPr>
            <a:spLocks noChangeArrowheads="1"/>
          </p:cNvSpPr>
          <p:nvPr/>
        </p:nvSpPr>
        <p:spPr bwMode="auto">
          <a:xfrm>
            <a:off x="76200" y="9525"/>
            <a:ext cx="8710642" cy="1143000"/>
          </a:xfrm>
          <a:prstGeom prst="rect">
            <a:avLst/>
          </a:prstGeom>
          <a:noFill/>
          <a:ln w="9525">
            <a:noFill/>
            <a:miter lim="800000"/>
            <a:headEnd/>
            <a:tailEnd/>
          </a:ln>
          <a:effectLst/>
        </p:spPr>
        <p:txBody>
          <a:bodyPr anchor="ct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…és a motorhajtóanyagok kéntartalmát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318968" name="Group 641"/>
          <p:cNvGrpSpPr>
            <a:grpSpLocks/>
          </p:cNvGrpSpPr>
          <p:nvPr/>
        </p:nvGrpSpPr>
        <p:grpSpPr bwMode="auto">
          <a:xfrm>
            <a:off x="76200" y="1905000"/>
            <a:ext cx="9067800" cy="1828800"/>
            <a:chOff x="48" y="864"/>
            <a:chExt cx="5712" cy="1152"/>
          </a:xfrm>
        </p:grpSpPr>
        <p:grpSp>
          <p:nvGrpSpPr>
            <p:cNvPr id="318978" name="Group 642"/>
            <p:cNvGrpSpPr>
              <a:grpSpLocks/>
            </p:cNvGrpSpPr>
            <p:nvPr/>
          </p:nvGrpSpPr>
          <p:grpSpPr bwMode="auto">
            <a:xfrm>
              <a:off x="48" y="864"/>
              <a:ext cx="1104" cy="864"/>
              <a:chOff x="48" y="768"/>
              <a:chExt cx="1104" cy="864"/>
            </a:xfrm>
          </p:grpSpPr>
          <p:sp>
            <p:nvSpPr>
              <p:cNvPr id="319107" name="Rectangle 643"/>
              <p:cNvSpPr>
                <a:spLocks noChangeArrowheads="1"/>
              </p:cNvSpPr>
              <p:nvPr/>
            </p:nvSpPr>
            <p:spPr bwMode="auto">
              <a:xfrm>
                <a:off x="48" y="768"/>
                <a:ext cx="816" cy="240"/>
              </a:xfrm>
              <a:prstGeom prst="rect">
                <a:avLst/>
              </a:prstGeom>
              <a:solidFill>
                <a:srgbClr val="EAEAEA"/>
              </a:solidFill>
              <a:ln w="28575">
                <a:solidFill>
                  <a:srgbClr val="FF3300"/>
                </a:solidFill>
                <a:miter lim="800000"/>
                <a:headEnd/>
                <a:tailEnd/>
              </a:ln>
              <a:effectLst/>
            </p:spPr>
            <p:txBody>
              <a:bodyPr wrap="none"/>
              <a:lstStyle/>
              <a:p>
                <a:pPr algn="ctr"/>
                <a:r>
                  <a:rPr lang="en-US" sz="1800">
                    <a:solidFill>
                      <a:schemeClr val="tx1"/>
                    </a:solidFill>
                  </a:rPr>
                  <a:t>VGO HDS </a:t>
                </a:r>
              </a:p>
            </p:txBody>
          </p:sp>
          <p:sp>
            <p:nvSpPr>
              <p:cNvPr id="319108" name="Rectangle 644"/>
              <p:cNvSpPr>
                <a:spLocks noChangeArrowheads="1"/>
              </p:cNvSpPr>
              <p:nvPr/>
            </p:nvSpPr>
            <p:spPr bwMode="auto">
              <a:xfrm>
                <a:off x="336" y="1056"/>
                <a:ext cx="816" cy="240"/>
              </a:xfrm>
              <a:prstGeom prst="rect">
                <a:avLst/>
              </a:prstGeom>
              <a:solidFill>
                <a:srgbClr val="EAEAEA"/>
              </a:solidFill>
              <a:ln w="28575">
                <a:solidFill>
                  <a:srgbClr val="FF3300"/>
                </a:solidFill>
                <a:miter lim="800000"/>
                <a:headEnd/>
                <a:tailEnd/>
              </a:ln>
              <a:effectLst/>
            </p:spPr>
            <p:txBody>
              <a:bodyPr wrap="none"/>
              <a:lstStyle/>
              <a:p>
                <a:pPr algn="ctr"/>
                <a:r>
                  <a:rPr lang="en-US" sz="1800">
                    <a:solidFill>
                      <a:schemeClr val="tx1"/>
                    </a:solidFill>
                  </a:rPr>
                  <a:t>CLAUS-4 </a:t>
                </a:r>
              </a:p>
            </p:txBody>
          </p:sp>
          <p:sp>
            <p:nvSpPr>
              <p:cNvPr id="319109" name="Line 645"/>
              <p:cNvSpPr>
                <a:spLocks noChangeShapeType="1"/>
              </p:cNvSpPr>
              <p:nvPr/>
            </p:nvSpPr>
            <p:spPr bwMode="auto">
              <a:xfrm flipH="1">
                <a:off x="192" y="1008"/>
                <a:ext cx="0" cy="624"/>
              </a:xfrm>
              <a:prstGeom prst="line">
                <a:avLst/>
              </a:prstGeom>
              <a:noFill/>
              <a:ln w="38100">
                <a:solidFill>
                  <a:srgbClr val="FF3300"/>
                </a:solidFill>
                <a:round/>
                <a:headEnd/>
                <a:tailEnd type="triangle" w="med" len="med"/>
              </a:ln>
              <a:effectLst/>
            </p:spPr>
            <p:txBody>
              <a:bodyPr wrap="none" anchor="ctr"/>
              <a:lstStyle/>
              <a:p>
                <a:endParaRPr lang="hu-HU"/>
              </a:p>
            </p:txBody>
          </p:sp>
          <p:sp>
            <p:nvSpPr>
              <p:cNvPr id="319110" name="Line 646"/>
              <p:cNvSpPr>
                <a:spLocks noChangeShapeType="1"/>
              </p:cNvSpPr>
              <p:nvPr/>
            </p:nvSpPr>
            <p:spPr bwMode="auto">
              <a:xfrm flipH="1">
                <a:off x="192" y="1296"/>
                <a:ext cx="432" cy="336"/>
              </a:xfrm>
              <a:prstGeom prst="line">
                <a:avLst/>
              </a:prstGeom>
              <a:noFill/>
              <a:ln w="38100">
                <a:solidFill>
                  <a:srgbClr val="FF3300"/>
                </a:solidFill>
                <a:round/>
                <a:headEnd/>
                <a:tailEnd type="triangle" w="med" len="med"/>
              </a:ln>
              <a:effectLst/>
            </p:spPr>
            <p:txBody>
              <a:bodyPr wrap="none" anchor="ctr"/>
              <a:lstStyle/>
              <a:p>
                <a:endParaRPr lang="hu-HU"/>
              </a:p>
            </p:txBody>
          </p:sp>
        </p:grpSp>
        <p:grpSp>
          <p:nvGrpSpPr>
            <p:cNvPr id="318988" name="Group 647"/>
            <p:cNvGrpSpPr>
              <a:grpSpLocks/>
            </p:cNvGrpSpPr>
            <p:nvPr/>
          </p:nvGrpSpPr>
          <p:grpSpPr bwMode="auto">
            <a:xfrm>
              <a:off x="624" y="864"/>
              <a:ext cx="1536" cy="912"/>
              <a:chOff x="624" y="768"/>
              <a:chExt cx="1536" cy="912"/>
            </a:xfrm>
          </p:grpSpPr>
          <p:sp>
            <p:nvSpPr>
              <p:cNvPr id="319112" name="Rectangle 648"/>
              <p:cNvSpPr>
                <a:spLocks noChangeArrowheads="1"/>
              </p:cNvSpPr>
              <p:nvPr/>
            </p:nvSpPr>
            <p:spPr bwMode="auto">
              <a:xfrm>
                <a:off x="1200" y="768"/>
                <a:ext cx="960" cy="288"/>
              </a:xfrm>
              <a:prstGeom prst="rect">
                <a:avLst/>
              </a:prstGeom>
              <a:solidFill>
                <a:srgbClr val="EAEAEA"/>
              </a:solidFill>
              <a:ln w="28575">
                <a:solidFill>
                  <a:srgbClr val="993300"/>
                </a:solidFill>
                <a:miter lim="800000"/>
                <a:headEnd/>
                <a:tailEnd/>
              </a:ln>
              <a:effectLst/>
            </p:spPr>
            <p:txBody>
              <a:bodyPr wrap="none" anchor="ctr" anchorCtr="1"/>
              <a:lstStyle/>
              <a:p>
                <a:pPr algn="ctr"/>
                <a:r>
                  <a:rPr lang="en-US" sz="1800">
                    <a:solidFill>
                      <a:schemeClr val="tx1"/>
                    </a:solidFill>
                  </a:rPr>
                  <a:t>HDW-GOK 2</a:t>
                </a:r>
              </a:p>
            </p:txBody>
          </p:sp>
          <p:sp>
            <p:nvSpPr>
              <p:cNvPr id="319113" name="Line 649"/>
              <p:cNvSpPr>
                <a:spLocks noChangeShapeType="1"/>
              </p:cNvSpPr>
              <p:nvPr/>
            </p:nvSpPr>
            <p:spPr bwMode="auto">
              <a:xfrm flipH="1">
                <a:off x="624" y="1056"/>
                <a:ext cx="960" cy="624"/>
              </a:xfrm>
              <a:prstGeom prst="line">
                <a:avLst/>
              </a:prstGeom>
              <a:noFill/>
              <a:ln w="38100">
                <a:solidFill>
                  <a:srgbClr val="993300"/>
                </a:solidFill>
                <a:round/>
                <a:headEnd/>
                <a:tailEnd type="triangle" w="med" len="med"/>
              </a:ln>
              <a:effectLst/>
            </p:spPr>
            <p:txBody>
              <a:bodyPr wrap="none" anchor="ctr"/>
              <a:lstStyle/>
              <a:p>
                <a:endParaRPr lang="hu-HU"/>
              </a:p>
            </p:txBody>
          </p:sp>
        </p:grpSp>
        <p:grpSp>
          <p:nvGrpSpPr>
            <p:cNvPr id="318998" name="Group 650"/>
            <p:cNvGrpSpPr>
              <a:grpSpLocks/>
            </p:cNvGrpSpPr>
            <p:nvPr/>
          </p:nvGrpSpPr>
          <p:grpSpPr bwMode="auto">
            <a:xfrm>
              <a:off x="1728" y="1200"/>
              <a:ext cx="1200" cy="576"/>
              <a:chOff x="1728" y="1104"/>
              <a:chExt cx="1200" cy="576"/>
            </a:xfrm>
          </p:grpSpPr>
          <p:sp>
            <p:nvSpPr>
              <p:cNvPr id="319115" name="Rectangle 651"/>
              <p:cNvSpPr>
                <a:spLocks noChangeArrowheads="1"/>
              </p:cNvSpPr>
              <p:nvPr/>
            </p:nvSpPr>
            <p:spPr bwMode="auto">
              <a:xfrm>
                <a:off x="1728" y="1104"/>
                <a:ext cx="1200" cy="288"/>
              </a:xfrm>
              <a:prstGeom prst="rect">
                <a:avLst/>
              </a:prstGeom>
              <a:solidFill>
                <a:srgbClr val="EAEAEA"/>
              </a:solidFill>
              <a:ln w="28575">
                <a:solidFill>
                  <a:srgbClr val="993300"/>
                </a:solidFill>
                <a:miter lim="800000"/>
                <a:headEnd/>
                <a:tailEnd/>
              </a:ln>
              <a:effectLst/>
            </p:spPr>
            <p:txBody>
              <a:bodyPr wrap="none" anchor="ctr" anchorCtr="1"/>
              <a:lstStyle/>
              <a:p>
                <a:pPr algn="ctr"/>
                <a:r>
                  <a:rPr lang="en-US" sz="1800">
                    <a:solidFill>
                      <a:schemeClr val="tx1"/>
                    </a:solidFill>
                  </a:rPr>
                  <a:t>Gázolaj keverő</a:t>
                </a:r>
              </a:p>
            </p:txBody>
          </p:sp>
          <p:sp>
            <p:nvSpPr>
              <p:cNvPr id="319116" name="Line 652"/>
              <p:cNvSpPr>
                <a:spLocks noChangeShapeType="1"/>
              </p:cNvSpPr>
              <p:nvPr/>
            </p:nvSpPr>
            <p:spPr bwMode="auto">
              <a:xfrm flipH="1">
                <a:off x="1872" y="1392"/>
                <a:ext cx="288" cy="288"/>
              </a:xfrm>
              <a:prstGeom prst="line">
                <a:avLst/>
              </a:prstGeom>
              <a:noFill/>
              <a:ln w="38100">
                <a:solidFill>
                  <a:srgbClr val="993300"/>
                </a:solidFill>
                <a:round/>
                <a:headEnd/>
                <a:tailEnd type="triangle" w="med" len="med"/>
              </a:ln>
              <a:effectLst/>
            </p:spPr>
            <p:txBody>
              <a:bodyPr wrap="none" anchor="ctr" anchorCtr="1"/>
              <a:lstStyle/>
              <a:p>
                <a:endParaRPr lang="hu-HU"/>
              </a:p>
            </p:txBody>
          </p:sp>
        </p:grpSp>
        <p:grpSp>
          <p:nvGrpSpPr>
            <p:cNvPr id="319008" name="Group 653"/>
            <p:cNvGrpSpPr>
              <a:grpSpLocks/>
            </p:cNvGrpSpPr>
            <p:nvPr/>
          </p:nvGrpSpPr>
          <p:grpSpPr bwMode="auto">
            <a:xfrm>
              <a:off x="48" y="1728"/>
              <a:ext cx="5712" cy="288"/>
              <a:chOff x="48" y="1632"/>
              <a:chExt cx="5712" cy="288"/>
            </a:xfrm>
          </p:grpSpPr>
          <p:sp>
            <p:nvSpPr>
              <p:cNvPr id="319118" name="Line 654"/>
              <p:cNvSpPr>
                <a:spLocks noChangeShapeType="1"/>
              </p:cNvSpPr>
              <p:nvPr/>
            </p:nvSpPr>
            <p:spPr bwMode="auto">
              <a:xfrm>
                <a:off x="96" y="1680"/>
                <a:ext cx="5664" cy="0"/>
              </a:xfrm>
              <a:prstGeom prst="line">
                <a:avLst/>
              </a:prstGeom>
              <a:noFill/>
              <a:ln w="12700">
                <a:solidFill>
                  <a:schemeClr val="tx1"/>
                </a:solidFill>
                <a:round/>
                <a:headEnd/>
                <a:tailEnd type="triangle" w="med" len="med"/>
              </a:ln>
              <a:effectLst/>
            </p:spPr>
            <p:txBody>
              <a:bodyPr wrap="none" anchor="ctr"/>
              <a:lstStyle/>
              <a:p>
                <a:endParaRPr lang="hu-HU"/>
              </a:p>
            </p:txBody>
          </p:sp>
          <p:sp>
            <p:nvSpPr>
              <p:cNvPr id="319119" name="Line 655"/>
              <p:cNvSpPr>
                <a:spLocks noChangeShapeType="1"/>
              </p:cNvSpPr>
              <p:nvPr/>
            </p:nvSpPr>
            <p:spPr bwMode="auto">
              <a:xfrm>
                <a:off x="192" y="1632"/>
                <a:ext cx="0" cy="96"/>
              </a:xfrm>
              <a:prstGeom prst="line">
                <a:avLst/>
              </a:prstGeom>
              <a:noFill/>
              <a:ln w="12700">
                <a:solidFill>
                  <a:schemeClr val="tx1"/>
                </a:solidFill>
                <a:round/>
                <a:headEnd/>
                <a:tailEnd/>
              </a:ln>
              <a:effectLst/>
            </p:spPr>
            <p:txBody>
              <a:bodyPr wrap="none" anchor="ctr"/>
              <a:lstStyle/>
              <a:p>
                <a:endParaRPr lang="hu-HU"/>
              </a:p>
            </p:txBody>
          </p:sp>
          <p:sp>
            <p:nvSpPr>
              <p:cNvPr id="319120" name="Line 656"/>
              <p:cNvSpPr>
                <a:spLocks noChangeShapeType="1"/>
              </p:cNvSpPr>
              <p:nvPr/>
            </p:nvSpPr>
            <p:spPr bwMode="auto">
              <a:xfrm>
                <a:off x="624" y="1632"/>
                <a:ext cx="0" cy="96"/>
              </a:xfrm>
              <a:prstGeom prst="line">
                <a:avLst/>
              </a:prstGeom>
              <a:noFill/>
              <a:ln w="12700">
                <a:solidFill>
                  <a:schemeClr val="tx1"/>
                </a:solidFill>
                <a:round/>
                <a:headEnd/>
                <a:tailEnd/>
              </a:ln>
              <a:effectLst/>
            </p:spPr>
            <p:txBody>
              <a:bodyPr wrap="none" anchor="ctr"/>
              <a:lstStyle/>
              <a:p>
                <a:endParaRPr lang="hu-HU"/>
              </a:p>
            </p:txBody>
          </p:sp>
          <p:sp>
            <p:nvSpPr>
              <p:cNvPr id="319121" name="Line 657"/>
              <p:cNvSpPr>
                <a:spLocks noChangeShapeType="1"/>
              </p:cNvSpPr>
              <p:nvPr/>
            </p:nvSpPr>
            <p:spPr bwMode="auto">
              <a:xfrm>
                <a:off x="1008" y="1632"/>
                <a:ext cx="0" cy="96"/>
              </a:xfrm>
              <a:prstGeom prst="line">
                <a:avLst/>
              </a:prstGeom>
              <a:noFill/>
              <a:ln w="12700">
                <a:solidFill>
                  <a:schemeClr val="tx1"/>
                </a:solidFill>
                <a:round/>
                <a:headEnd/>
                <a:tailEnd/>
              </a:ln>
              <a:effectLst/>
            </p:spPr>
            <p:txBody>
              <a:bodyPr wrap="none" anchor="ctr"/>
              <a:lstStyle/>
              <a:p>
                <a:endParaRPr lang="hu-HU"/>
              </a:p>
            </p:txBody>
          </p:sp>
          <p:sp>
            <p:nvSpPr>
              <p:cNvPr id="319122" name="Line 658"/>
              <p:cNvSpPr>
                <a:spLocks noChangeShapeType="1"/>
              </p:cNvSpPr>
              <p:nvPr/>
            </p:nvSpPr>
            <p:spPr bwMode="auto">
              <a:xfrm>
                <a:off x="1440" y="1632"/>
                <a:ext cx="0" cy="96"/>
              </a:xfrm>
              <a:prstGeom prst="line">
                <a:avLst/>
              </a:prstGeom>
              <a:noFill/>
              <a:ln w="12700">
                <a:solidFill>
                  <a:schemeClr val="tx1"/>
                </a:solidFill>
                <a:round/>
                <a:headEnd/>
                <a:tailEnd/>
              </a:ln>
              <a:effectLst/>
            </p:spPr>
            <p:txBody>
              <a:bodyPr wrap="none" anchor="ctr"/>
              <a:lstStyle/>
              <a:p>
                <a:endParaRPr lang="hu-HU"/>
              </a:p>
            </p:txBody>
          </p:sp>
          <p:sp>
            <p:nvSpPr>
              <p:cNvPr id="319123" name="Line 659"/>
              <p:cNvSpPr>
                <a:spLocks noChangeShapeType="1"/>
              </p:cNvSpPr>
              <p:nvPr/>
            </p:nvSpPr>
            <p:spPr bwMode="auto">
              <a:xfrm>
                <a:off x="1872" y="1632"/>
                <a:ext cx="0" cy="96"/>
              </a:xfrm>
              <a:prstGeom prst="line">
                <a:avLst/>
              </a:prstGeom>
              <a:noFill/>
              <a:ln w="12700">
                <a:solidFill>
                  <a:schemeClr val="tx1"/>
                </a:solidFill>
                <a:round/>
                <a:headEnd/>
                <a:tailEnd/>
              </a:ln>
              <a:effectLst/>
            </p:spPr>
            <p:txBody>
              <a:bodyPr wrap="none" anchor="ctr"/>
              <a:lstStyle/>
              <a:p>
                <a:endParaRPr lang="hu-HU"/>
              </a:p>
            </p:txBody>
          </p:sp>
          <p:sp>
            <p:nvSpPr>
              <p:cNvPr id="319124" name="Line 660"/>
              <p:cNvSpPr>
                <a:spLocks noChangeShapeType="1"/>
              </p:cNvSpPr>
              <p:nvPr/>
            </p:nvSpPr>
            <p:spPr bwMode="auto">
              <a:xfrm>
                <a:off x="2304" y="1632"/>
                <a:ext cx="0" cy="96"/>
              </a:xfrm>
              <a:prstGeom prst="line">
                <a:avLst/>
              </a:prstGeom>
              <a:noFill/>
              <a:ln w="12700">
                <a:solidFill>
                  <a:schemeClr val="tx1"/>
                </a:solidFill>
                <a:round/>
                <a:headEnd/>
                <a:tailEnd/>
              </a:ln>
              <a:effectLst/>
            </p:spPr>
            <p:txBody>
              <a:bodyPr wrap="none" anchor="ctr"/>
              <a:lstStyle/>
              <a:p>
                <a:endParaRPr lang="hu-HU"/>
              </a:p>
            </p:txBody>
          </p:sp>
          <p:sp>
            <p:nvSpPr>
              <p:cNvPr id="319125" name="Line 661"/>
              <p:cNvSpPr>
                <a:spLocks noChangeShapeType="1"/>
              </p:cNvSpPr>
              <p:nvPr/>
            </p:nvSpPr>
            <p:spPr bwMode="auto">
              <a:xfrm>
                <a:off x="2784" y="1632"/>
                <a:ext cx="0" cy="96"/>
              </a:xfrm>
              <a:prstGeom prst="line">
                <a:avLst/>
              </a:prstGeom>
              <a:noFill/>
              <a:ln w="12700">
                <a:solidFill>
                  <a:schemeClr val="tx1"/>
                </a:solidFill>
                <a:round/>
                <a:headEnd/>
                <a:tailEnd/>
              </a:ln>
              <a:effectLst/>
            </p:spPr>
            <p:txBody>
              <a:bodyPr wrap="none" anchor="ctr"/>
              <a:lstStyle/>
              <a:p>
                <a:endParaRPr lang="hu-HU"/>
              </a:p>
            </p:txBody>
          </p:sp>
          <p:sp>
            <p:nvSpPr>
              <p:cNvPr id="319126" name="Line 662"/>
              <p:cNvSpPr>
                <a:spLocks noChangeShapeType="1"/>
              </p:cNvSpPr>
              <p:nvPr/>
            </p:nvSpPr>
            <p:spPr bwMode="auto">
              <a:xfrm>
                <a:off x="3216" y="1632"/>
                <a:ext cx="0" cy="96"/>
              </a:xfrm>
              <a:prstGeom prst="line">
                <a:avLst/>
              </a:prstGeom>
              <a:noFill/>
              <a:ln w="12700">
                <a:solidFill>
                  <a:schemeClr val="tx1"/>
                </a:solidFill>
                <a:round/>
                <a:headEnd/>
                <a:tailEnd/>
              </a:ln>
              <a:effectLst/>
            </p:spPr>
            <p:txBody>
              <a:bodyPr wrap="none" anchor="ctr"/>
              <a:lstStyle/>
              <a:p>
                <a:endParaRPr lang="hu-HU"/>
              </a:p>
            </p:txBody>
          </p:sp>
          <p:sp>
            <p:nvSpPr>
              <p:cNvPr id="319127" name="Line 663"/>
              <p:cNvSpPr>
                <a:spLocks noChangeShapeType="1"/>
              </p:cNvSpPr>
              <p:nvPr/>
            </p:nvSpPr>
            <p:spPr bwMode="auto">
              <a:xfrm>
                <a:off x="3600" y="1632"/>
                <a:ext cx="0" cy="96"/>
              </a:xfrm>
              <a:prstGeom prst="line">
                <a:avLst/>
              </a:prstGeom>
              <a:noFill/>
              <a:ln w="12700">
                <a:solidFill>
                  <a:schemeClr val="tx1"/>
                </a:solidFill>
                <a:round/>
                <a:headEnd/>
                <a:tailEnd/>
              </a:ln>
              <a:effectLst/>
            </p:spPr>
            <p:txBody>
              <a:bodyPr wrap="none" anchor="ctr"/>
              <a:lstStyle/>
              <a:p>
                <a:endParaRPr lang="hu-HU"/>
              </a:p>
            </p:txBody>
          </p:sp>
          <p:sp>
            <p:nvSpPr>
              <p:cNvPr id="319128" name="Rectangle 664"/>
              <p:cNvSpPr>
                <a:spLocks noChangeArrowheads="1"/>
              </p:cNvSpPr>
              <p:nvPr/>
            </p:nvSpPr>
            <p:spPr bwMode="auto">
              <a:xfrm>
                <a:off x="4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1992</a:t>
                </a:r>
              </a:p>
            </p:txBody>
          </p:sp>
          <p:sp>
            <p:nvSpPr>
              <p:cNvPr id="319129" name="Rectangle 665"/>
              <p:cNvSpPr>
                <a:spLocks noChangeArrowheads="1"/>
              </p:cNvSpPr>
              <p:nvPr/>
            </p:nvSpPr>
            <p:spPr bwMode="auto">
              <a:xfrm>
                <a:off x="43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1993</a:t>
                </a:r>
              </a:p>
            </p:txBody>
          </p:sp>
          <p:sp>
            <p:nvSpPr>
              <p:cNvPr id="319130" name="Rectangle 666"/>
              <p:cNvSpPr>
                <a:spLocks noChangeArrowheads="1"/>
              </p:cNvSpPr>
              <p:nvPr/>
            </p:nvSpPr>
            <p:spPr bwMode="auto">
              <a:xfrm>
                <a:off x="81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1994</a:t>
                </a:r>
              </a:p>
            </p:txBody>
          </p:sp>
          <p:sp>
            <p:nvSpPr>
              <p:cNvPr id="319131" name="Rectangle 667"/>
              <p:cNvSpPr>
                <a:spLocks noChangeArrowheads="1"/>
              </p:cNvSpPr>
              <p:nvPr/>
            </p:nvSpPr>
            <p:spPr bwMode="auto">
              <a:xfrm>
                <a:off x="124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1995</a:t>
                </a:r>
              </a:p>
            </p:txBody>
          </p:sp>
          <p:sp>
            <p:nvSpPr>
              <p:cNvPr id="319132" name="Rectangle 668"/>
              <p:cNvSpPr>
                <a:spLocks noChangeArrowheads="1"/>
              </p:cNvSpPr>
              <p:nvPr/>
            </p:nvSpPr>
            <p:spPr bwMode="auto">
              <a:xfrm>
                <a:off x="1680"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1996</a:t>
                </a:r>
              </a:p>
            </p:txBody>
          </p:sp>
          <p:sp>
            <p:nvSpPr>
              <p:cNvPr id="319133" name="Rectangle 669"/>
              <p:cNvSpPr>
                <a:spLocks noChangeArrowheads="1"/>
              </p:cNvSpPr>
              <p:nvPr/>
            </p:nvSpPr>
            <p:spPr bwMode="auto">
              <a:xfrm>
                <a:off x="211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1997</a:t>
                </a:r>
              </a:p>
            </p:txBody>
          </p:sp>
          <p:sp>
            <p:nvSpPr>
              <p:cNvPr id="319134" name="Rectangle 670"/>
              <p:cNvSpPr>
                <a:spLocks noChangeArrowheads="1"/>
              </p:cNvSpPr>
              <p:nvPr/>
            </p:nvSpPr>
            <p:spPr bwMode="auto">
              <a:xfrm>
                <a:off x="2544"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1998</a:t>
                </a:r>
              </a:p>
            </p:txBody>
          </p:sp>
          <p:sp>
            <p:nvSpPr>
              <p:cNvPr id="319135" name="Rectangle 671"/>
              <p:cNvSpPr>
                <a:spLocks noChangeArrowheads="1"/>
              </p:cNvSpPr>
              <p:nvPr/>
            </p:nvSpPr>
            <p:spPr bwMode="auto">
              <a:xfrm>
                <a:off x="297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1999</a:t>
                </a:r>
              </a:p>
            </p:txBody>
          </p:sp>
          <p:sp>
            <p:nvSpPr>
              <p:cNvPr id="319136" name="Rectangle 672"/>
              <p:cNvSpPr>
                <a:spLocks noChangeArrowheads="1"/>
              </p:cNvSpPr>
              <p:nvPr/>
            </p:nvSpPr>
            <p:spPr bwMode="auto">
              <a:xfrm>
                <a:off x="340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2000</a:t>
                </a:r>
              </a:p>
            </p:txBody>
          </p:sp>
          <p:sp>
            <p:nvSpPr>
              <p:cNvPr id="319137" name="Line 673"/>
              <p:cNvSpPr>
                <a:spLocks noChangeShapeType="1"/>
              </p:cNvSpPr>
              <p:nvPr/>
            </p:nvSpPr>
            <p:spPr bwMode="auto">
              <a:xfrm>
                <a:off x="3984" y="1632"/>
                <a:ext cx="0" cy="96"/>
              </a:xfrm>
              <a:prstGeom prst="line">
                <a:avLst/>
              </a:prstGeom>
              <a:noFill/>
              <a:ln w="12700">
                <a:solidFill>
                  <a:schemeClr val="tx1"/>
                </a:solidFill>
                <a:round/>
                <a:headEnd/>
                <a:tailEnd/>
              </a:ln>
              <a:effectLst/>
            </p:spPr>
            <p:txBody>
              <a:bodyPr wrap="none" anchor="ctr"/>
              <a:lstStyle/>
              <a:p>
                <a:endParaRPr lang="hu-HU"/>
              </a:p>
            </p:txBody>
          </p:sp>
          <p:sp>
            <p:nvSpPr>
              <p:cNvPr id="319138" name="Rectangle 674"/>
              <p:cNvSpPr>
                <a:spLocks noChangeArrowheads="1"/>
              </p:cNvSpPr>
              <p:nvPr/>
            </p:nvSpPr>
            <p:spPr bwMode="auto">
              <a:xfrm>
                <a:off x="3792"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2001</a:t>
                </a:r>
              </a:p>
            </p:txBody>
          </p:sp>
          <p:sp>
            <p:nvSpPr>
              <p:cNvPr id="319139" name="Line 675"/>
              <p:cNvSpPr>
                <a:spLocks noChangeShapeType="1"/>
              </p:cNvSpPr>
              <p:nvPr/>
            </p:nvSpPr>
            <p:spPr bwMode="auto">
              <a:xfrm>
                <a:off x="4368" y="1632"/>
                <a:ext cx="0" cy="96"/>
              </a:xfrm>
              <a:prstGeom prst="line">
                <a:avLst/>
              </a:prstGeom>
              <a:noFill/>
              <a:ln w="12700">
                <a:solidFill>
                  <a:schemeClr val="tx1"/>
                </a:solidFill>
                <a:round/>
                <a:headEnd/>
                <a:tailEnd/>
              </a:ln>
              <a:effectLst/>
            </p:spPr>
            <p:txBody>
              <a:bodyPr wrap="none" anchor="ctr"/>
              <a:lstStyle/>
              <a:p>
                <a:endParaRPr lang="hu-HU"/>
              </a:p>
            </p:txBody>
          </p:sp>
          <p:sp>
            <p:nvSpPr>
              <p:cNvPr id="319140" name="Rectangle 676"/>
              <p:cNvSpPr>
                <a:spLocks noChangeArrowheads="1"/>
              </p:cNvSpPr>
              <p:nvPr/>
            </p:nvSpPr>
            <p:spPr bwMode="auto">
              <a:xfrm>
                <a:off x="4176"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2002</a:t>
                </a:r>
              </a:p>
            </p:txBody>
          </p:sp>
          <p:sp>
            <p:nvSpPr>
              <p:cNvPr id="319141" name="Line 677"/>
              <p:cNvSpPr>
                <a:spLocks noChangeShapeType="1"/>
              </p:cNvSpPr>
              <p:nvPr/>
            </p:nvSpPr>
            <p:spPr bwMode="auto">
              <a:xfrm>
                <a:off x="4752" y="1632"/>
                <a:ext cx="0" cy="96"/>
              </a:xfrm>
              <a:prstGeom prst="line">
                <a:avLst/>
              </a:prstGeom>
              <a:noFill/>
              <a:ln w="12700">
                <a:solidFill>
                  <a:schemeClr val="tx1"/>
                </a:solidFill>
                <a:round/>
                <a:headEnd/>
                <a:tailEnd/>
              </a:ln>
              <a:effectLst/>
            </p:spPr>
            <p:txBody>
              <a:bodyPr wrap="none" anchor="ctr"/>
              <a:lstStyle/>
              <a:p>
                <a:endParaRPr lang="hu-HU"/>
              </a:p>
            </p:txBody>
          </p:sp>
          <p:sp>
            <p:nvSpPr>
              <p:cNvPr id="319142" name="Rectangle 678"/>
              <p:cNvSpPr>
                <a:spLocks noChangeArrowheads="1"/>
              </p:cNvSpPr>
              <p:nvPr/>
            </p:nvSpPr>
            <p:spPr bwMode="auto">
              <a:xfrm>
                <a:off x="4560"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2003</a:t>
                </a:r>
              </a:p>
            </p:txBody>
          </p:sp>
          <p:sp>
            <p:nvSpPr>
              <p:cNvPr id="319143" name="Line 679"/>
              <p:cNvSpPr>
                <a:spLocks noChangeShapeType="1"/>
              </p:cNvSpPr>
              <p:nvPr/>
            </p:nvSpPr>
            <p:spPr bwMode="auto">
              <a:xfrm>
                <a:off x="5136" y="1632"/>
                <a:ext cx="0" cy="96"/>
              </a:xfrm>
              <a:prstGeom prst="line">
                <a:avLst/>
              </a:prstGeom>
              <a:noFill/>
              <a:ln w="12700">
                <a:solidFill>
                  <a:schemeClr val="tx1"/>
                </a:solidFill>
                <a:round/>
                <a:headEnd/>
                <a:tailEnd/>
              </a:ln>
              <a:effectLst/>
            </p:spPr>
            <p:txBody>
              <a:bodyPr wrap="none" anchor="ctr"/>
              <a:lstStyle/>
              <a:p>
                <a:endParaRPr lang="hu-HU"/>
              </a:p>
            </p:txBody>
          </p:sp>
          <p:sp>
            <p:nvSpPr>
              <p:cNvPr id="319144" name="Rectangle 680"/>
              <p:cNvSpPr>
                <a:spLocks noChangeArrowheads="1"/>
              </p:cNvSpPr>
              <p:nvPr/>
            </p:nvSpPr>
            <p:spPr bwMode="auto">
              <a:xfrm>
                <a:off x="4944"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2004</a:t>
                </a:r>
              </a:p>
            </p:txBody>
          </p:sp>
          <p:sp>
            <p:nvSpPr>
              <p:cNvPr id="319145" name="Line 681"/>
              <p:cNvSpPr>
                <a:spLocks noChangeShapeType="1"/>
              </p:cNvSpPr>
              <p:nvPr/>
            </p:nvSpPr>
            <p:spPr bwMode="auto">
              <a:xfrm>
                <a:off x="5520" y="1632"/>
                <a:ext cx="0" cy="96"/>
              </a:xfrm>
              <a:prstGeom prst="line">
                <a:avLst/>
              </a:prstGeom>
              <a:noFill/>
              <a:ln w="12700">
                <a:solidFill>
                  <a:schemeClr val="tx1"/>
                </a:solidFill>
                <a:round/>
                <a:headEnd/>
                <a:tailEnd/>
              </a:ln>
              <a:effectLst/>
            </p:spPr>
            <p:txBody>
              <a:bodyPr wrap="none" anchor="ctr"/>
              <a:lstStyle/>
              <a:p>
                <a:endParaRPr lang="hu-HU"/>
              </a:p>
            </p:txBody>
          </p:sp>
          <p:sp>
            <p:nvSpPr>
              <p:cNvPr id="319146" name="Rectangle 682"/>
              <p:cNvSpPr>
                <a:spLocks noChangeArrowheads="1"/>
              </p:cNvSpPr>
              <p:nvPr/>
            </p:nvSpPr>
            <p:spPr bwMode="auto">
              <a:xfrm>
                <a:off x="5328" y="1776"/>
                <a:ext cx="384" cy="144"/>
              </a:xfrm>
              <a:prstGeom prst="rect">
                <a:avLst/>
              </a:prstGeom>
              <a:noFill/>
              <a:ln w="12700">
                <a:noFill/>
                <a:miter lim="800000"/>
                <a:headEnd/>
                <a:tailEnd/>
              </a:ln>
              <a:effectLst/>
            </p:spPr>
            <p:txBody>
              <a:bodyPr wrap="none" anchor="ctr"/>
              <a:lstStyle/>
              <a:p>
                <a:pPr algn="ctr"/>
                <a:r>
                  <a:rPr lang="en-US" sz="1800">
                    <a:solidFill>
                      <a:schemeClr val="tx1"/>
                    </a:solidFill>
                    <a:latin typeface="Times New Roman" pitchFamily="18" charset="-18"/>
                  </a:rPr>
                  <a:t>2005</a:t>
                </a:r>
              </a:p>
            </p:txBody>
          </p:sp>
        </p:grpSp>
        <p:grpSp>
          <p:nvGrpSpPr>
            <p:cNvPr id="319018" name="Group 683"/>
            <p:cNvGrpSpPr>
              <a:grpSpLocks/>
            </p:cNvGrpSpPr>
            <p:nvPr/>
          </p:nvGrpSpPr>
          <p:grpSpPr bwMode="auto">
            <a:xfrm>
              <a:off x="2448" y="864"/>
              <a:ext cx="1440" cy="912"/>
              <a:chOff x="2448" y="768"/>
              <a:chExt cx="1440" cy="912"/>
            </a:xfrm>
          </p:grpSpPr>
          <p:sp>
            <p:nvSpPr>
              <p:cNvPr id="319148" name="Rectangle 684"/>
              <p:cNvSpPr>
                <a:spLocks noChangeArrowheads="1"/>
              </p:cNvSpPr>
              <p:nvPr/>
            </p:nvSpPr>
            <p:spPr bwMode="auto">
              <a:xfrm>
                <a:off x="2448" y="768"/>
                <a:ext cx="1440" cy="288"/>
              </a:xfrm>
              <a:prstGeom prst="rect">
                <a:avLst/>
              </a:prstGeom>
              <a:solidFill>
                <a:srgbClr val="EAEAEA"/>
              </a:solidFill>
              <a:ln w="57150">
                <a:solidFill>
                  <a:srgbClr val="993300"/>
                </a:solidFill>
                <a:miter lim="800000"/>
                <a:headEnd/>
                <a:tailEnd/>
              </a:ln>
              <a:effectLst>
                <a:outerShdw dist="56796" dir="1593903" algn="ctr" rotWithShape="0">
                  <a:srgbClr val="FF3300"/>
                </a:outerShdw>
              </a:effectLst>
            </p:spPr>
            <p:txBody>
              <a:bodyPr wrap="none" anchor="ctr" anchorCtr="1"/>
              <a:lstStyle/>
              <a:p>
                <a:pPr algn="ctr"/>
                <a:r>
                  <a:rPr lang="en-US" sz="1800">
                    <a:solidFill>
                      <a:schemeClr val="tx1"/>
                    </a:solidFill>
                  </a:rPr>
                  <a:t>HDS intenzifikálás</a:t>
                </a:r>
              </a:p>
            </p:txBody>
          </p:sp>
          <p:sp>
            <p:nvSpPr>
              <p:cNvPr id="319149" name="Line 685"/>
              <p:cNvSpPr>
                <a:spLocks noChangeShapeType="1"/>
              </p:cNvSpPr>
              <p:nvPr/>
            </p:nvSpPr>
            <p:spPr bwMode="auto">
              <a:xfrm>
                <a:off x="3168" y="1056"/>
                <a:ext cx="336" cy="624"/>
              </a:xfrm>
              <a:prstGeom prst="line">
                <a:avLst/>
              </a:prstGeom>
              <a:noFill/>
              <a:ln w="38100">
                <a:solidFill>
                  <a:srgbClr val="993300"/>
                </a:solidFill>
                <a:round/>
                <a:headEnd/>
                <a:tailEnd type="triangle" w="med" len="med"/>
              </a:ln>
              <a:effectLst>
                <a:outerShdw dist="56796" dir="1593903" algn="ctr" rotWithShape="0">
                  <a:srgbClr val="FF3300"/>
                </a:outerShdw>
              </a:effectLst>
            </p:spPr>
            <p:txBody>
              <a:bodyPr wrap="none" anchor="ctr"/>
              <a:lstStyle/>
              <a:p>
                <a:endParaRPr lang="hu-HU"/>
              </a:p>
            </p:txBody>
          </p:sp>
        </p:grpSp>
        <p:grpSp>
          <p:nvGrpSpPr>
            <p:cNvPr id="319022" name="Group 686"/>
            <p:cNvGrpSpPr>
              <a:grpSpLocks/>
            </p:cNvGrpSpPr>
            <p:nvPr/>
          </p:nvGrpSpPr>
          <p:grpSpPr bwMode="auto">
            <a:xfrm>
              <a:off x="3456" y="864"/>
              <a:ext cx="2208" cy="912"/>
              <a:chOff x="3456" y="768"/>
              <a:chExt cx="2208" cy="912"/>
            </a:xfrm>
          </p:grpSpPr>
          <p:sp>
            <p:nvSpPr>
              <p:cNvPr id="319151" name="Rectangle 687"/>
              <p:cNvSpPr>
                <a:spLocks noChangeArrowheads="1"/>
              </p:cNvSpPr>
              <p:nvPr/>
            </p:nvSpPr>
            <p:spPr bwMode="auto">
              <a:xfrm>
                <a:off x="5040" y="1008"/>
                <a:ext cx="624"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GOK-3</a:t>
                </a:r>
              </a:p>
            </p:txBody>
          </p:sp>
          <p:sp>
            <p:nvSpPr>
              <p:cNvPr id="319152" name="Line 688"/>
              <p:cNvSpPr>
                <a:spLocks noChangeShapeType="1"/>
              </p:cNvSpPr>
              <p:nvPr/>
            </p:nvSpPr>
            <p:spPr bwMode="auto">
              <a:xfrm>
                <a:off x="5376" y="1344"/>
                <a:ext cx="96" cy="33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3" name="Line 689"/>
              <p:cNvSpPr>
                <a:spLocks noChangeShapeType="1"/>
              </p:cNvSpPr>
              <p:nvPr/>
            </p:nvSpPr>
            <p:spPr bwMode="auto">
              <a:xfrm>
                <a:off x="4560" y="1104"/>
                <a:ext cx="768" cy="57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4" name="Line 690"/>
              <p:cNvSpPr>
                <a:spLocks noChangeShapeType="1"/>
              </p:cNvSpPr>
              <p:nvPr/>
            </p:nvSpPr>
            <p:spPr bwMode="auto">
              <a:xfrm>
                <a:off x="4368" y="1344"/>
                <a:ext cx="768" cy="336"/>
              </a:xfrm>
              <a:prstGeom prst="line">
                <a:avLst/>
              </a:prstGeom>
              <a:noFill/>
              <a:ln w="38100">
                <a:solidFill>
                  <a:srgbClr val="33CC33"/>
                </a:solidFill>
                <a:round/>
                <a:headEnd/>
                <a:tailEnd type="triangle" w="med" len="med"/>
              </a:ln>
              <a:effectLst/>
            </p:spPr>
            <p:txBody>
              <a:bodyPr wrap="none" anchor="ctr"/>
              <a:lstStyle/>
              <a:p>
                <a:endParaRPr lang="hu-HU"/>
              </a:p>
            </p:txBody>
          </p:sp>
          <p:sp>
            <p:nvSpPr>
              <p:cNvPr id="319155" name="Rectangle 691"/>
              <p:cNvSpPr>
                <a:spLocks noChangeArrowheads="1"/>
              </p:cNvSpPr>
              <p:nvPr/>
            </p:nvSpPr>
            <p:spPr bwMode="auto">
              <a:xfrm>
                <a:off x="3456" y="1152"/>
                <a:ext cx="960"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Benzin </a:t>
                </a:r>
              </a:p>
              <a:p>
                <a:pPr algn="ctr"/>
                <a:r>
                  <a:rPr lang="en-US" sz="1800">
                    <a:solidFill>
                      <a:srgbClr val="33CC33"/>
                    </a:solidFill>
                  </a:rPr>
                  <a:t>kéntelenítő</a:t>
                </a:r>
              </a:p>
            </p:txBody>
          </p:sp>
          <p:sp>
            <p:nvSpPr>
              <p:cNvPr id="319156" name="Rectangle 692"/>
              <p:cNvSpPr>
                <a:spLocks noChangeArrowheads="1"/>
              </p:cNvSpPr>
              <p:nvPr/>
            </p:nvSpPr>
            <p:spPr bwMode="auto">
              <a:xfrm>
                <a:off x="4080" y="768"/>
                <a:ext cx="864" cy="336"/>
              </a:xfrm>
              <a:prstGeom prst="rect">
                <a:avLst/>
              </a:prstGeom>
              <a:solidFill>
                <a:srgbClr val="EAEAEA"/>
              </a:solidFill>
              <a:ln w="28575">
                <a:solidFill>
                  <a:srgbClr val="33CC33"/>
                </a:solidFill>
                <a:miter lim="800000"/>
                <a:headEnd/>
                <a:tailEnd/>
              </a:ln>
              <a:effectLst/>
            </p:spPr>
            <p:txBody>
              <a:bodyPr wrap="none" anchor="ctr" anchorCtr="1"/>
              <a:lstStyle/>
              <a:p>
                <a:pPr algn="ctr"/>
                <a:r>
                  <a:rPr lang="en-US" sz="1800">
                    <a:solidFill>
                      <a:srgbClr val="33CC33"/>
                    </a:solidFill>
                  </a:rPr>
                  <a:t>Hidrogén-</a:t>
                </a:r>
              </a:p>
              <a:p>
                <a:pPr algn="ctr"/>
                <a:r>
                  <a:rPr lang="en-US" sz="1800">
                    <a:solidFill>
                      <a:srgbClr val="33CC33"/>
                    </a:solidFill>
                  </a:rPr>
                  <a:t>gyár 2.</a:t>
                </a:r>
              </a:p>
            </p:txBody>
          </p:sp>
        </p:grpSp>
      </p:grpSp>
      <p:sp>
        <p:nvSpPr>
          <p:cNvPr id="319157" name="Text Box 693"/>
          <p:cNvSpPr txBox="1">
            <a:spLocks noChangeArrowheads="1"/>
          </p:cNvSpPr>
          <p:nvPr/>
        </p:nvSpPr>
        <p:spPr bwMode="auto">
          <a:xfrm>
            <a:off x="76200" y="1219200"/>
            <a:ext cx="4419600" cy="396875"/>
          </a:xfrm>
          <a:prstGeom prst="rect">
            <a:avLst/>
          </a:prstGeom>
          <a:noFill/>
          <a:ln w="9525">
            <a:noFill/>
            <a:miter lim="800000"/>
            <a:headEnd/>
            <a:tailEnd/>
          </a:ln>
          <a:effectLst/>
        </p:spPr>
        <p:txBody>
          <a:bodyPr anchor="ctr">
            <a:spAutoFit/>
          </a:bodyPr>
          <a:lstStyle/>
          <a:p>
            <a:pPr>
              <a:spcBef>
                <a:spcPct val="50000"/>
              </a:spcBef>
            </a:pPr>
            <a:r>
              <a:rPr lang="hu-HU" sz="2000">
                <a:solidFill>
                  <a:schemeClr val="tx1"/>
                </a:solidFill>
              </a:rPr>
              <a:t>A MOL MINŐSÉGFEJLESZTÉSE</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52400" y="9525"/>
            <a:ext cx="8634442" cy="1143000"/>
          </a:xfrm>
        </p:spPr>
        <p:txBody>
          <a:bodyPr>
            <a:normAutofit/>
          </a:bodyPr>
          <a:lstStyle/>
          <a:p>
            <a:pPr algn="r"/>
            <a:r>
              <a:rPr lang="hu-HU" sz="2800" b="1" dirty="0">
                <a:effectLst>
                  <a:outerShdw blurRad="38100" dist="38100" dir="2700000" algn="tl">
                    <a:srgbClr val="000000">
                      <a:alpha val="43137"/>
                    </a:srgbClr>
                  </a:outerShdw>
                </a:effectLst>
                <a:latin typeface="Arial" pitchFamily="34" charset="0"/>
                <a:cs typeface="Arial" pitchFamily="34" charset="0"/>
              </a:rPr>
              <a:t>Beruházások alakulása a MOL Rt.-nél</a:t>
            </a:r>
          </a:p>
        </p:txBody>
      </p:sp>
      <p:graphicFrame>
        <p:nvGraphicFramePr>
          <p:cNvPr id="342019" name="Object 3"/>
          <p:cNvGraphicFramePr>
            <a:graphicFrameLocks noChangeAspect="1"/>
          </p:cNvGraphicFramePr>
          <p:nvPr>
            <p:ph type="chart" idx="1"/>
          </p:nvPr>
        </p:nvGraphicFramePr>
        <p:xfrm>
          <a:off x="0" y="1447800"/>
          <a:ext cx="9144000" cy="4840288"/>
        </p:xfrm>
        <a:graphic>
          <a:graphicData uri="http://schemas.openxmlformats.org/presentationml/2006/ole">
            <p:oleObj spid="_x0000_s5122" name="Diagram" r:id="rId4" imgW="7772400" imgH="4114800" progId="MSGraph.Chart.8">
              <p:embed followColorScheme="full"/>
            </p:oleObj>
          </a:graphicData>
        </a:graphic>
      </p:graphicFrame>
      <p:sp>
        <p:nvSpPr>
          <p:cNvPr id="342020" name="Text Box 4"/>
          <p:cNvSpPr txBox="1">
            <a:spLocks noChangeArrowheads="1"/>
          </p:cNvSpPr>
          <p:nvPr/>
        </p:nvSpPr>
        <p:spPr bwMode="auto">
          <a:xfrm>
            <a:off x="1600200" y="1995488"/>
            <a:ext cx="4343400" cy="579437"/>
          </a:xfrm>
          <a:prstGeom prst="rect">
            <a:avLst/>
          </a:prstGeom>
          <a:noFill/>
          <a:ln w="9525">
            <a:noFill/>
            <a:miter lim="800000"/>
            <a:headEnd/>
            <a:tailEnd/>
          </a:ln>
          <a:effectLst/>
        </p:spPr>
        <p:txBody>
          <a:bodyPr anchor="ctr">
            <a:spAutoFit/>
          </a:bodyPr>
          <a:lstStyle/>
          <a:p>
            <a:pPr algn="ctr">
              <a:spcBef>
                <a:spcPct val="50000"/>
              </a:spcBef>
            </a:pPr>
            <a:endParaRPr lang="hu-HU">
              <a:solidFill>
                <a:schemeClr val="tx1"/>
              </a:solidFill>
            </a:endParaRPr>
          </a:p>
        </p:txBody>
      </p:sp>
      <p:sp>
        <p:nvSpPr>
          <p:cNvPr id="342021" name="Rectangle 5"/>
          <p:cNvSpPr>
            <a:spLocks noChangeArrowheads="1"/>
          </p:cNvSpPr>
          <p:nvPr/>
        </p:nvSpPr>
        <p:spPr bwMode="auto">
          <a:xfrm>
            <a:off x="6999288" y="1371600"/>
            <a:ext cx="2068512" cy="366713"/>
          </a:xfrm>
          <a:prstGeom prst="rect">
            <a:avLst/>
          </a:prstGeom>
          <a:noFill/>
          <a:ln w="9525">
            <a:noFill/>
            <a:miter lim="800000"/>
            <a:headEnd/>
            <a:tailEnd/>
          </a:ln>
          <a:effectLst/>
        </p:spPr>
        <p:txBody>
          <a:bodyPr wrap="none" anchor="ctr">
            <a:spAutoFit/>
          </a:bodyPr>
          <a:lstStyle/>
          <a:p>
            <a:pPr algn="ctr"/>
            <a:r>
              <a:rPr lang="hu-HU" sz="1800" b="0">
                <a:solidFill>
                  <a:schemeClr val="tx1"/>
                </a:solidFill>
              </a:rPr>
              <a:t>2002. évi árakon</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628680" y="142852"/>
            <a:ext cx="8229600" cy="1143000"/>
          </a:xfrm>
        </p:spPr>
        <p:txBody>
          <a:bodyPr>
            <a:normAutofit/>
          </a:bodyPr>
          <a:lstStyle/>
          <a:p>
            <a:pPr algn="r"/>
            <a:r>
              <a:rPr lang="en-US" sz="2800" b="1" dirty="0" err="1">
                <a:effectLst>
                  <a:outerShdw blurRad="38100" dist="38100" dir="2700000" algn="tl">
                    <a:srgbClr val="000000">
                      <a:alpha val="43137"/>
                    </a:srgbClr>
                  </a:outerShdw>
                </a:effectLst>
                <a:latin typeface="Arial" pitchFamily="34" charset="0"/>
                <a:cs typeface="Arial" pitchFamily="34" charset="0"/>
              </a:rPr>
              <a:t>Megvalósult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és</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tervezett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középtávú</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hu-HU" sz="2800" b="1" dirty="0" smtClean="0">
                <a:effectLst>
                  <a:outerShdw blurRad="38100" dist="38100" dir="2700000" algn="tl">
                    <a:srgbClr val="000000">
                      <a:alpha val="43137"/>
                    </a:srgbClr>
                  </a:outerShdw>
                </a:effectLst>
                <a:latin typeface="Arial" pitchFamily="34" charset="0"/>
                <a:cs typeface="Arial" pitchFamily="34" charset="0"/>
              </a:rPr>
              <a:t>Dunai </a:t>
            </a:r>
            <a:r>
              <a:rPr lang="en-US" sz="2800" b="1" dirty="0" err="1" smtClean="0">
                <a:effectLst>
                  <a:outerShdw blurRad="38100" dist="38100" dir="2700000" algn="tl">
                    <a:srgbClr val="000000">
                      <a:alpha val="43137"/>
                    </a:srgbClr>
                  </a:outerShdw>
                </a:effectLst>
                <a:latin typeface="Arial" pitchFamily="34" charset="0"/>
                <a:cs typeface="Arial" pitchFamily="34" charset="0"/>
              </a:rPr>
              <a:t>finomítói</a:t>
            </a:r>
            <a:r>
              <a:rPr lang="en-US" sz="2800" b="1"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err="1">
                <a:effectLst>
                  <a:outerShdw blurRad="38100" dist="38100" dir="2700000" algn="tl">
                    <a:srgbClr val="000000">
                      <a:alpha val="43137"/>
                    </a:srgbClr>
                  </a:outerShdw>
                </a:effectLst>
                <a:latin typeface="Arial" pitchFamily="34" charset="0"/>
                <a:cs typeface="Arial" pitchFamily="34" charset="0"/>
              </a:rPr>
              <a:t>fejlesztések</a:t>
            </a:r>
            <a:r>
              <a:rPr lang="en-US" sz="2800" b="1" dirty="0">
                <a:effectLst>
                  <a:outerShdw blurRad="38100" dist="38100" dir="2700000" algn="tl">
                    <a:srgbClr val="000000">
                      <a:alpha val="43137"/>
                    </a:srgbClr>
                  </a:outerShdw>
                </a:effectLst>
                <a:latin typeface="Arial" pitchFamily="34" charset="0"/>
                <a:cs typeface="Arial" pitchFamily="34" charset="0"/>
              </a:rPr>
              <a:t> (1992-2004) </a:t>
            </a:r>
          </a:p>
        </p:txBody>
      </p:sp>
      <p:sp>
        <p:nvSpPr>
          <p:cNvPr id="296963" name="Rectangle 3"/>
          <p:cNvSpPr>
            <a:spLocks noGrp="1" noChangeArrowheads="1"/>
          </p:cNvSpPr>
          <p:nvPr>
            <p:ph type="body" idx="1"/>
          </p:nvPr>
        </p:nvSpPr>
        <p:spPr>
          <a:xfrm>
            <a:off x="609600" y="1219200"/>
            <a:ext cx="7924800" cy="5410200"/>
          </a:xfrm>
          <a:noFill/>
        </p:spPr>
        <p:txBody>
          <a:bodyPr/>
          <a:lstStyle/>
          <a:p>
            <a:pPr>
              <a:lnSpc>
                <a:spcPct val="90000"/>
              </a:lnSpc>
              <a:buFontTx/>
              <a:buNone/>
            </a:pPr>
            <a:r>
              <a:rPr lang="en-US" sz="2400" b="1" dirty="0">
                <a:solidFill>
                  <a:srgbClr val="FF9933"/>
                </a:solidFill>
                <a:effectLst>
                  <a:outerShdw blurRad="38100" dist="38100" dir="2700000" algn="tl">
                    <a:srgbClr val="000000"/>
                  </a:outerShdw>
                </a:effectLst>
                <a:latin typeface="Arial" pitchFamily="34" charset="0"/>
                <a:cs typeface="Arial" pitchFamily="34" charset="0"/>
              </a:rPr>
              <a:t>1992-2001: </a:t>
            </a:r>
            <a:r>
              <a:rPr lang="en-US" sz="2400" b="1" i="1" dirty="0">
                <a:solidFill>
                  <a:srgbClr val="FF9933"/>
                </a:solidFill>
                <a:effectLst>
                  <a:outerShdw blurRad="38100" dist="38100" dir="2700000" algn="tl">
                    <a:srgbClr val="000000"/>
                  </a:outerShdw>
                </a:effectLst>
                <a:latin typeface="Arial" pitchFamily="34" charset="0"/>
                <a:cs typeface="Arial" pitchFamily="34" charset="0"/>
              </a:rPr>
              <a:t>308 </a:t>
            </a:r>
            <a:r>
              <a:rPr lang="en-US" sz="2400" b="1" i="1" dirty="0" err="1">
                <a:solidFill>
                  <a:srgbClr val="FF9933"/>
                </a:solidFill>
                <a:effectLst>
                  <a:outerShdw blurRad="38100" dist="38100" dir="2700000" algn="tl">
                    <a:srgbClr val="000000"/>
                  </a:outerShdw>
                </a:effectLst>
                <a:latin typeface="Arial" pitchFamily="34" charset="0"/>
                <a:cs typeface="Arial" pitchFamily="34" charset="0"/>
              </a:rPr>
              <a:t>mUSD</a:t>
            </a:r>
            <a:r>
              <a:rPr lang="en-US" sz="2400" b="1" i="1" dirty="0">
                <a:solidFill>
                  <a:srgbClr val="FF9933"/>
                </a:solidFill>
                <a:effectLst>
                  <a:outerShdw blurRad="38100" dist="38100" dir="2700000" algn="tl">
                    <a:srgbClr val="000000"/>
                  </a:outerShdw>
                </a:effectLst>
                <a:latin typeface="Arial" pitchFamily="34" charset="0"/>
                <a:cs typeface="Arial" pitchFamily="34" charset="0"/>
              </a:rPr>
              <a:t> </a:t>
            </a:r>
            <a:r>
              <a:rPr lang="en-US" sz="2400" b="1" dirty="0" err="1">
                <a:solidFill>
                  <a:srgbClr val="FF9933"/>
                </a:solidFill>
                <a:effectLst>
                  <a:outerShdw blurRad="38100" dist="38100" dir="2700000" algn="tl">
                    <a:srgbClr val="000000"/>
                  </a:outerShdw>
                </a:effectLst>
                <a:latin typeface="Arial" pitchFamily="34" charset="0"/>
                <a:cs typeface="Arial" pitchFamily="34" charset="0"/>
              </a:rPr>
              <a:t>termékfejl.+környezetvédelem</a:t>
            </a:r>
            <a:endParaRPr lang="en-US" sz="2400" b="1" dirty="0">
              <a:solidFill>
                <a:srgbClr val="FF9933"/>
              </a:solidFill>
              <a:effectLst>
                <a:outerShdw blurRad="38100" dist="38100" dir="2700000" algn="tl">
                  <a:srgbClr val="000000"/>
                </a:outerShdw>
              </a:effectLst>
              <a:latin typeface="Arial" pitchFamily="34" charset="0"/>
              <a:cs typeface="Arial" pitchFamily="34" charset="0"/>
            </a:endParaRPr>
          </a:p>
          <a:p>
            <a:pPr>
              <a:lnSpc>
                <a:spcPct val="90000"/>
              </a:lnSpc>
              <a:buFontTx/>
              <a:buNone/>
            </a:pPr>
            <a:r>
              <a:rPr lang="en-US" sz="2400" b="1" dirty="0">
                <a:solidFill>
                  <a:srgbClr val="FF9933"/>
                </a:solidFill>
                <a:effectLst>
                  <a:outerShdw blurRad="38100" dist="38100" dir="2700000" algn="tl">
                    <a:srgbClr val="000000"/>
                  </a:outerShdw>
                </a:effectLst>
                <a:latin typeface="Arial" pitchFamily="34" charset="0"/>
                <a:cs typeface="Arial" pitchFamily="34" charset="0"/>
              </a:rPr>
              <a:t>2001-2004: </a:t>
            </a:r>
            <a:r>
              <a:rPr lang="en-US" sz="2400" b="1" i="1" dirty="0">
                <a:solidFill>
                  <a:srgbClr val="FF9933"/>
                </a:solidFill>
                <a:effectLst>
                  <a:outerShdw blurRad="38100" dist="38100" dir="2700000" algn="tl">
                    <a:srgbClr val="000000"/>
                  </a:outerShdw>
                </a:effectLst>
                <a:latin typeface="Arial" pitchFamily="34" charset="0"/>
                <a:cs typeface="Arial" pitchFamily="34" charset="0"/>
              </a:rPr>
              <a:t>270 </a:t>
            </a:r>
            <a:r>
              <a:rPr lang="en-US" sz="2400" b="1" i="1" dirty="0" err="1">
                <a:solidFill>
                  <a:srgbClr val="FF9933"/>
                </a:solidFill>
                <a:effectLst>
                  <a:outerShdw blurRad="38100" dist="38100" dir="2700000" algn="tl">
                    <a:srgbClr val="000000"/>
                  </a:outerShdw>
                </a:effectLst>
                <a:latin typeface="Arial" pitchFamily="34" charset="0"/>
                <a:cs typeface="Arial" pitchFamily="34" charset="0"/>
              </a:rPr>
              <a:t>mUSD</a:t>
            </a:r>
            <a:r>
              <a:rPr lang="en-US" sz="2400" b="1" i="1" dirty="0">
                <a:solidFill>
                  <a:srgbClr val="FF9933"/>
                </a:solidFill>
                <a:effectLst>
                  <a:outerShdw blurRad="38100" dist="38100" dir="2700000" algn="tl">
                    <a:srgbClr val="000000"/>
                  </a:outerShdw>
                </a:effectLst>
                <a:latin typeface="Arial" pitchFamily="34" charset="0"/>
                <a:cs typeface="Arial" pitchFamily="34" charset="0"/>
              </a:rPr>
              <a:t> </a:t>
            </a:r>
            <a:r>
              <a:rPr lang="en-US" sz="2400" b="1" dirty="0" err="1">
                <a:solidFill>
                  <a:srgbClr val="FF9933"/>
                </a:solidFill>
                <a:effectLst>
                  <a:outerShdw blurRad="38100" dist="38100" dir="2700000" algn="tl">
                    <a:srgbClr val="000000"/>
                  </a:outerShdw>
                </a:effectLst>
                <a:latin typeface="Arial" pitchFamily="34" charset="0"/>
                <a:cs typeface="Arial" pitchFamily="34" charset="0"/>
              </a:rPr>
              <a:t>termékfejl.+környezetvédelem</a:t>
            </a:r>
            <a:endParaRPr lang="en-US" sz="2400" b="1" dirty="0">
              <a:solidFill>
                <a:srgbClr val="FF9933"/>
              </a:solidFill>
              <a:effectLst>
                <a:outerShdw blurRad="38100" dist="38100" dir="2700000" algn="tl">
                  <a:srgbClr val="000000"/>
                </a:outerShdw>
              </a:effectLst>
              <a:latin typeface="Arial" pitchFamily="34" charset="0"/>
              <a:cs typeface="Arial" pitchFamily="34" charset="0"/>
            </a:endParaRPr>
          </a:p>
          <a:p>
            <a:pPr>
              <a:lnSpc>
                <a:spcPct val="90000"/>
              </a:lnSpc>
              <a:buFontTx/>
              <a:buNone/>
            </a:pPr>
            <a:r>
              <a:rPr lang="en-US" sz="2400" b="1" dirty="0">
                <a:latin typeface="Arial" pitchFamily="34" charset="0"/>
                <a:cs typeface="Arial" pitchFamily="34" charset="0"/>
              </a:rPr>
              <a:t>A </a:t>
            </a:r>
            <a:r>
              <a:rPr lang="en-US" sz="2400" b="1" dirty="0" err="1">
                <a:latin typeface="Arial" pitchFamily="34" charset="0"/>
                <a:cs typeface="Arial" pitchFamily="34" charset="0"/>
              </a:rPr>
              <a:t>legfontosabb</a:t>
            </a:r>
            <a:r>
              <a:rPr lang="en-US" sz="2400" b="1" dirty="0">
                <a:latin typeface="Arial" pitchFamily="34" charset="0"/>
                <a:cs typeface="Arial" pitchFamily="34" charset="0"/>
              </a:rPr>
              <a:t> </a:t>
            </a:r>
            <a:r>
              <a:rPr lang="en-US" sz="2400" b="1" dirty="0" err="1">
                <a:latin typeface="Arial" pitchFamily="34" charset="0"/>
                <a:cs typeface="Arial" pitchFamily="34" charset="0"/>
              </a:rPr>
              <a:t>tervezett</a:t>
            </a:r>
            <a:r>
              <a:rPr lang="en-US" sz="2400" b="1" dirty="0">
                <a:latin typeface="Arial" pitchFamily="34" charset="0"/>
                <a:cs typeface="Arial" pitchFamily="34" charset="0"/>
              </a:rPr>
              <a:t> </a:t>
            </a:r>
            <a:r>
              <a:rPr lang="en-US" sz="2400" b="1" dirty="0" err="1">
                <a:latin typeface="Arial" pitchFamily="34" charset="0"/>
                <a:cs typeface="Arial" pitchFamily="34" charset="0"/>
              </a:rPr>
              <a:t>fejlesztések</a:t>
            </a:r>
            <a:r>
              <a:rPr lang="en-US" sz="2400" b="1" dirty="0">
                <a:latin typeface="Arial" pitchFamily="34" charset="0"/>
                <a:cs typeface="Arial" pitchFamily="34" charset="0"/>
              </a:rPr>
              <a:t> </a:t>
            </a:r>
            <a:r>
              <a:rPr lang="en-US" sz="2400" b="1" dirty="0" err="1">
                <a:latin typeface="Arial" pitchFamily="34" charset="0"/>
                <a:cs typeface="Arial" pitchFamily="34" charset="0"/>
              </a:rPr>
              <a:t>adatai</a:t>
            </a:r>
            <a:r>
              <a:rPr lang="en-US" sz="2400" b="1" dirty="0">
                <a:latin typeface="Arial" pitchFamily="34" charset="0"/>
                <a:cs typeface="Arial" pitchFamily="34" charset="0"/>
              </a:rPr>
              <a:t> (</a:t>
            </a:r>
            <a:r>
              <a:rPr lang="en-US" sz="2400" b="1" dirty="0" err="1">
                <a:latin typeface="Arial" pitchFamily="34" charset="0"/>
                <a:cs typeface="Arial" pitchFamily="34" charset="0"/>
              </a:rPr>
              <a:t>becsült</a:t>
            </a:r>
            <a:r>
              <a:rPr lang="en-US" sz="2400" b="1" dirty="0">
                <a:latin typeface="Arial" pitchFamily="34" charset="0"/>
                <a:cs typeface="Arial" pitchFamily="34" charset="0"/>
              </a:rPr>
              <a:t>, </a:t>
            </a:r>
            <a:r>
              <a:rPr lang="en-US" sz="2400" b="1" dirty="0" err="1">
                <a:latin typeface="Arial" pitchFamily="34" charset="0"/>
                <a:cs typeface="Arial" pitchFamily="34" charset="0"/>
              </a:rPr>
              <a:t>kerekített</a:t>
            </a:r>
            <a:r>
              <a:rPr lang="en-US" sz="2400" b="1" dirty="0">
                <a:latin typeface="Arial" pitchFamily="34" charset="0"/>
                <a:cs typeface="Arial" pitchFamily="34" charset="0"/>
              </a:rPr>
              <a:t> </a:t>
            </a:r>
            <a:r>
              <a:rPr lang="en-US" sz="2400" b="1" dirty="0" err="1">
                <a:latin typeface="Arial" pitchFamily="34" charset="0"/>
                <a:cs typeface="Arial" pitchFamily="34" charset="0"/>
              </a:rPr>
              <a:t>értékek</a:t>
            </a:r>
            <a:r>
              <a:rPr lang="en-US" sz="2400" b="1" dirty="0">
                <a:latin typeface="Arial" pitchFamily="34" charset="0"/>
                <a:cs typeface="Arial" pitchFamily="34" charset="0"/>
              </a:rPr>
              <a:t>):</a:t>
            </a:r>
            <a:endParaRPr lang="en-US" sz="2200" dirty="0">
              <a:latin typeface="Arial" pitchFamily="34" charset="0"/>
              <a:cs typeface="Arial" pitchFamily="34" charset="0"/>
            </a:endParaRPr>
          </a:p>
          <a:p>
            <a:pPr>
              <a:lnSpc>
                <a:spcPct val="90000"/>
              </a:lnSpc>
            </a:pPr>
            <a:r>
              <a:rPr lang="en-US" sz="2200" dirty="0" err="1">
                <a:latin typeface="Arial" pitchFamily="34" charset="0"/>
                <a:cs typeface="Arial" pitchFamily="34" charset="0"/>
              </a:rPr>
              <a:t>Hatékonyságjavítás</a:t>
            </a:r>
            <a:r>
              <a:rPr lang="en-US" sz="2200" dirty="0">
                <a:latin typeface="Arial" pitchFamily="34" charset="0"/>
                <a:cs typeface="Arial" pitchFamily="34" charset="0"/>
              </a:rPr>
              <a:t> </a:t>
            </a:r>
            <a:r>
              <a:rPr lang="en-US" sz="2200" dirty="0" err="1">
                <a:latin typeface="Arial" pitchFamily="34" charset="0"/>
                <a:cs typeface="Arial" pitchFamily="34" charset="0"/>
              </a:rPr>
              <a:t>és</a:t>
            </a:r>
            <a:r>
              <a:rPr lang="en-US" sz="2200" dirty="0">
                <a:latin typeface="Arial" pitchFamily="34" charset="0"/>
                <a:cs typeface="Arial" pitchFamily="34" charset="0"/>
              </a:rPr>
              <a:t> </a:t>
            </a:r>
            <a:r>
              <a:rPr lang="en-US" sz="2200" dirty="0" err="1" smtClean="0">
                <a:latin typeface="Arial" pitchFamily="34" charset="0"/>
                <a:cs typeface="Arial" pitchFamily="34" charset="0"/>
              </a:rPr>
              <a:t>racionalizálás</a:t>
            </a:r>
            <a:r>
              <a:rPr lang="hu-HU" sz="2200" dirty="0" smtClean="0">
                <a:latin typeface="Arial" pitchFamily="34" charset="0"/>
                <a:cs typeface="Arial" pitchFamily="34" charset="0"/>
              </a:rPr>
              <a:t> </a:t>
            </a:r>
            <a:r>
              <a:rPr lang="en-US" sz="2200" dirty="0">
                <a:latin typeface="Arial" pitchFamily="34" charset="0"/>
                <a:cs typeface="Arial" pitchFamily="34" charset="0"/>
              </a:rPr>
              <a:t>	  2.000,- </a:t>
            </a:r>
            <a:r>
              <a:rPr lang="en-US" sz="2200" dirty="0" err="1">
                <a:latin typeface="Arial" pitchFamily="34" charset="0"/>
                <a:cs typeface="Arial" pitchFamily="34" charset="0"/>
              </a:rPr>
              <a:t>MFt</a:t>
            </a:r>
            <a:endParaRPr lang="en-US" sz="2200" dirty="0">
              <a:latin typeface="Arial" pitchFamily="34" charset="0"/>
              <a:cs typeface="Arial" pitchFamily="34" charset="0"/>
            </a:endParaRPr>
          </a:p>
          <a:p>
            <a:pPr>
              <a:lnSpc>
                <a:spcPct val="90000"/>
              </a:lnSpc>
            </a:pPr>
            <a:r>
              <a:rPr lang="en-US" sz="2200" dirty="0" err="1">
                <a:latin typeface="Arial" pitchFamily="34" charset="0"/>
                <a:cs typeface="Arial" pitchFamily="34" charset="0"/>
              </a:rPr>
              <a:t>Termékminőség</a:t>
            </a:r>
            <a:r>
              <a:rPr lang="en-US" sz="2200" dirty="0">
                <a:latin typeface="Arial" pitchFamily="34" charset="0"/>
                <a:cs typeface="Arial" pitchFamily="34" charset="0"/>
              </a:rPr>
              <a:t> </a:t>
            </a:r>
            <a:r>
              <a:rPr lang="en-US" sz="2200" dirty="0" err="1">
                <a:latin typeface="Arial" pitchFamily="34" charset="0"/>
                <a:cs typeface="Arial" pitchFamily="34" charset="0"/>
              </a:rPr>
              <a:t>fejlesztés</a:t>
            </a:r>
            <a:endParaRPr lang="en-US" sz="2200" dirty="0">
              <a:latin typeface="Arial" pitchFamily="34" charset="0"/>
              <a:cs typeface="Arial" pitchFamily="34" charset="0"/>
            </a:endParaRPr>
          </a:p>
          <a:p>
            <a:pPr>
              <a:lnSpc>
                <a:spcPct val="90000"/>
              </a:lnSpc>
              <a:buFontTx/>
              <a:buNone/>
            </a:pPr>
            <a:r>
              <a:rPr lang="en-US" sz="2200" dirty="0">
                <a:latin typeface="Arial" pitchFamily="34" charset="0"/>
                <a:cs typeface="Arial" pitchFamily="34" charset="0"/>
              </a:rPr>
              <a:t>	(EU 2005 </a:t>
            </a:r>
            <a:r>
              <a:rPr lang="en-US" sz="2200" dirty="0" err="1">
                <a:latin typeface="Arial" pitchFamily="34" charset="0"/>
                <a:cs typeface="Arial" pitchFamily="34" charset="0"/>
              </a:rPr>
              <a:t>minőségre</a:t>
            </a:r>
            <a:r>
              <a:rPr lang="en-US" sz="2200" dirty="0">
                <a:latin typeface="Arial" pitchFamily="34" charset="0"/>
                <a:cs typeface="Arial" pitchFamily="34" charset="0"/>
              </a:rPr>
              <a:t> </a:t>
            </a:r>
            <a:r>
              <a:rPr lang="en-US" sz="2200" dirty="0" err="1">
                <a:latin typeface="Arial" pitchFamily="34" charset="0"/>
                <a:cs typeface="Arial" pitchFamily="34" charset="0"/>
              </a:rPr>
              <a:t>való</a:t>
            </a:r>
            <a:r>
              <a:rPr lang="en-US" sz="2200" dirty="0">
                <a:latin typeface="Arial" pitchFamily="34" charset="0"/>
                <a:cs typeface="Arial" pitchFamily="34" charset="0"/>
              </a:rPr>
              <a:t> </a:t>
            </a:r>
            <a:r>
              <a:rPr lang="en-US" sz="2200" dirty="0" err="1">
                <a:latin typeface="Arial" pitchFamily="34" charset="0"/>
                <a:cs typeface="Arial" pitchFamily="34" charset="0"/>
              </a:rPr>
              <a:t>felkészülés</a:t>
            </a:r>
            <a:r>
              <a:rPr lang="en-US" sz="2200" dirty="0">
                <a:latin typeface="Arial" pitchFamily="34" charset="0"/>
                <a:cs typeface="Arial" pitchFamily="34" charset="0"/>
              </a:rPr>
              <a:t>)</a:t>
            </a:r>
          </a:p>
          <a:p>
            <a:pPr lvl="1">
              <a:lnSpc>
                <a:spcPct val="90000"/>
              </a:lnSpc>
            </a:pPr>
            <a:r>
              <a:rPr lang="en-US" sz="2200" dirty="0" err="1">
                <a:latin typeface="Arial" pitchFamily="34" charset="0"/>
                <a:cs typeface="Arial" pitchFamily="34" charset="0"/>
              </a:rPr>
              <a:t>motorbenzin</a:t>
            </a:r>
            <a:r>
              <a:rPr lang="en-US" sz="2200" dirty="0">
                <a:latin typeface="Arial" pitchFamily="34" charset="0"/>
                <a:cs typeface="Arial" pitchFamily="34" charset="0"/>
              </a:rPr>
              <a:t> </a:t>
            </a:r>
            <a:r>
              <a:rPr lang="en-US" sz="2200" dirty="0" err="1">
                <a:latin typeface="Arial" pitchFamily="34" charset="0"/>
                <a:cs typeface="Arial" pitchFamily="34" charset="0"/>
              </a:rPr>
              <a:t>gyártás</a:t>
            </a:r>
            <a:r>
              <a:rPr lang="en-US" sz="2200" dirty="0">
                <a:latin typeface="Arial" pitchFamily="34" charset="0"/>
                <a:cs typeface="Arial" pitchFamily="34" charset="0"/>
              </a:rPr>
              <a:t>			13.000,- </a:t>
            </a:r>
            <a:r>
              <a:rPr lang="en-US" sz="2200" dirty="0" err="1">
                <a:latin typeface="Arial" pitchFamily="34" charset="0"/>
                <a:cs typeface="Arial" pitchFamily="34" charset="0"/>
              </a:rPr>
              <a:t>MFt</a:t>
            </a:r>
            <a:endParaRPr lang="en-US" sz="2200" dirty="0">
              <a:latin typeface="Arial" pitchFamily="34" charset="0"/>
              <a:cs typeface="Arial" pitchFamily="34" charset="0"/>
            </a:endParaRPr>
          </a:p>
          <a:p>
            <a:pPr lvl="1">
              <a:lnSpc>
                <a:spcPct val="90000"/>
              </a:lnSpc>
            </a:pPr>
            <a:r>
              <a:rPr lang="en-US" sz="2200" dirty="0" err="1">
                <a:latin typeface="Arial" pitchFamily="34" charset="0"/>
                <a:cs typeface="Arial" pitchFamily="34" charset="0"/>
              </a:rPr>
              <a:t>gázolaj</a:t>
            </a:r>
            <a:r>
              <a:rPr lang="en-US" sz="2200" dirty="0">
                <a:latin typeface="Arial" pitchFamily="34" charset="0"/>
                <a:cs typeface="Arial" pitchFamily="34" charset="0"/>
              </a:rPr>
              <a:t> </a:t>
            </a:r>
            <a:r>
              <a:rPr lang="en-US" sz="2200" dirty="0" err="1">
                <a:latin typeface="Arial" pitchFamily="34" charset="0"/>
                <a:cs typeface="Arial" pitchFamily="34" charset="0"/>
              </a:rPr>
              <a:t>gyártás</a:t>
            </a:r>
            <a:r>
              <a:rPr lang="en-US" sz="2200" dirty="0">
                <a:latin typeface="Arial" pitchFamily="34" charset="0"/>
                <a:cs typeface="Arial" pitchFamily="34" charset="0"/>
              </a:rPr>
              <a:t>				37.000,- </a:t>
            </a:r>
            <a:r>
              <a:rPr lang="en-US" sz="2200" dirty="0" err="1">
                <a:latin typeface="Arial" pitchFamily="34" charset="0"/>
                <a:cs typeface="Arial" pitchFamily="34" charset="0"/>
              </a:rPr>
              <a:t>MFt</a:t>
            </a:r>
            <a:endParaRPr lang="en-US" sz="2200" dirty="0">
              <a:latin typeface="Arial" pitchFamily="34" charset="0"/>
              <a:cs typeface="Arial" pitchFamily="34" charset="0"/>
            </a:endParaRPr>
          </a:p>
          <a:p>
            <a:pPr>
              <a:lnSpc>
                <a:spcPct val="90000"/>
              </a:lnSpc>
            </a:pPr>
            <a:r>
              <a:rPr lang="en-US" sz="2200" dirty="0" err="1">
                <a:latin typeface="Arial" pitchFamily="34" charset="0"/>
                <a:cs typeface="Arial" pitchFamily="34" charset="0"/>
              </a:rPr>
              <a:t>Környezetvédelem</a:t>
            </a:r>
            <a:r>
              <a:rPr lang="en-US" sz="2200" dirty="0">
                <a:latin typeface="Arial" pitchFamily="34" charset="0"/>
                <a:cs typeface="Arial" pitchFamily="34" charset="0"/>
              </a:rPr>
              <a:t>, </a:t>
            </a:r>
            <a:r>
              <a:rPr lang="en-US" sz="2200" dirty="0" err="1">
                <a:latin typeface="Arial" pitchFamily="34" charset="0"/>
                <a:cs typeface="Arial" pitchFamily="34" charset="0"/>
              </a:rPr>
              <a:t>egészségügy</a:t>
            </a:r>
            <a:r>
              <a:rPr lang="en-US" sz="2200" dirty="0">
                <a:latin typeface="Arial" pitchFamily="34" charset="0"/>
                <a:cs typeface="Arial" pitchFamily="34" charset="0"/>
              </a:rPr>
              <a:t>, </a:t>
            </a:r>
          </a:p>
          <a:p>
            <a:pPr>
              <a:lnSpc>
                <a:spcPct val="90000"/>
              </a:lnSpc>
              <a:buFontTx/>
              <a:buNone/>
            </a:pPr>
            <a:r>
              <a:rPr lang="en-US" sz="2200" dirty="0">
                <a:latin typeface="Arial" pitchFamily="34" charset="0"/>
                <a:cs typeface="Arial" pitchFamily="34" charset="0"/>
              </a:rPr>
              <a:t>	</a:t>
            </a:r>
            <a:r>
              <a:rPr lang="en-US" sz="2200" dirty="0" err="1">
                <a:latin typeface="Arial" pitchFamily="34" charset="0"/>
                <a:cs typeface="Arial" pitchFamily="34" charset="0"/>
              </a:rPr>
              <a:t>biztonságtechnika</a:t>
            </a:r>
            <a:r>
              <a:rPr lang="en-US" sz="2200" dirty="0">
                <a:latin typeface="Arial" pitchFamily="34" charset="0"/>
                <a:cs typeface="Arial" pitchFamily="34" charset="0"/>
              </a:rPr>
              <a:t>				  6.000,- </a:t>
            </a:r>
            <a:r>
              <a:rPr lang="en-US" sz="2200" dirty="0" err="1">
                <a:latin typeface="Arial" pitchFamily="34" charset="0"/>
                <a:cs typeface="Arial" pitchFamily="34" charset="0"/>
              </a:rPr>
              <a:t>MFt</a:t>
            </a:r>
            <a:endParaRPr lang="en-US" sz="2200" dirty="0">
              <a:latin typeface="Arial" pitchFamily="34" charset="0"/>
              <a:cs typeface="Arial" pitchFamily="34" charset="0"/>
            </a:endParaRPr>
          </a:p>
          <a:p>
            <a:pPr>
              <a:lnSpc>
                <a:spcPct val="90000"/>
              </a:lnSpc>
            </a:pPr>
            <a:r>
              <a:rPr lang="en-US" sz="2200" dirty="0" err="1">
                <a:latin typeface="Arial" pitchFamily="34" charset="0"/>
                <a:cs typeface="Arial" pitchFamily="34" charset="0"/>
              </a:rPr>
              <a:t>Gyártás-racionalizálás</a:t>
            </a:r>
            <a:r>
              <a:rPr lang="en-US" sz="2200" dirty="0">
                <a:latin typeface="Arial" pitchFamily="34" charset="0"/>
                <a:cs typeface="Arial" pitchFamily="34" charset="0"/>
              </a:rPr>
              <a:t>			  3.200,- </a:t>
            </a:r>
            <a:r>
              <a:rPr lang="en-US" sz="2200" dirty="0" err="1">
                <a:latin typeface="Arial" pitchFamily="34" charset="0"/>
                <a:cs typeface="Arial" pitchFamily="34" charset="0"/>
              </a:rPr>
              <a:t>MFt</a:t>
            </a:r>
            <a:endParaRPr lang="en-US" sz="2200" dirty="0">
              <a:latin typeface="Arial" pitchFamily="34" charset="0"/>
              <a:cs typeface="Arial" pitchFamily="34" charset="0"/>
            </a:endParaRPr>
          </a:p>
          <a:p>
            <a:pPr>
              <a:lnSpc>
                <a:spcPct val="90000"/>
              </a:lnSpc>
              <a:buFontTx/>
              <a:buNone/>
            </a:pPr>
            <a:endParaRPr lang="en-US" sz="1600" dirty="0">
              <a:latin typeface="Times New Roman" pitchFamily="18" charset="-18"/>
            </a:endParaRPr>
          </a:p>
          <a:p>
            <a:pPr>
              <a:lnSpc>
                <a:spcPct val="90000"/>
              </a:lnSpc>
              <a:buFontTx/>
              <a:buNone/>
            </a:pPr>
            <a:endParaRPr lang="en-US" sz="2200" dirty="0">
              <a:latin typeface="Times New Roman" pitchFamily="18" charset="-1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Belső égésű motorok és sugárhajtóművek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374778"/>
            <a:ext cx="8229600" cy="4840304"/>
          </a:xfrm>
        </p:spPr>
        <p:txBody>
          <a:bodyPr>
            <a:normAutofit fontScale="92500" lnSpcReduction="20000"/>
          </a:bodyPr>
          <a:lstStyle/>
          <a:p>
            <a:r>
              <a:rPr lang="hu-HU" sz="2400" dirty="0" smtClean="0">
                <a:latin typeface="Arial" pitchFamily="34" charset="0"/>
                <a:cs typeface="Arial" pitchFamily="34" charset="0"/>
              </a:rPr>
              <a:t>Belső égésű motorok: </a:t>
            </a:r>
            <a:r>
              <a:rPr lang="hu-HU" sz="2400" i="1" dirty="0" smtClean="0">
                <a:latin typeface="Arial" pitchFamily="34" charset="0"/>
                <a:cs typeface="Arial" pitchFamily="34" charset="0"/>
              </a:rPr>
              <a:t>dugattyús hőerőgépek</a:t>
            </a:r>
            <a:r>
              <a:rPr lang="hu-HU" sz="2400" dirty="0" smtClean="0">
                <a:latin typeface="Arial" pitchFamily="34" charset="0"/>
                <a:cs typeface="Arial" pitchFamily="34" charset="0"/>
              </a:rPr>
              <a:t>, bennük a motorhajtóanyag szabályozott égés során felszabaduló termokémiai energiája - a gázok hőmérséklet- és nyomáseséssel járó expanziója útján – mechanikai, mozgási energiává alakul. Főbb típusai</a:t>
            </a:r>
          </a:p>
          <a:p>
            <a:pPr lvl="1"/>
            <a:r>
              <a:rPr lang="hu-HU" sz="2000" b="1" i="1" dirty="0" smtClean="0">
                <a:solidFill>
                  <a:srgbClr val="FF0000"/>
                </a:solidFill>
                <a:latin typeface="Arial" pitchFamily="34" charset="0"/>
                <a:cs typeface="Arial" pitchFamily="34" charset="0"/>
              </a:rPr>
              <a:t>Szikragyújtású Otto-motorok (Nikolaus August Otto, 1876):</a:t>
            </a:r>
            <a:r>
              <a:rPr lang="hu-HU" sz="2000" b="1" dirty="0" smtClean="0">
                <a:solidFill>
                  <a:srgbClr val="FF0000"/>
                </a:solidFill>
                <a:latin typeface="Arial" pitchFamily="34" charset="0"/>
                <a:cs typeface="Arial" pitchFamily="34" charset="0"/>
              </a:rPr>
              <a:t> a motorhajtóanyag és a komprimált levegő keverékének égését vezérelt idejű gyújtás indítja meg; első üzemanyaga az etanol</a:t>
            </a:r>
          </a:p>
          <a:p>
            <a:pPr lvl="1"/>
            <a:r>
              <a:rPr lang="hu-HU" sz="2000" i="1" dirty="0" err="1" smtClean="0">
                <a:latin typeface="Arial" pitchFamily="34" charset="0"/>
                <a:cs typeface="Arial" pitchFamily="34" charset="0"/>
              </a:rPr>
              <a:t>Kompressziógyújtású</a:t>
            </a:r>
            <a:r>
              <a:rPr lang="hu-HU" sz="2000" i="1" dirty="0" smtClean="0">
                <a:latin typeface="Arial" pitchFamily="34" charset="0"/>
                <a:cs typeface="Arial" pitchFamily="34" charset="0"/>
              </a:rPr>
              <a:t> Diesel-motorok (Rudolf Diesel, 1892):</a:t>
            </a:r>
            <a:r>
              <a:rPr lang="hu-HU" sz="2000" dirty="0" smtClean="0">
                <a:latin typeface="Arial" pitchFamily="34" charset="0"/>
                <a:cs typeface="Arial" pitchFamily="34" charset="0"/>
              </a:rPr>
              <a:t> az égéstérbe befújt, vagy befecskendezett motorhajtóanyag a kompresszió következtében felmelegedett levegőtöltettől gyullad be (öngyulladás)</a:t>
            </a:r>
          </a:p>
          <a:p>
            <a:r>
              <a:rPr lang="hu-HU" sz="2400" dirty="0" smtClean="0">
                <a:latin typeface="Arial" pitchFamily="34" charset="0"/>
                <a:cs typeface="Arial" pitchFamily="34" charset="0"/>
              </a:rPr>
              <a:t>Sugárhajtóművek </a:t>
            </a:r>
            <a:r>
              <a:rPr lang="hu-HU" sz="2400" i="1" dirty="0" smtClean="0">
                <a:latin typeface="Arial" pitchFamily="34" charset="0"/>
                <a:cs typeface="Arial" pitchFamily="34" charset="0"/>
              </a:rPr>
              <a:t>(</a:t>
            </a:r>
            <a:r>
              <a:rPr lang="hu-HU" sz="2400" i="1" dirty="0" err="1" smtClean="0">
                <a:latin typeface="Arial" pitchFamily="34" charset="0"/>
                <a:cs typeface="Arial" pitchFamily="34" charset="0"/>
              </a:rPr>
              <a:t>turbojet</a:t>
            </a:r>
            <a:r>
              <a:rPr lang="hu-HU" sz="2400" i="1" dirty="0" smtClean="0">
                <a:latin typeface="Arial" pitchFamily="34" charset="0"/>
                <a:cs typeface="Arial" pitchFamily="34" charset="0"/>
              </a:rPr>
              <a:t>: Frank </a:t>
            </a:r>
            <a:r>
              <a:rPr lang="hu-HU" sz="2400" i="1" dirty="0" err="1" smtClean="0">
                <a:latin typeface="Arial" pitchFamily="34" charset="0"/>
                <a:cs typeface="Arial" pitchFamily="34" charset="0"/>
              </a:rPr>
              <a:t>Whittle</a:t>
            </a:r>
            <a:r>
              <a:rPr lang="hu-HU" sz="2400" i="1" dirty="0" smtClean="0">
                <a:latin typeface="Arial" pitchFamily="34" charset="0"/>
                <a:cs typeface="Arial" pitchFamily="34" charset="0"/>
              </a:rPr>
              <a:t>, Hans von </a:t>
            </a:r>
            <a:r>
              <a:rPr lang="hu-HU" sz="2400" i="1" dirty="0" err="1" smtClean="0">
                <a:latin typeface="Arial" pitchFamily="34" charset="0"/>
                <a:cs typeface="Arial" pitchFamily="34" charset="0"/>
              </a:rPr>
              <a:t>Ohain</a:t>
            </a:r>
            <a:r>
              <a:rPr lang="hu-HU" sz="2400" i="1" dirty="0" smtClean="0">
                <a:latin typeface="Arial" pitchFamily="34" charset="0"/>
                <a:cs typeface="Arial" pitchFamily="34" charset="0"/>
              </a:rPr>
              <a:t>, </a:t>
            </a:r>
            <a:r>
              <a:rPr lang="hu-HU" sz="2400" i="1" dirty="0" err="1" smtClean="0">
                <a:latin typeface="Arial" pitchFamily="34" charset="0"/>
                <a:cs typeface="Arial" pitchFamily="34" charset="0"/>
              </a:rPr>
              <a:t>late</a:t>
            </a:r>
            <a:r>
              <a:rPr lang="hu-HU" sz="2400" i="1" dirty="0" smtClean="0">
                <a:latin typeface="Arial" pitchFamily="34" charset="0"/>
                <a:cs typeface="Arial" pitchFamily="34" charset="0"/>
              </a:rPr>
              <a:t> 1930):</a:t>
            </a:r>
            <a:r>
              <a:rPr lang="hu-HU" sz="2400" dirty="0" smtClean="0">
                <a:latin typeface="Arial" pitchFamily="34" charset="0"/>
                <a:cs typeface="Arial" pitchFamily="34" charset="0"/>
              </a:rPr>
              <a:t> sugárhajtás elvén működő járműhajtómű, </a:t>
            </a:r>
            <a:r>
              <a:rPr lang="hu-HU" sz="2400" i="1" dirty="0" smtClean="0">
                <a:latin typeface="Arial" pitchFamily="34" charset="0"/>
                <a:cs typeface="Arial" pitchFamily="34" charset="0"/>
              </a:rPr>
              <a:t>hőerőgép és fúvóka együttesei</a:t>
            </a:r>
            <a:r>
              <a:rPr lang="hu-HU" sz="2400" dirty="0" smtClean="0">
                <a:latin typeface="Arial" pitchFamily="34" charset="0"/>
                <a:cs typeface="Arial" pitchFamily="34" charset="0"/>
              </a:rPr>
              <a:t>, a tolóerő a belépő levegősugár és a kilépő </a:t>
            </a:r>
            <a:r>
              <a:rPr lang="hu-HU" sz="2400" dirty="0" err="1" smtClean="0">
                <a:latin typeface="Arial" pitchFamily="34" charset="0"/>
                <a:cs typeface="Arial" pitchFamily="34" charset="0"/>
              </a:rPr>
              <a:t>égésterméksugár</a:t>
            </a:r>
            <a:r>
              <a:rPr lang="hu-HU" sz="2400" dirty="0" smtClean="0">
                <a:latin typeface="Arial" pitchFamily="34" charset="0"/>
                <a:cs typeface="Arial" pitchFamily="34" charset="0"/>
              </a:rPr>
              <a:t> reakcióerőinek különbsége </a:t>
            </a:r>
          </a:p>
          <a:p>
            <a:pPr lvl="1">
              <a:buNone/>
            </a:pPr>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Motorhajtóanyag adók az EU tagországok </a:t>
            </a:r>
            <a:r>
              <a:rPr lang="hu-HU" sz="2800" b="1" smtClean="0">
                <a:effectLst>
                  <a:outerShdw blurRad="38100" dist="38100" dir="2700000" algn="tl">
                    <a:srgbClr val="000000">
                      <a:alpha val="43137"/>
                    </a:srgbClr>
                  </a:outerShdw>
                </a:effectLst>
                <a:latin typeface="Arial" pitchFamily="34" charset="0"/>
                <a:cs typeface="Arial" pitchFamily="34" charset="0"/>
              </a:rPr>
              <a:t>nemzeti adóbevételeinek </a:t>
            </a:r>
            <a:r>
              <a:rPr lang="hu-HU" sz="2800" b="1" dirty="0" smtClean="0">
                <a:effectLst>
                  <a:outerShdw blurRad="38100" dist="38100" dir="2700000" algn="tl">
                    <a:srgbClr val="000000">
                      <a:alpha val="43137"/>
                    </a:srgbClr>
                  </a:outerShdw>
                </a:effectLst>
                <a:latin typeface="Arial" pitchFamily="34" charset="0"/>
                <a:cs typeface="Arial" pitchFamily="34" charset="0"/>
              </a:rPr>
              <a:t>%-ában 2007-ben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endParaRPr lang="hu-HU"/>
          </a:p>
        </p:txBody>
      </p:sp>
      <p:pic>
        <p:nvPicPr>
          <p:cNvPr id="321538" name="Picture 2"/>
          <p:cNvPicPr>
            <a:picLocks noChangeAspect="1" noChangeArrowheads="1"/>
          </p:cNvPicPr>
          <p:nvPr/>
        </p:nvPicPr>
        <p:blipFill>
          <a:blip r:embed="rId2" cstate="print"/>
          <a:srcRect/>
          <a:stretch>
            <a:fillRect/>
          </a:stretch>
        </p:blipFill>
        <p:spPr bwMode="auto">
          <a:xfrm>
            <a:off x="395536" y="1196752"/>
            <a:ext cx="8286808" cy="5305438"/>
          </a:xfrm>
          <a:prstGeom prst="rect">
            <a:avLst/>
          </a:prstGeom>
          <a:noFill/>
          <a:ln w="9525">
            <a:noFill/>
            <a:miter lim="800000"/>
            <a:headEnd/>
            <a:tailEnd/>
          </a:ln>
          <a:effectLst/>
        </p:spPr>
      </p:pic>
      <p:sp>
        <p:nvSpPr>
          <p:cNvPr id="5" name="Szövegdoboz 4"/>
          <p:cNvSpPr txBox="1"/>
          <p:nvPr/>
        </p:nvSpPr>
        <p:spPr>
          <a:xfrm>
            <a:off x="5796136" y="2348880"/>
            <a:ext cx="3096344" cy="3785652"/>
          </a:xfrm>
          <a:prstGeom prst="rect">
            <a:avLst/>
          </a:prstGeom>
          <a:noFill/>
        </p:spPr>
        <p:txBody>
          <a:bodyPr wrap="square" rtlCol="0">
            <a:spAutoFit/>
          </a:bodyPr>
          <a:lstStyle/>
          <a:p>
            <a:r>
              <a:rPr lang="hu-HU" sz="1600" dirty="0" smtClean="0">
                <a:solidFill>
                  <a:srgbClr val="FF0000"/>
                </a:solidFill>
                <a:latin typeface="Arial" pitchFamily="34" charset="0"/>
                <a:cs typeface="Arial" pitchFamily="34" charset="0"/>
              </a:rPr>
              <a:t>MOL ár &lt;</a:t>
            </a:r>
          </a:p>
          <a:p>
            <a:r>
              <a:rPr lang="hu-HU" sz="1600" dirty="0" smtClean="0">
                <a:solidFill>
                  <a:srgbClr val="FF0000"/>
                </a:solidFill>
                <a:latin typeface="Arial" pitchFamily="34" charset="0"/>
                <a:cs typeface="Arial" pitchFamily="34" charset="0"/>
              </a:rPr>
              <a:t>{CIF MED ár [USD/t] * Ft/USD + + fuvarköltség [Ft/t]}</a:t>
            </a:r>
          </a:p>
          <a:p>
            <a:endParaRPr lang="hu-HU" sz="1600" dirty="0" smtClean="0">
              <a:latin typeface="Arial" pitchFamily="34" charset="0"/>
              <a:cs typeface="Arial" pitchFamily="34" charset="0"/>
            </a:endParaRPr>
          </a:p>
          <a:p>
            <a:r>
              <a:rPr lang="hu-HU" sz="1600" dirty="0" smtClean="0">
                <a:latin typeface="Arial" pitchFamily="34" charset="0"/>
                <a:cs typeface="Arial" pitchFamily="34" charset="0"/>
              </a:rPr>
              <a:t>Rárakódó állami befizetés:  ~70% a teljes árból</a:t>
            </a:r>
          </a:p>
          <a:p>
            <a:endParaRPr lang="hu-HU" sz="1600" dirty="0" smtClean="0">
              <a:latin typeface="Arial" pitchFamily="34" charset="0"/>
              <a:cs typeface="Arial" pitchFamily="34" charset="0"/>
            </a:endParaRPr>
          </a:p>
          <a:p>
            <a:r>
              <a:rPr lang="hu-HU" sz="1600" b="1" dirty="0" smtClean="0">
                <a:latin typeface="Arial" pitchFamily="34" charset="0"/>
                <a:cs typeface="Arial" pitchFamily="34" charset="0"/>
              </a:rPr>
              <a:t>MOL: az ár kisebb legyen mint a legközelebbi jegyzett piaci régióból behozható anyag becsült hazai ára (= versenyár legyen)</a:t>
            </a:r>
          </a:p>
          <a:p>
            <a:endParaRPr lang="hu-HU" sz="1600" dirty="0" smtClean="0">
              <a:latin typeface="Arial" pitchFamily="34" charset="0"/>
              <a:cs typeface="Arial" pitchFamily="34" charset="0"/>
            </a:endParaRPr>
          </a:p>
          <a:p>
            <a:r>
              <a:rPr lang="hu-HU" sz="1600" dirty="0" err="1" smtClean="0">
                <a:latin typeface="Arial" pitchFamily="34" charset="0"/>
                <a:cs typeface="Arial" pitchFamily="34" charset="0"/>
              </a:rPr>
              <a:t>Árinfo</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www.holtankoljak.hu</a:t>
            </a:r>
            <a:endParaRPr lang="hu-HU" sz="1600" dirty="0" smtClean="0">
              <a:latin typeface="Arial" pitchFamily="34" charset="0"/>
              <a:cs typeface="Arial" pitchFamily="34" charset="0"/>
            </a:endParaRPr>
          </a:p>
          <a:p>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Repülőgép üzemanyag - repülőbenzin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b="1" dirty="0" smtClean="0">
                <a:latin typeface="Arial" pitchFamily="34" charset="0"/>
                <a:cs typeface="Arial" pitchFamily="34" charset="0"/>
              </a:rPr>
              <a:t>Repülőbenzin dugattyús motoros légcsavaros gépekhez (pl. AVGAS LL100)</a:t>
            </a:r>
          </a:p>
          <a:p>
            <a:pPr lvl="1"/>
            <a:r>
              <a:rPr lang="hu-HU" sz="2000" b="1" dirty="0" smtClean="0">
                <a:latin typeface="Arial" pitchFamily="34" charset="0"/>
                <a:cs typeface="Arial" pitchFamily="34" charset="0"/>
              </a:rPr>
              <a:t>Pl. MON 100/130 (szegény elegyben normál repüléskor / dús elegyben pl. felszálláskor; ólmozott)</a:t>
            </a:r>
          </a:p>
          <a:p>
            <a:pPr lvl="1"/>
            <a:r>
              <a:rPr lang="hu-HU" sz="2000" b="1" dirty="0" smtClean="0">
                <a:latin typeface="Arial" pitchFamily="34" charset="0"/>
                <a:cs typeface="Arial" pitchFamily="34" charset="0"/>
              </a:rPr>
              <a:t>Fő komponensei: </a:t>
            </a:r>
            <a:r>
              <a:rPr lang="hu-HU" sz="2000" b="1" dirty="0" err="1" smtClean="0">
                <a:latin typeface="Arial" pitchFamily="34" charset="0"/>
                <a:cs typeface="Arial" pitchFamily="34" charset="0"/>
              </a:rPr>
              <a:t>straight</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run</a:t>
            </a:r>
            <a:r>
              <a:rPr lang="hu-HU" sz="2000" b="1" dirty="0" smtClean="0">
                <a:latin typeface="Arial" pitchFamily="34" charset="0"/>
                <a:cs typeface="Arial" pitchFamily="34" charset="0"/>
              </a:rPr>
              <a:t> benzin, </a:t>
            </a:r>
            <a:r>
              <a:rPr lang="hu-HU" sz="2000" b="1" dirty="0" err="1" smtClean="0">
                <a:latin typeface="Arial" pitchFamily="34" charset="0"/>
                <a:cs typeface="Arial" pitchFamily="34" charset="0"/>
              </a:rPr>
              <a:t>alkilátum</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reformátum</a:t>
            </a:r>
            <a:endParaRPr lang="hu-HU" sz="2000" b="1" dirty="0" smtClean="0">
              <a:latin typeface="Arial" pitchFamily="34" charset="0"/>
              <a:cs typeface="Arial" pitchFamily="34" charset="0"/>
            </a:endParaRPr>
          </a:p>
          <a:p>
            <a:pPr lvl="1"/>
            <a:r>
              <a:rPr lang="hu-HU" sz="2000" b="1" dirty="0" smtClean="0">
                <a:latin typeface="Arial" pitchFamily="34" charset="0"/>
                <a:cs typeface="Arial" pitchFamily="34" charset="0"/>
              </a:rPr>
              <a:t>Néhány tulajdonsága (vs. motorbenzin): szűkebb forrpont-tartomány, kisebb megengedett gőznyomás, </a:t>
            </a:r>
            <a:r>
              <a:rPr lang="hu-HU" sz="2000" b="1" dirty="0" err="1" smtClean="0">
                <a:latin typeface="Arial" pitchFamily="34" charset="0"/>
                <a:cs typeface="Arial" pitchFamily="34" charset="0"/>
              </a:rPr>
              <a:t>max</a:t>
            </a:r>
            <a:r>
              <a:rPr lang="hu-HU" sz="2000" b="1" dirty="0" smtClean="0">
                <a:latin typeface="Arial" pitchFamily="34" charset="0"/>
                <a:cs typeface="Arial" pitchFamily="34" charset="0"/>
              </a:rPr>
              <a:t>. kristályosodási hőm. (pl. &lt;=-60C)</a:t>
            </a:r>
          </a:p>
          <a:p>
            <a:pPr lvl="1"/>
            <a:r>
              <a:rPr lang="hu-HU" sz="2000" b="1" dirty="0" smtClean="0">
                <a:latin typeface="Arial" pitchFamily="34" charset="0"/>
                <a:cs typeface="Arial" pitchFamily="34" charset="0"/>
              </a:rPr>
              <a:t>Adalékok: oktánszámnövelő, habzásgátló, </a:t>
            </a:r>
            <a:r>
              <a:rPr lang="hu-HU" sz="2000" b="1" dirty="0" err="1" smtClean="0">
                <a:latin typeface="Arial" pitchFamily="34" charset="0"/>
                <a:cs typeface="Arial" pitchFamily="34" charset="0"/>
              </a:rPr>
              <a:t>detergens</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diszpergens</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korróziógátló</a:t>
            </a:r>
            <a:r>
              <a:rPr lang="hu-HU" sz="2000" b="1" dirty="0" smtClean="0">
                <a:latin typeface="Arial" pitchFamily="34" charset="0"/>
                <a:cs typeface="Arial" pitchFamily="34" charset="0"/>
              </a:rPr>
              <a:t>, színező (pl. kék, zöld)</a:t>
            </a:r>
          </a:p>
          <a:p>
            <a:pPr lvl="1"/>
            <a:r>
              <a:rPr lang="hu-HU" sz="2000" b="1" dirty="0" smtClean="0">
                <a:latin typeface="Arial" pitchFamily="34" charset="0"/>
                <a:cs typeface="Arial" pitchFamily="34" charset="0"/>
              </a:rPr>
              <a:t>Tankolása szarvasbőrös tölcséren (víz és mechanikai szennyezés visszatartására)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Kipufogógáz kezelés</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Otto-motor</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Benzinüzemű motorok kipufogógázainak jellemzői</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artalom helye 4"/>
          <p:cNvSpPr>
            <a:spLocks noGrp="1"/>
          </p:cNvSpPr>
          <p:nvPr>
            <p:ph idx="1"/>
          </p:nvPr>
        </p:nvSpPr>
        <p:spPr/>
        <p:txBody>
          <a:bodyPr/>
          <a:lstStyle/>
          <a:p>
            <a:endParaRPr lang="hu-HU"/>
          </a:p>
        </p:txBody>
      </p:sp>
      <p:pic>
        <p:nvPicPr>
          <p:cNvPr id="1187843" name="Picture 3"/>
          <p:cNvPicPr>
            <a:picLocks noChangeAspect="1" noChangeArrowheads="1"/>
          </p:cNvPicPr>
          <p:nvPr/>
        </p:nvPicPr>
        <p:blipFill>
          <a:blip r:embed="rId2" cstate="print"/>
          <a:srcRect/>
          <a:stretch>
            <a:fillRect/>
          </a:stretch>
        </p:blipFill>
        <p:spPr bwMode="auto">
          <a:xfrm>
            <a:off x="2700338" y="2090738"/>
            <a:ext cx="3743325" cy="2676525"/>
          </a:xfrm>
          <a:prstGeom prst="rect">
            <a:avLst/>
          </a:prstGeom>
          <a:noFill/>
          <a:ln w="9525">
            <a:noFill/>
            <a:miter lim="800000"/>
            <a:headEnd/>
            <a:tailEnd/>
          </a:ln>
          <a:effectLst/>
        </p:spPr>
      </p:pic>
      <p:sp>
        <p:nvSpPr>
          <p:cNvPr id="7" name="Téglalap 6"/>
          <p:cNvSpPr/>
          <p:nvPr/>
        </p:nvSpPr>
        <p:spPr>
          <a:xfrm>
            <a:off x="500034" y="6140255"/>
            <a:ext cx="6429420"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62(10), </a:t>
            </a:r>
            <a:r>
              <a:rPr lang="hu-HU" sz="1200" dirty="0" smtClean="0">
                <a:latin typeface="Arial" pitchFamily="34" charset="0"/>
                <a:cs typeface="Arial" pitchFamily="34" charset="0"/>
              </a:rPr>
              <a:t>339 (2007)</a:t>
            </a:r>
            <a:endParaRPr lang="hu-HU"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dirty="0"/>
          </a:p>
        </p:txBody>
      </p:sp>
      <p:pic>
        <p:nvPicPr>
          <p:cNvPr id="1248258"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
        <p:nvSpPr>
          <p:cNvPr id="5" name="Szövegdoboz 4"/>
          <p:cNvSpPr txBox="1"/>
          <p:nvPr/>
        </p:nvSpPr>
        <p:spPr>
          <a:xfrm>
            <a:off x="4644008" y="4499828"/>
            <a:ext cx="3960440" cy="369332"/>
          </a:xfrm>
          <a:prstGeom prst="rect">
            <a:avLst/>
          </a:prstGeom>
          <a:noFill/>
        </p:spPr>
        <p:txBody>
          <a:bodyPr wrap="square" rtlCol="0">
            <a:spAutoFit/>
          </a:bodyPr>
          <a:lstStyle/>
          <a:p>
            <a:r>
              <a:rPr lang="hu-HU" b="1" dirty="0" smtClean="0"/>
              <a:t>USA, 1975, </a:t>
            </a:r>
            <a:r>
              <a:rPr lang="hu-HU" b="1" dirty="0" err="1" smtClean="0"/>
              <a:t>two-way</a:t>
            </a:r>
            <a:r>
              <a:rPr lang="hu-HU" b="1" dirty="0" smtClean="0"/>
              <a:t> </a:t>
            </a:r>
            <a:r>
              <a:rPr lang="hu-HU" b="1" dirty="0" err="1" smtClean="0"/>
              <a:t>converter</a:t>
            </a:r>
            <a:r>
              <a:rPr lang="hu-HU" b="1" dirty="0" smtClean="0"/>
              <a:t> (CO&amp;HC)</a:t>
            </a:r>
            <a:endParaRPr lang="hu-HU"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507288"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TWC (</a:t>
            </a:r>
            <a:r>
              <a:rPr lang="hu-HU" sz="2800" b="1" dirty="0" err="1" smtClean="0">
                <a:effectLst>
                  <a:outerShdw blurRad="38100" dist="38100" dir="2700000" algn="tl">
                    <a:srgbClr val="000000">
                      <a:alpha val="43137"/>
                    </a:srgbClr>
                  </a:outerShdw>
                </a:effectLst>
                <a:latin typeface="Arial" pitchFamily="34" charset="0"/>
                <a:cs typeface="Arial" pitchFamily="34" charset="0"/>
              </a:rPr>
              <a:t>Three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Way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Converter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háromfunkciós konverter (USA, 1981, </a:t>
            </a:r>
            <a:r>
              <a:rPr lang="hu-HU" sz="2800" b="1" dirty="0" err="1" smtClean="0">
                <a:effectLst>
                  <a:outerShdw blurRad="38100" dist="38100" dir="2700000" algn="tl">
                    <a:srgbClr val="000000">
                      <a:alpha val="43137"/>
                    </a:srgbClr>
                  </a:outerShdw>
                </a:effectLst>
                <a:latin typeface="Arial" pitchFamily="34" charset="0"/>
                <a:cs typeface="Arial" pitchFamily="34" charset="0"/>
              </a:rPr>
              <a:t>CO&amp;HC&amp;NOx</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pPr>
              <a:buNone/>
            </a:pPr>
            <a:r>
              <a:rPr lang="hu-HU" sz="800" dirty="0" smtClean="0"/>
              <a:t>                                                                                                                                                                                                                                                                         </a:t>
            </a:r>
          </a:p>
          <a:p>
            <a:pPr>
              <a:buNone/>
            </a:pPr>
            <a:endParaRPr lang="hu-HU" sz="800" dirty="0" smtClean="0"/>
          </a:p>
          <a:p>
            <a:pPr>
              <a:buNone/>
            </a:pPr>
            <a:endParaRPr lang="hu-HU" sz="800" dirty="0" smtClean="0"/>
          </a:p>
          <a:p>
            <a:pPr>
              <a:buNone/>
            </a:pPr>
            <a:endParaRPr lang="hu-HU" sz="800" dirty="0" smtClean="0"/>
          </a:p>
          <a:p>
            <a:pPr>
              <a:buNone/>
            </a:pPr>
            <a:endParaRPr lang="hu-HU" sz="800" dirty="0" smtClean="0"/>
          </a:p>
          <a:p>
            <a:pPr>
              <a:buNone/>
            </a:pPr>
            <a:endParaRPr lang="hu-HU" sz="800" dirty="0" smtClean="0"/>
          </a:p>
          <a:p>
            <a:pPr>
              <a:buNone/>
            </a:pPr>
            <a:endParaRPr lang="hu-HU" sz="800" dirty="0" smtClean="0"/>
          </a:p>
          <a:p>
            <a:pPr>
              <a:buNone/>
            </a:pPr>
            <a:r>
              <a:rPr lang="hu-HU" sz="800" dirty="0" smtClean="0"/>
              <a:t>                                                                                                                                                                                                                                                                                         </a:t>
            </a:r>
          </a:p>
          <a:p>
            <a:pPr>
              <a:buNone/>
            </a:pPr>
            <a:r>
              <a:rPr lang="hu-HU" sz="800" dirty="0" smtClean="0"/>
              <a:t>							                                  Ce2O3 + ½ O2 → 2 CeO2						                                                                            Ce2O3 +NO → 2 CeO2 + ½ N2</a:t>
            </a:r>
          </a:p>
          <a:p>
            <a:pPr>
              <a:buNone/>
            </a:pPr>
            <a:r>
              <a:rPr lang="hu-HU" sz="800" dirty="0" smtClean="0"/>
              <a:t>                                                                                                                                                                                                                                                                                         Ce2O3 + H2O → 2 CeO2 + H2.</a:t>
            </a:r>
          </a:p>
          <a:p>
            <a:pPr>
              <a:buNone/>
            </a:pPr>
            <a:endParaRPr lang="hu-HU" sz="800" dirty="0" smtClean="0"/>
          </a:p>
          <a:p>
            <a:pPr>
              <a:buNone/>
            </a:pPr>
            <a:r>
              <a:rPr lang="hu-HU" sz="800" dirty="0" smtClean="0"/>
              <a:t>                                                                                                                                                                                                                                                                      Redukáló körülmények között viszont a CeO2                                                                                   </a:t>
            </a:r>
          </a:p>
          <a:p>
            <a:pPr>
              <a:buNone/>
            </a:pPr>
            <a:r>
              <a:rPr lang="hu-HU" sz="800" dirty="0" smtClean="0"/>
              <a:t>                                                                                                                                                                                                                                                                           oxidálószerként  viselkedhet:</a:t>
            </a:r>
          </a:p>
          <a:p>
            <a:pPr>
              <a:buNone/>
            </a:pPr>
            <a:endParaRPr lang="hu-HU" sz="800" dirty="0" smtClean="0"/>
          </a:p>
          <a:p>
            <a:pPr>
              <a:buNone/>
            </a:pPr>
            <a:r>
              <a:rPr lang="hu-HU" sz="800" dirty="0" smtClean="0"/>
              <a:t>                                                                                                                                                                                                                                                                                         2 CeO2 + CO → Ce2O3 + CO2</a:t>
            </a:r>
          </a:p>
          <a:p>
            <a:pPr>
              <a:buNone/>
            </a:pPr>
            <a:r>
              <a:rPr lang="hu-HU" sz="800" dirty="0" smtClean="0"/>
              <a:t>                                                                                                                                                                                                                                                                    2 CeO2 + H2 → Ce2O3 + H2O.Ce2O3 + ½ O2 → 2 CeO2</a:t>
            </a:r>
            <a:endParaRPr lang="hu-HU" sz="800" dirty="0"/>
          </a:p>
        </p:txBody>
      </p:sp>
      <p:pic>
        <p:nvPicPr>
          <p:cNvPr id="1186818" name="Picture 2"/>
          <p:cNvPicPr>
            <a:picLocks noChangeAspect="1" noChangeArrowheads="1"/>
          </p:cNvPicPr>
          <p:nvPr/>
        </p:nvPicPr>
        <p:blipFill>
          <a:blip r:embed="rId2" cstate="print"/>
          <a:srcRect/>
          <a:stretch>
            <a:fillRect/>
          </a:stretch>
        </p:blipFill>
        <p:spPr bwMode="auto">
          <a:xfrm>
            <a:off x="1475656" y="1485900"/>
            <a:ext cx="2609850" cy="3887316"/>
          </a:xfrm>
          <a:prstGeom prst="rect">
            <a:avLst/>
          </a:prstGeom>
          <a:noFill/>
          <a:ln w="9525">
            <a:noFill/>
            <a:miter lim="800000"/>
            <a:headEnd/>
            <a:tailEnd/>
          </a:ln>
          <a:effectLst/>
        </p:spPr>
      </p:pic>
      <p:sp>
        <p:nvSpPr>
          <p:cNvPr id="5" name="Téglalap 4"/>
          <p:cNvSpPr/>
          <p:nvPr/>
        </p:nvSpPr>
        <p:spPr>
          <a:xfrm>
            <a:off x="428596" y="6211693"/>
            <a:ext cx="6357982"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62(10), </a:t>
            </a:r>
            <a:r>
              <a:rPr lang="hu-HU" sz="1200" dirty="0" smtClean="0">
                <a:latin typeface="Arial" pitchFamily="34" charset="0"/>
                <a:cs typeface="Arial" pitchFamily="34" charset="0"/>
              </a:rPr>
              <a:t>339 (2007)</a:t>
            </a:r>
            <a:endParaRPr lang="hu-HU" sz="1200" dirty="0"/>
          </a:p>
        </p:txBody>
      </p:sp>
      <p:sp>
        <p:nvSpPr>
          <p:cNvPr id="6" name="Téglalap 5"/>
          <p:cNvSpPr/>
          <p:nvPr/>
        </p:nvSpPr>
        <p:spPr>
          <a:xfrm>
            <a:off x="1440160" y="5363924"/>
            <a:ext cx="4572000" cy="369332"/>
          </a:xfrm>
          <a:prstGeom prst="rect">
            <a:avLst/>
          </a:prstGeom>
        </p:spPr>
        <p:txBody>
          <a:bodyPr>
            <a:spAutoFit/>
          </a:bodyPr>
          <a:lstStyle/>
          <a:p>
            <a:r>
              <a:rPr lang="hu-HU" sz="900" dirty="0" smtClean="0"/>
              <a:t>vízgáz cserereakció (shift-reakció):</a:t>
            </a:r>
          </a:p>
          <a:p>
            <a:r>
              <a:rPr lang="hu-HU" sz="900" dirty="0" smtClean="0"/>
              <a:t>CO + H2O → CO2 + H2</a:t>
            </a:r>
            <a:endParaRPr lang="hu-HU" sz="900" dirty="0"/>
          </a:p>
        </p:txBody>
      </p:sp>
      <p:sp>
        <p:nvSpPr>
          <p:cNvPr id="7" name="Szövegdoboz 6"/>
          <p:cNvSpPr txBox="1"/>
          <p:nvPr/>
        </p:nvSpPr>
        <p:spPr>
          <a:xfrm>
            <a:off x="2339752" y="3285564"/>
            <a:ext cx="504056" cy="215444"/>
          </a:xfrm>
          <a:prstGeom prst="rect">
            <a:avLst/>
          </a:prstGeom>
          <a:noFill/>
        </p:spPr>
        <p:txBody>
          <a:bodyPr wrap="square" rtlCol="0">
            <a:spAutoFit/>
          </a:bodyPr>
          <a:lstStyle/>
          <a:p>
            <a:r>
              <a:rPr lang="hu-HU" sz="800" dirty="0" smtClean="0"/>
              <a:t>(</a:t>
            </a:r>
            <a:r>
              <a:rPr lang="hu-HU" sz="800" dirty="0" err="1" smtClean="0"/>
              <a:t>Pt</a:t>
            </a:r>
            <a:r>
              <a:rPr lang="hu-HU" sz="800" dirty="0" smtClean="0"/>
              <a:t>, </a:t>
            </a:r>
            <a:r>
              <a:rPr lang="hu-HU" sz="800" dirty="0" err="1" smtClean="0"/>
              <a:t>Pd</a:t>
            </a:r>
            <a:r>
              <a:rPr lang="hu-HU" sz="800" dirty="0" smtClean="0"/>
              <a:t>)</a:t>
            </a:r>
            <a:endParaRPr lang="hu-HU" sz="800" dirty="0"/>
          </a:p>
        </p:txBody>
      </p:sp>
      <p:sp>
        <p:nvSpPr>
          <p:cNvPr id="8" name="Szövegdoboz 7"/>
          <p:cNvSpPr txBox="1"/>
          <p:nvPr/>
        </p:nvSpPr>
        <p:spPr>
          <a:xfrm>
            <a:off x="2699792" y="4509120"/>
            <a:ext cx="936104" cy="215444"/>
          </a:xfrm>
          <a:prstGeom prst="rect">
            <a:avLst/>
          </a:prstGeom>
          <a:noFill/>
        </p:spPr>
        <p:txBody>
          <a:bodyPr wrap="square" rtlCol="0">
            <a:spAutoFit/>
          </a:bodyPr>
          <a:lstStyle/>
          <a:p>
            <a:r>
              <a:rPr lang="hu-HU" sz="800" dirty="0" smtClean="0"/>
              <a:t>(</a:t>
            </a:r>
            <a:r>
              <a:rPr lang="hu-HU" sz="800" dirty="0" err="1" smtClean="0"/>
              <a:t>Rh-</a:t>
            </a:r>
            <a:r>
              <a:rPr lang="hu-HU" sz="800" dirty="0" smtClean="0"/>
              <a:t> ródium) </a:t>
            </a:r>
            <a:endParaRPr lang="hu-HU" sz="800" dirty="0"/>
          </a:p>
        </p:txBody>
      </p:sp>
      <p:sp>
        <p:nvSpPr>
          <p:cNvPr id="9" name="Szövegdoboz 8"/>
          <p:cNvSpPr txBox="1"/>
          <p:nvPr/>
        </p:nvSpPr>
        <p:spPr>
          <a:xfrm>
            <a:off x="6012160" y="2420888"/>
            <a:ext cx="1728192" cy="338554"/>
          </a:xfrm>
          <a:prstGeom prst="rect">
            <a:avLst/>
          </a:prstGeom>
          <a:noFill/>
        </p:spPr>
        <p:txBody>
          <a:bodyPr wrap="square" rtlCol="0">
            <a:spAutoFit/>
          </a:bodyPr>
          <a:lstStyle/>
          <a:p>
            <a:r>
              <a:rPr lang="hu-HU" sz="800" dirty="0" smtClean="0"/>
              <a:t>Oxigéntároló anyag az  Al2O3 hordozón: </a:t>
            </a:r>
            <a:r>
              <a:rPr lang="hu-HU" sz="800" dirty="0" err="1" smtClean="0"/>
              <a:t>cériumoxid</a:t>
            </a:r>
            <a:endParaRPr lang="hu-HU" sz="800" dirty="0"/>
          </a:p>
        </p:txBody>
      </p:sp>
      <p:sp>
        <p:nvSpPr>
          <p:cNvPr id="10" name="Szövegdoboz 9"/>
          <p:cNvSpPr txBox="1"/>
          <p:nvPr/>
        </p:nvSpPr>
        <p:spPr>
          <a:xfrm>
            <a:off x="5580112" y="4293096"/>
            <a:ext cx="3168352" cy="707886"/>
          </a:xfrm>
          <a:prstGeom prst="rect">
            <a:avLst/>
          </a:prstGeom>
          <a:noFill/>
        </p:spPr>
        <p:txBody>
          <a:bodyPr wrap="square" rtlCol="0">
            <a:spAutoFit/>
          </a:bodyPr>
          <a:lstStyle/>
          <a:p>
            <a:r>
              <a:rPr lang="hu-HU" sz="800" dirty="0" smtClean="0"/>
              <a:t>Katalizátor aktivitáscsökkenés okai:</a:t>
            </a:r>
          </a:p>
          <a:p>
            <a:r>
              <a:rPr lang="hu-HU" sz="800" dirty="0" smtClean="0"/>
              <a:t> - kémiai: mérgezés, </a:t>
            </a:r>
            <a:r>
              <a:rPr lang="hu-HU" sz="800" dirty="0" err="1" smtClean="0"/>
              <a:t>irreverz</a:t>
            </a:r>
            <a:r>
              <a:rPr lang="hu-HU" sz="800" dirty="0" smtClean="0"/>
              <a:t>. adszorpció</a:t>
            </a:r>
          </a:p>
          <a:p>
            <a:r>
              <a:rPr lang="hu-HU" sz="800" dirty="0" smtClean="0"/>
              <a:t> - termikus: </a:t>
            </a:r>
            <a:r>
              <a:rPr lang="hu-HU" sz="800" dirty="0" err="1" smtClean="0"/>
              <a:t>rediszperzió</a:t>
            </a:r>
            <a:r>
              <a:rPr lang="hu-HU" sz="800" dirty="0" smtClean="0"/>
              <a:t>, ötvöződés, hordozó átalakulás stb.</a:t>
            </a:r>
          </a:p>
          <a:p>
            <a:r>
              <a:rPr lang="hu-HU" sz="800" dirty="0" smtClean="0"/>
              <a:t> - eltömődés: kokszosodás</a:t>
            </a:r>
          </a:p>
          <a:p>
            <a:r>
              <a:rPr lang="hu-HU" sz="800" dirty="0" smtClean="0"/>
              <a:t> - mechanikai: kopás, törés stb.  </a:t>
            </a:r>
            <a:endParaRPr lang="hu-HU"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TWC és </a:t>
            </a:r>
            <a:r>
              <a:rPr lang="hu-HU" sz="2800" b="1" dirty="0" err="1" smtClean="0">
                <a:effectLst>
                  <a:outerShdw blurRad="38100" dist="38100" dir="2700000" algn="tl">
                    <a:srgbClr val="000000">
                      <a:alpha val="43137"/>
                    </a:srgbClr>
                  </a:outerShdw>
                </a:effectLst>
                <a:latin typeface="Arial" pitchFamily="34" charset="0"/>
                <a:cs typeface="Arial" pitchFamily="34" charset="0"/>
              </a:rPr>
              <a:t>lambda</a:t>
            </a:r>
            <a:r>
              <a:rPr lang="hu-HU" sz="2800" b="1" dirty="0" smtClean="0">
                <a:effectLst>
                  <a:outerShdw blurRad="38100" dist="38100" dir="2700000" algn="tl">
                    <a:srgbClr val="000000">
                      <a:alpha val="43137"/>
                    </a:srgbClr>
                  </a:outerShdw>
                </a:effectLst>
                <a:latin typeface="Arial" pitchFamily="34" charset="0"/>
                <a:cs typeface="Arial" pitchFamily="34" charset="0"/>
              </a:rPr>
              <a:t> szonda, hidegindítás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1188866" name="Picture 2"/>
          <p:cNvPicPr>
            <a:picLocks noChangeAspect="1" noChangeArrowheads="1"/>
          </p:cNvPicPr>
          <p:nvPr/>
        </p:nvPicPr>
        <p:blipFill>
          <a:blip r:embed="rId3" cstate="print"/>
          <a:srcRect/>
          <a:stretch>
            <a:fillRect/>
          </a:stretch>
        </p:blipFill>
        <p:spPr bwMode="auto">
          <a:xfrm>
            <a:off x="785786" y="1428736"/>
            <a:ext cx="2571750" cy="2362200"/>
          </a:xfrm>
          <a:prstGeom prst="rect">
            <a:avLst/>
          </a:prstGeom>
          <a:noFill/>
          <a:ln w="9525">
            <a:noFill/>
            <a:miter lim="800000"/>
            <a:headEnd/>
            <a:tailEnd/>
          </a:ln>
          <a:effectLst/>
        </p:spPr>
      </p:pic>
      <p:sp>
        <p:nvSpPr>
          <p:cNvPr id="5" name="Téglalap 4"/>
          <p:cNvSpPr/>
          <p:nvPr/>
        </p:nvSpPr>
        <p:spPr>
          <a:xfrm>
            <a:off x="500034" y="6581025"/>
            <a:ext cx="6929486" cy="276999"/>
          </a:xfrm>
          <a:prstGeom prst="rect">
            <a:avLst/>
          </a:prstGeom>
        </p:spPr>
        <p:txBody>
          <a:bodyPr wrap="square">
            <a:spAutoFit/>
          </a:bodyPr>
          <a:lstStyle/>
          <a:p>
            <a:r>
              <a:rPr lang="hu-HU" sz="1200" i="1" dirty="0" err="1" smtClean="0">
                <a:latin typeface="Arial" pitchFamily="34" charset="0"/>
                <a:cs typeface="Arial" pitchFamily="34" charset="0"/>
              </a:rPr>
              <a:t>Hancsók</a:t>
            </a:r>
            <a:r>
              <a:rPr lang="hu-HU" sz="1200" i="1" dirty="0" smtClean="0">
                <a:latin typeface="Arial" pitchFamily="34" charset="0"/>
                <a:cs typeface="Arial" pitchFamily="34" charset="0"/>
              </a:rPr>
              <a:t> J. et </a:t>
            </a:r>
            <a:r>
              <a:rPr lang="hu-HU" sz="1200" i="1" dirty="0" err="1" smtClean="0">
                <a:latin typeface="Arial" pitchFamily="34" charset="0"/>
                <a:cs typeface="Arial" pitchFamily="34" charset="0"/>
              </a:rPr>
              <a:t>al</a:t>
            </a:r>
            <a:r>
              <a:rPr lang="hu-HU" sz="1200" i="1" dirty="0" smtClean="0">
                <a:latin typeface="Arial" pitchFamily="34" charset="0"/>
                <a:cs typeface="Arial" pitchFamily="34" charset="0"/>
              </a:rPr>
              <a:t>: </a:t>
            </a:r>
            <a:r>
              <a:rPr lang="hu-HU" sz="1200" dirty="0" smtClean="0">
                <a:latin typeface="Arial" pitchFamily="34" charset="0"/>
                <a:cs typeface="Arial" pitchFamily="34" charset="0"/>
              </a:rPr>
              <a:t>Magy. Kém. Lapja, </a:t>
            </a:r>
            <a:r>
              <a:rPr lang="hu-HU" sz="1200" i="1" dirty="0" smtClean="0">
                <a:latin typeface="Arial" pitchFamily="34" charset="0"/>
                <a:cs typeface="Arial" pitchFamily="34" charset="0"/>
              </a:rPr>
              <a:t>62(10), </a:t>
            </a:r>
            <a:r>
              <a:rPr lang="hu-HU" sz="1200" dirty="0" smtClean="0">
                <a:latin typeface="Arial" pitchFamily="34" charset="0"/>
                <a:cs typeface="Arial" pitchFamily="34" charset="0"/>
              </a:rPr>
              <a:t>339 (2007)</a:t>
            </a:r>
            <a:endParaRPr lang="hu-HU" sz="1200" dirty="0"/>
          </a:p>
        </p:txBody>
      </p:sp>
      <p:pic>
        <p:nvPicPr>
          <p:cNvPr id="1188867" name="Picture 3"/>
          <p:cNvPicPr>
            <a:picLocks noGrp="1" noChangeAspect="1" noChangeArrowheads="1"/>
          </p:cNvPicPr>
          <p:nvPr>
            <p:ph idx="1"/>
          </p:nvPr>
        </p:nvPicPr>
        <p:blipFill>
          <a:blip r:embed="rId4" cstate="print"/>
          <a:srcRect/>
          <a:stretch>
            <a:fillRect/>
          </a:stretch>
        </p:blipFill>
        <p:spPr bwMode="auto">
          <a:xfrm>
            <a:off x="5343549" y="1500174"/>
            <a:ext cx="2657475" cy="1381125"/>
          </a:xfrm>
          <a:prstGeom prst="rect">
            <a:avLst/>
          </a:prstGeom>
          <a:solidFill>
            <a:srgbClr val="FFFF00"/>
          </a:solidFill>
          <a:ln w="9525">
            <a:solidFill>
              <a:srgbClr val="002060"/>
            </a:solidFill>
            <a:miter lim="800000"/>
            <a:headEnd/>
            <a:tailEnd/>
          </a:ln>
          <a:effectLst/>
        </p:spPr>
      </p:pic>
      <p:pic>
        <p:nvPicPr>
          <p:cNvPr id="1188869" name="Picture 5"/>
          <p:cNvPicPr>
            <a:picLocks noChangeAspect="1" noChangeArrowheads="1"/>
          </p:cNvPicPr>
          <p:nvPr/>
        </p:nvPicPr>
        <p:blipFill>
          <a:blip r:embed="rId5" cstate="print"/>
          <a:srcRect/>
          <a:stretch>
            <a:fillRect/>
          </a:stretch>
        </p:blipFill>
        <p:spPr bwMode="auto">
          <a:xfrm>
            <a:off x="714348" y="3786190"/>
            <a:ext cx="2619375" cy="2781300"/>
          </a:xfrm>
          <a:prstGeom prst="rect">
            <a:avLst/>
          </a:prstGeom>
          <a:noFill/>
          <a:ln w="9525">
            <a:noFill/>
            <a:miter lim="800000"/>
            <a:headEnd/>
            <a:tailEnd/>
          </a:ln>
          <a:effectLst/>
        </p:spPr>
      </p:pic>
      <p:pic>
        <p:nvPicPr>
          <p:cNvPr id="1188870" name="Picture 6"/>
          <p:cNvPicPr>
            <a:picLocks noChangeAspect="1" noChangeArrowheads="1"/>
          </p:cNvPicPr>
          <p:nvPr/>
        </p:nvPicPr>
        <p:blipFill>
          <a:blip r:embed="rId6" cstate="print"/>
          <a:srcRect/>
          <a:stretch>
            <a:fillRect/>
          </a:stretch>
        </p:blipFill>
        <p:spPr bwMode="auto">
          <a:xfrm>
            <a:off x="5400699" y="3386152"/>
            <a:ext cx="2600325" cy="2114550"/>
          </a:xfrm>
          <a:prstGeom prst="rect">
            <a:avLst/>
          </a:prstGeom>
          <a:noFill/>
          <a:ln w="9525">
            <a:solidFill>
              <a:srgbClr val="C00000"/>
            </a:solidFill>
            <a:miter lim="800000"/>
            <a:headEnd/>
            <a:tailEnd/>
          </a:ln>
          <a:effectLst/>
        </p:spPr>
      </p:pic>
      <p:sp>
        <p:nvSpPr>
          <p:cNvPr id="8" name="Szövegdoboz 7"/>
          <p:cNvSpPr txBox="1"/>
          <p:nvPr/>
        </p:nvSpPr>
        <p:spPr>
          <a:xfrm>
            <a:off x="5436096" y="3068960"/>
            <a:ext cx="2520280" cy="215444"/>
          </a:xfrm>
          <a:prstGeom prst="rect">
            <a:avLst/>
          </a:prstGeom>
          <a:noFill/>
        </p:spPr>
        <p:txBody>
          <a:bodyPr wrap="square" rtlCol="0">
            <a:spAutoFit/>
          </a:bodyPr>
          <a:lstStyle/>
          <a:p>
            <a:r>
              <a:rPr lang="hu-HU" sz="800" dirty="0" smtClean="0"/>
              <a:t>Katalizátor működési tartomány: 350 – 850 C</a:t>
            </a:r>
            <a:endParaRPr lang="hu-HU"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Oxigénérzékelő és fedélzeti diagnosztikai rendszer (OBD)</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600201"/>
            <a:ext cx="8229600" cy="4925143"/>
          </a:xfrm>
        </p:spPr>
        <p:txBody>
          <a:bodyPr>
            <a:normAutofit fontScale="92500" lnSpcReduction="20000"/>
          </a:bodyPr>
          <a:lstStyle/>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endParaRPr lang="hu-HU" sz="1400" dirty="0" smtClean="0">
              <a:latin typeface="Arial" pitchFamily="34" charset="0"/>
              <a:cs typeface="Arial" pitchFamily="34" charset="0"/>
            </a:endParaRPr>
          </a:p>
          <a:p>
            <a:pPr>
              <a:buNone/>
            </a:pPr>
            <a:r>
              <a:rPr lang="hu-HU" sz="1400" dirty="0" smtClean="0">
                <a:latin typeface="Arial" pitchFamily="34" charset="0"/>
                <a:cs typeface="Arial" pitchFamily="34" charset="0"/>
              </a:rPr>
              <a:t>OBD: </a:t>
            </a:r>
          </a:p>
          <a:p>
            <a:pPr>
              <a:buNone/>
            </a:pPr>
            <a:r>
              <a:rPr lang="hu-HU" sz="1400" dirty="0" smtClean="0">
                <a:latin typeface="Arial" pitchFamily="34" charset="0"/>
                <a:cs typeface="Arial" pitchFamily="34" charset="0"/>
              </a:rPr>
              <a:t>- 	az EU-ban 2001-től kötelező az új </a:t>
            </a:r>
            <a:r>
              <a:rPr lang="hu-HU" sz="1400" dirty="0" err="1" smtClean="0">
                <a:latin typeface="Arial" pitchFamily="34" charset="0"/>
                <a:cs typeface="Arial" pitchFamily="34" charset="0"/>
              </a:rPr>
              <a:t>szem.gk.-on</a:t>
            </a:r>
            <a:endParaRPr lang="hu-HU" sz="1400" dirty="0" smtClean="0">
              <a:latin typeface="Arial" pitchFamily="34" charset="0"/>
              <a:cs typeface="Arial" pitchFamily="34" charset="0"/>
            </a:endParaRPr>
          </a:p>
          <a:p>
            <a:pPr>
              <a:buFontTx/>
              <a:buChar char="-"/>
            </a:pPr>
            <a:r>
              <a:rPr lang="hu-HU" sz="1400" dirty="0" smtClean="0">
                <a:latin typeface="Arial" pitchFamily="34" charset="0"/>
                <a:cs typeface="Arial" pitchFamily="34" charset="0"/>
              </a:rPr>
              <a:t>kétszenzoros rendszer (a katalizátor után is oxigénérzékelő)  </a:t>
            </a:r>
          </a:p>
          <a:p>
            <a:pPr>
              <a:buFontTx/>
              <a:buChar char="-"/>
            </a:pPr>
            <a:r>
              <a:rPr lang="hu-HU" sz="1400" dirty="0" smtClean="0">
                <a:latin typeface="Arial" pitchFamily="34" charset="0"/>
                <a:cs typeface="Arial" pitchFamily="34" charset="0"/>
              </a:rPr>
              <a:t>CH- és </a:t>
            </a:r>
            <a:r>
              <a:rPr lang="hu-HU" sz="1400" dirty="0" err="1" smtClean="0">
                <a:latin typeface="Arial" pitchFamily="34" charset="0"/>
                <a:cs typeface="Arial" pitchFamily="34" charset="0"/>
              </a:rPr>
              <a:t>NOx-szenzorok</a:t>
            </a:r>
            <a:r>
              <a:rPr lang="hu-HU" sz="1400" dirty="0" smtClean="0">
                <a:latin typeface="Arial" pitchFamily="34" charset="0"/>
                <a:cs typeface="Arial" pitchFamily="34" charset="0"/>
              </a:rPr>
              <a:t> (fejlesztés alatt)</a:t>
            </a:r>
          </a:p>
          <a:p>
            <a:pPr>
              <a:buNone/>
            </a:pPr>
            <a:r>
              <a:rPr lang="hu-HU" sz="1400" dirty="0" smtClean="0">
                <a:latin typeface="Arial" pitchFamily="34" charset="0"/>
                <a:cs typeface="Arial" pitchFamily="34" charset="0"/>
              </a:rPr>
              <a:t>(ECU – </a:t>
            </a:r>
            <a:r>
              <a:rPr lang="hu-HU" sz="1400" dirty="0" err="1" smtClean="0">
                <a:latin typeface="Arial" pitchFamily="34" charset="0"/>
                <a:cs typeface="Arial" pitchFamily="34" charset="0"/>
              </a:rPr>
              <a:t>engine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control</a:t>
            </a:r>
            <a:r>
              <a:rPr lang="hu-HU" sz="1400" dirty="0" smtClean="0">
                <a:latin typeface="Arial" pitchFamily="34" charset="0"/>
                <a:cs typeface="Arial" pitchFamily="34" charset="0"/>
              </a:rPr>
              <a:t> unit)</a:t>
            </a:r>
            <a:endParaRPr lang="hu-HU" sz="1400" dirty="0">
              <a:latin typeface="Arial" pitchFamily="34" charset="0"/>
              <a:cs typeface="Arial" pitchFamily="34" charset="0"/>
            </a:endParaRPr>
          </a:p>
        </p:txBody>
      </p:sp>
      <p:pic>
        <p:nvPicPr>
          <p:cNvPr id="1310722" name="Picture 2" descr="http://www.injektor.hu/img/133/lambreg.jpg"/>
          <p:cNvPicPr>
            <a:picLocks noChangeAspect="1" noChangeArrowheads="1"/>
          </p:cNvPicPr>
          <p:nvPr/>
        </p:nvPicPr>
        <p:blipFill>
          <a:blip r:embed="rId2" cstate="print"/>
          <a:srcRect/>
          <a:stretch>
            <a:fillRect/>
          </a:stretch>
        </p:blipFill>
        <p:spPr bwMode="auto">
          <a:xfrm>
            <a:off x="1030516" y="1700808"/>
            <a:ext cx="7528106" cy="3312368"/>
          </a:xfrm>
          <a:prstGeom prst="rect">
            <a:avLst/>
          </a:prstGeom>
          <a:noFill/>
        </p:spPr>
      </p:pic>
      <p:sp>
        <p:nvSpPr>
          <p:cNvPr id="5" name="Szövegdoboz 4"/>
          <p:cNvSpPr txBox="1"/>
          <p:nvPr/>
        </p:nvSpPr>
        <p:spPr>
          <a:xfrm>
            <a:off x="7380312" y="2564904"/>
            <a:ext cx="1048685" cy="246221"/>
          </a:xfrm>
          <a:prstGeom prst="rect">
            <a:avLst/>
          </a:prstGeom>
          <a:noFill/>
        </p:spPr>
        <p:txBody>
          <a:bodyPr wrap="none" rtlCol="0">
            <a:spAutoFit/>
          </a:bodyPr>
          <a:lstStyle/>
          <a:p>
            <a:r>
              <a:rPr lang="hu-HU" sz="1000" dirty="0" smtClean="0"/>
              <a:t>(oxigénérzékelő)</a:t>
            </a:r>
            <a:endParaRPr lang="hu-HU"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1254402" name="Picture 2"/>
          <p:cNvPicPr>
            <a:picLocks noChangeAspect="1" noChangeArrowheads="1"/>
          </p:cNvPicPr>
          <p:nvPr/>
        </p:nvPicPr>
        <p:blipFill>
          <a:blip r:embed="rId2" cstate="print"/>
          <a:srcRect/>
          <a:stretch>
            <a:fillRect/>
          </a:stretch>
        </p:blipFill>
        <p:spPr bwMode="auto">
          <a:xfrm>
            <a:off x="1115616" y="836712"/>
            <a:ext cx="683895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Élőláb helye 3"/>
          <p:cNvSpPr>
            <a:spLocks noGrp="1"/>
          </p:cNvSpPr>
          <p:nvPr>
            <p:ph type="ftr" sz="quarter" idx="10"/>
          </p:nvPr>
        </p:nvSpPr>
        <p:spPr>
          <a:xfrm>
            <a:off x="457200" y="6356351"/>
            <a:ext cx="5900750" cy="501649"/>
          </a:xfrm>
        </p:spPr>
        <p:txBody>
          <a:bodyPr/>
          <a:lstStyle/>
          <a:p>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 Ökológia, Regionalitás, Vidékfejlesztés Nemzetközi Nyári Egyetem és </a:t>
            </a:r>
            <a:r>
              <a:rPr lang="hu-HU" dirty="0" err="1" smtClean="0">
                <a:latin typeface="Arial" pitchFamily="34" charset="0"/>
                <a:cs typeface="Arial" pitchFamily="34" charset="0"/>
              </a:rPr>
              <a:t>Hancsók</a:t>
            </a:r>
            <a:r>
              <a:rPr lang="hu-HU" dirty="0" smtClean="0">
                <a:latin typeface="Arial" pitchFamily="34" charset="0"/>
                <a:cs typeface="Arial" pitchFamily="34" charset="0"/>
              </a:rPr>
              <a:t>, J.: </a:t>
            </a:r>
            <a:r>
              <a:rPr lang="hu-HU" dirty="0" err="1" smtClean="0">
                <a:latin typeface="Arial" pitchFamily="34" charset="0"/>
                <a:cs typeface="Arial" pitchFamily="34" charset="0"/>
              </a:rPr>
              <a:t>Workshop</a:t>
            </a:r>
            <a:r>
              <a:rPr lang="hu-HU" dirty="0" smtClean="0">
                <a:latin typeface="Arial" pitchFamily="34" charset="0"/>
                <a:cs typeface="Arial" pitchFamily="34" charset="0"/>
              </a:rPr>
              <a:t>, Százhalombatta, 2008.08.11-14.</a:t>
            </a:r>
          </a:p>
          <a:p>
            <a:endParaRPr lang="hu-HU" dirty="0"/>
          </a:p>
        </p:txBody>
      </p:sp>
      <p:sp>
        <p:nvSpPr>
          <p:cNvPr id="316" name="Dia számának helye 4"/>
          <p:cNvSpPr>
            <a:spLocks noGrp="1"/>
          </p:cNvSpPr>
          <p:nvPr>
            <p:ph type="sldNum" sz="quarter" idx="11"/>
          </p:nvPr>
        </p:nvSpPr>
        <p:spPr/>
        <p:txBody>
          <a:bodyPr/>
          <a:lstStyle/>
          <a:p>
            <a:fld id="{8644B1D1-C4A9-4869-9672-12668BA49780}" type="slidenum">
              <a:rPr lang="hu-HU"/>
              <a:pPr/>
              <a:t>49</a:t>
            </a:fld>
            <a:endParaRPr lang="hu-HU"/>
          </a:p>
        </p:txBody>
      </p:sp>
      <p:sp>
        <p:nvSpPr>
          <p:cNvPr id="92162" name="Rectangle 2"/>
          <p:cNvSpPr>
            <a:spLocks noGrp="1" noChangeArrowheads="1"/>
          </p:cNvSpPr>
          <p:nvPr>
            <p:ph type="title"/>
          </p:nvPr>
        </p:nvSpPr>
        <p:spPr>
          <a:xfrm>
            <a:off x="457200" y="116632"/>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Eredmény:</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károsanyag-kibocsátás csökkentése</a:t>
            </a:r>
            <a:endParaRPr lang="en-GB"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318"/>
          <p:cNvGrpSpPr>
            <a:grpSpLocks/>
          </p:cNvGrpSpPr>
          <p:nvPr/>
        </p:nvGrpSpPr>
        <p:grpSpPr bwMode="auto">
          <a:xfrm>
            <a:off x="179390" y="1214422"/>
            <a:ext cx="8713787" cy="5516562"/>
            <a:chOff x="113" y="890"/>
            <a:chExt cx="5511" cy="3568"/>
          </a:xfrm>
        </p:grpSpPr>
        <p:sp>
          <p:nvSpPr>
            <p:cNvPr id="92479" name="AutoShape 319"/>
            <p:cNvSpPr>
              <a:spLocks noChangeAspect="1" noChangeArrowheads="1" noTextEdit="1"/>
            </p:cNvSpPr>
            <p:nvPr/>
          </p:nvSpPr>
          <p:spPr bwMode="auto">
            <a:xfrm>
              <a:off x="113" y="890"/>
              <a:ext cx="5394" cy="3568"/>
            </a:xfrm>
            <a:prstGeom prst="rect">
              <a:avLst/>
            </a:prstGeom>
            <a:noFill/>
            <a:ln w="9525">
              <a:noFill/>
              <a:miter lim="800000"/>
              <a:headEnd/>
              <a:tailEnd/>
            </a:ln>
          </p:spPr>
          <p:txBody>
            <a:bodyPr/>
            <a:lstStyle/>
            <a:p>
              <a:endParaRPr lang="hu-HU"/>
            </a:p>
          </p:txBody>
        </p:sp>
        <p:grpSp>
          <p:nvGrpSpPr>
            <p:cNvPr id="3" name="Group 320"/>
            <p:cNvGrpSpPr>
              <a:grpSpLocks/>
            </p:cNvGrpSpPr>
            <p:nvPr/>
          </p:nvGrpSpPr>
          <p:grpSpPr bwMode="auto">
            <a:xfrm>
              <a:off x="126" y="890"/>
              <a:ext cx="5498" cy="3432"/>
              <a:chOff x="151" y="886"/>
              <a:chExt cx="5569" cy="3407"/>
            </a:xfrm>
          </p:grpSpPr>
          <p:sp>
            <p:nvSpPr>
              <p:cNvPr id="92481" name="Rectangle 321"/>
              <p:cNvSpPr>
                <a:spLocks noChangeArrowheads="1"/>
              </p:cNvSpPr>
              <p:nvPr/>
            </p:nvSpPr>
            <p:spPr bwMode="auto">
              <a:xfrm>
                <a:off x="227" y="886"/>
                <a:ext cx="27" cy="128"/>
              </a:xfrm>
              <a:prstGeom prst="rect">
                <a:avLst/>
              </a:prstGeom>
              <a:noFill/>
              <a:ln w="9525">
                <a:noFill/>
                <a:miter lim="800000"/>
                <a:headEnd/>
                <a:tailEnd/>
              </a:ln>
            </p:spPr>
            <p:txBody>
              <a:bodyPr wrap="none" lIns="0" tIns="0" rIns="0" bIns="0">
                <a:spAutoFit/>
              </a:bodyPr>
              <a:lstStyle/>
              <a:p>
                <a:pPr algn="ctr"/>
                <a:r>
                  <a:rPr lang="hu-HU" sz="1300">
                    <a:solidFill>
                      <a:srgbClr val="000000"/>
                    </a:solidFill>
                    <a:latin typeface="Times New Roman" pitchFamily="18" charset="0"/>
                  </a:rPr>
                  <a:t> </a:t>
                </a:r>
                <a:endParaRPr lang="hu-HU" sz="3200" b="1">
                  <a:latin typeface="Times New Roman" pitchFamily="18" charset="0"/>
                </a:endParaRPr>
              </a:p>
            </p:txBody>
          </p:sp>
          <p:sp>
            <p:nvSpPr>
              <p:cNvPr id="92482" name="Rectangle 322"/>
              <p:cNvSpPr>
                <a:spLocks noChangeArrowheads="1"/>
              </p:cNvSpPr>
              <p:nvPr/>
            </p:nvSpPr>
            <p:spPr bwMode="auto">
              <a:xfrm>
                <a:off x="151" y="891"/>
                <a:ext cx="5569" cy="3402"/>
              </a:xfrm>
              <a:prstGeom prst="rect">
                <a:avLst/>
              </a:prstGeom>
              <a:solidFill>
                <a:srgbClr val="FFFFFF"/>
              </a:solidFill>
              <a:ln w="9525">
                <a:noFill/>
                <a:miter lim="800000"/>
                <a:headEnd/>
                <a:tailEnd/>
              </a:ln>
            </p:spPr>
            <p:txBody>
              <a:bodyPr/>
              <a:lstStyle/>
              <a:p>
                <a:endParaRPr lang="hu-HU"/>
              </a:p>
            </p:txBody>
          </p:sp>
          <p:sp>
            <p:nvSpPr>
              <p:cNvPr id="92483" name="Rectangle 323"/>
              <p:cNvSpPr>
                <a:spLocks noChangeArrowheads="1"/>
              </p:cNvSpPr>
              <p:nvPr/>
            </p:nvSpPr>
            <p:spPr bwMode="auto">
              <a:xfrm>
                <a:off x="151" y="891"/>
                <a:ext cx="5569" cy="3402"/>
              </a:xfrm>
              <a:prstGeom prst="rect">
                <a:avLst/>
              </a:prstGeom>
              <a:noFill/>
              <a:ln w="14288">
                <a:solidFill>
                  <a:srgbClr val="FFFFFF"/>
                </a:solidFill>
                <a:miter lim="800000"/>
                <a:headEnd/>
                <a:tailEnd/>
              </a:ln>
            </p:spPr>
            <p:txBody>
              <a:bodyPr/>
              <a:lstStyle/>
              <a:p>
                <a:endParaRPr lang="hu-HU"/>
              </a:p>
            </p:txBody>
          </p:sp>
          <p:sp>
            <p:nvSpPr>
              <p:cNvPr id="92484" name="Line 324"/>
              <p:cNvSpPr>
                <a:spLocks noChangeShapeType="1"/>
              </p:cNvSpPr>
              <p:nvPr/>
            </p:nvSpPr>
            <p:spPr bwMode="auto">
              <a:xfrm>
                <a:off x="707" y="1124"/>
                <a:ext cx="1" cy="2569"/>
              </a:xfrm>
              <a:prstGeom prst="line">
                <a:avLst/>
              </a:prstGeom>
              <a:noFill/>
              <a:ln w="1588">
                <a:solidFill>
                  <a:srgbClr val="000000"/>
                </a:solidFill>
                <a:round/>
                <a:headEnd/>
                <a:tailEnd/>
              </a:ln>
            </p:spPr>
            <p:txBody>
              <a:bodyPr/>
              <a:lstStyle/>
              <a:p>
                <a:endParaRPr lang="hu-HU"/>
              </a:p>
            </p:txBody>
          </p:sp>
          <p:sp>
            <p:nvSpPr>
              <p:cNvPr id="92485" name="Line 325"/>
              <p:cNvSpPr>
                <a:spLocks noChangeShapeType="1"/>
              </p:cNvSpPr>
              <p:nvPr/>
            </p:nvSpPr>
            <p:spPr bwMode="auto">
              <a:xfrm>
                <a:off x="674" y="3693"/>
                <a:ext cx="33" cy="3"/>
              </a:xfrm>
              <a:prstGeom prst="line">
                <a:avLst/>
              </a:prstGeom>
              <a:noFill/>
              <a:ln w="1588">
                <a:solidFill>
                  <a:srgbClr val="000000"/>
                </a:solidFill>
                <a:round/>
                <a:headEnd/>
                <a:tailEnd/>
              </a:ln>
            </p:spPr>
            <p:txBody>
              <a:bodyPr/>
              <a:lstStyle/>
              <a:p>
                <a:endParaRPr lang="hu-HU"/>
              </a:p>
            </p:txBody>
          </p:sp>
          <p:sp>
            <p:nvSpPr>
              <p:cNvPr id="92486" name="Line 326"/>
              <p:cNvSpPr>
                <a:spLocks noChangeShapeType="1"/>
              </p:cNvSpPr>
              <p:nvPr/>
            </p:nvSpPr>
            <p:spPr bwMode="auto">
              <a:xfrm>
                <a:off x="674" y="3328"/>
                <a:ext cx="33" cy="1"/>
              </a:xfrm>
              <a:prstGeom prst="line">
                <a:avLst/>
              </a:prstGeom>
              <a:noFill/>
              <a:ln w="1588">
                <a:solidFill>
                  <a:srgbClr val="000000"/>
                </a:solidFill>
                <a:round/>
                <a:headEnd/>
                <a:tailEnd/>
              </a:ln>
            </p:spPr>
            <p:txBody>
              <a:bodyPr/>
              <a:lstStyle/>
              <a:p>
                <a:endParaRPr lang="hu-HU"/>
              </a:p>
            </p:txBody>
          </p:sp>
          <p:sp>
            <p:nvSpPr>
              <p:cNvPr id="92487" name="Line 327"/>
              <p:cNvSpPr>
                <a:spLocks noChangeShapeType="1"/>
              </p:cNvSpPr>
              <p:nvPr/>
            </p:nvSpPr>
            <p:spPr bwMode="auto">
              <a:xfrm>
                <a:off x="673" y="2962"/>
                <a:ext cx="33" cy="1"/>
              </a:xfrm>
              <a:prstGeom prst="line">
                <a:avLst/>
              </a:prstGeom>
              <a:noFill/>
              <a:ln w="1588">
                <a:solidFill>
                  <a:srgbClr val="000000"/>
                </a:solidFill>
                <a:round/>
                <a:headEnd/>
                <a:tailEnd/>
              </a:ln>
            </p:spPr>
            <p:txBody>
              <a:bodyPr/>
              <a:lstStyle/>
              <a:p>
                <a:endParaRPr lang="hu-HU"/>
              </a:p>
            </p:txBody>
          </p:sp>
          <p:sp>
            <p:nvSpPr>
              <p:cNvPr id="92488" name="Line 328"/>
              <p:cNvSpPr>
                <a:spLocks noChangeShapeType="1"/>
              </p:cNvSpPr>
              <p:nvPr/>
            </p:nvSpPr>
            <p:spPr bwMode="auto">
              <a:xfrm>
                <a:off x="673" y="2593"/>
                <a:ext cx="33" cy="1"/>
              </a:xfrm>
              <a:prstGeom prst="line">
                <a:avLst/>
              </a:prstGeom>
              <a:noFill/>
              <a:ln w="1588">
                <a:solidFill>
                  <a:srgbClr val="000000"/>
                </a:solidFill>
                <a:round/>
                <a:headEnd/>
                <a:tailEnd/>
              </a:ln>
            </p:spPr>
            <p:txBody>
              <a:bodyPr/>
              <a:lstStyle/>
              <a:p>
                <a:endParaRPr lang="hu-HU"/>
              </a:p>
            </p:txBody>
          </p:sp>
          <p:sp>
            <p:nvSpPr>
              <p:cNvPr id="92489" name="Line 329"/>
              <p:cNvSpPr>
                <a:spLocks noChangeShapeType="1"/>
              </p:cNvSpPr>
              <p:nvPr/>
            </p:nvSpPr>
            <p:spPr bwMode="auto">
              <a:xfrm>
                <a:off x="673" y="2226"/>
                <a:ext cx="33" cy="2"/>
              </a:xfrm>
              <a:prstGeom prst="line">
                <a:avLst/>
              </a:prstGeom>
              <a:noFill/>
              <a:ln w="1588">
                <a:solidFill>
                  <a:srgbClr val="000000"/>
                </a:solidFill>
                <a:round/>
                <a:headEnd/>
                <a:tailEnd/>
              </a:ln>
            </p:spPr>
            <p:txBody>
              <a:bodyPr/>
              <a:lstStyle/>
              <a:p>
                <a:endParaRPr lang="hu-HU"/>
              </a:p>
            </p:txBody>
          </p:sp>
          <p:sp>
            <p:nvSpPr>
              <p:cNvPr id="92490" name="Line 330"/>
              <p:cNvSpPr>
                <a:spLocks noChangeShapeType="1"/>
              </p:cNvSpPr>
              <p:nvPr/>
            </p:nvSpPr>
            <p:spPr bwMode="auto">
              <a:xfrm>
                <a:off x="673" y="1858"/>
                <a:ext cx="33" cy="1"/>
              </a:xfrm>
              <a:prstGeom prst="line">
                <a:avLst/>
              </a:prstGeom>
              <a:noFill/>
              <a:ln w="1588">
                <a:solidFill>
                  <a:srgbClr val="000000"/>
                </a:solidFill>
                <a:round/>
                <a:headEnd/>
                <a:tailEnd/>
              </a:ln>
            </p:spPr>
            <p:txBody>
              <a:bodyPr/>
              <a:lstStyle/>
              <a:p>
                <a:endParaRPr lang="hu-HU"/>
              </a:p>
            </p:txBody>
          </p:sp>
          <p:sp>
            <p:nvSpPr>
              <p:cNvPr id="92491" name="Line 331"/>
              <p:cNvSpPr>
                <a:spLocks noChangeShapeType="1"/>
              </p:cNvSpPr>
              <p:nvPr/>
            </p:nvSpPr>
            <p:spPr bwMode="auto">
              <a:xfrm>
                <a:off x="673" y="1492"/>
                <a:ext cx="33" cy="1"/>
              </a:xfrm>
              <a:prstGeom prst="line">
                <a:avLst/>
              </a:prstGeom>
              <a:noFill/>
              <a:ln w="1588">
                <a:solidFill>
                  <a:srgbClr val="000000"/>
                </a:solidFill>
                <a:round/>
                <a:headEnd/>
                <a:tailEnd/>
              </a:ln>
            </p:spPr>
            <p:txBody>
              <a:bodyPr/>
              <a:lstStyle/>
              <a:p>
                <a:endParaRPr lang="hu-HU"/>
              </a:p>
            </p:txBody>
          </p:sp>
          <p:sp>
            <p:nvSpPr>
              <p:cNvPr id="92492" name="Line 332"/>
              <p:cNvSpPr>
                <a:spLocks noChangeShapeType="1"/>
              </p:cNvSpPr>
              <p:nvPr/>
            </p:nvSpPr>
            <p:spPr bwMode="auto">
              <a:xfrm>
                <a:off x="673" y="1124"/>
                <a:ext cx="33" cy="2"/>
              </a:xfrm>
              <a:prstGeom prst="line">
                <a:avLst/>
              </a:prstGeom>
              <a:noFill/>
              <a:ln w="1588">
                <a:solidFill>
                  <a:srgbClr val="000000"/>
                </a:solidFill>
                <a:round/>
                <a:headEnd/>
                <a:tailEnd/>
              </a:ln>
            </p:spPr>
            <p:txBody>
              <a:bodyPr/>
              <a:lstStyle/>
              <a:p>
                <a:endParaRPr lang="hu-HU"/>
              </a:p>
            </p:txBody>
          </p:sp>
          <p:sp>
            <p:nvSpPr>
              <p:cNvPr id="92493" name="Line 333"/>
              <p:cNvSpPr>
                <a:spLocks noChangeShapeType="1"/>
              </p:cNvSpPr>
              <p:nvPr/>
            </p:nvSpPr>
            <p:spPr bwMode="auto">
              <a:xfrm>
                <a:off x="707" y="3693"/>
                <a:ext cx="4953" cy="3"/>
              </a:xfrm>
              <a:prstGeom prst="line">
                <a:avLst/>
              </a:prstGeom>
              <a:noFill/>
              <a:ln w="1588">
                <a:solidFill>
                  <a:srgbClr val="000000"/>
                </a:solidFill>
                <a:round/>
                <a:headEnd/>
                <a:tailEnd/>
              </a:ln>
            </p:spPr>
            <p:txBody>
              <a:bodyPr/>
              <a:lstStyle/>
              <a:p>
                <a:endParaRPr lang="hu-HU"/>
              </a:p>
            </p:txBody>
          </p:sp>
          <p:sp>
            <p:nvSpPr>
              <p:cNvPr id="92494" name="Line 334"/>
              <p:cNvSpPr>
                <a:spLocks noChangeShapeType="1"/>
              </p:cNvSpPr>
              <p:nvPr/>
            </p:nvSpPr>
            <p:spPr bwMode="auto">
              <a:xfrm flipV="1">
                <a:off x="707" y="3693"/>
                <a:ext cx="1" cy="38"/>
              </a:xfrm>
              <a:prstGeom prst="line">
                <a:avLst/>
              </a:prstGeom>
              <a:noFill/>
              <a:ln w="1588">
                <a:solidFill>
                  <a:srgbClr val="000000"/>
                </a:solidFill>
                <a:round/>
                <a:headEnd/>
                <a:tailEnd/>
              </a:ln>
            </p:spPr>
            <p:txBody>
              <a:bodyPr/>
              <a:lstStyle/>
              <a:p>
                <a:endParaRPr lang="hu-HU"/>
              </a:p>
            </p:txBody>
          </p:sp>
          <p:sp>
            <p:nvSpPr>
              <p:cNvPr id="92495" name="Line 335"/>
              <p:cNvSpPr>
                <a:spLocks noChangeShapeType="1"/>
              </p:cNvSpPr>
              <p:nvPr/>
            </p:nvSpPr>
            <p:spPr bwMode="auto">
              <a:xfrm flipV="1">
                <a:off x="1414" y="3693"/>
                <a:ext cx="1" cy="38"/>
              </a:xfrm>
              <a:prstGeom prst="line">
                <a:avLst/>
              </a:prstGeom>
              <a:noFill/>
              <a:ln w="1588">
                <a:solidFill>
                  <a:srgbClr val="000000"/>
                </a:solidFill>
                <a:round/>
                <a:headEnd/>
                <a:tailEnd/>
              </a:ln>
            </p:spPr>
            <p:txBody>
              <a:bodyPr/>
              <a:lstStyle/>
              <a:p>
                <a:endParaRPr lang="hu-HU"/>
              </a:p>
            </p:txBody>
          </p:sp>
          <p:sp>
            <p:nvSpPr>
              <p:cNvPr id="92496" name="Line 336"/>
              <p:cNvSpPr>
                <a:spLocks noChangeShapeType="1"/>
              </p:cNvSpPr>
              <p:nvPr/>
            </p:nvSpPr>
            <p:spPr bwMode="auto">
              <a:xfrm flipV="1">
                <a:off x="2122" y="3693"/>
                <a:ext cx="1" cy="38"/>
              </a:xfrm>
              <a:prstGeom prst="line">
                <a:avLst/>
              </a:prstGeom>
              <a:noFill/>
              <a:ln w="1588">
                <a:solidFill>
                  <a:srgbClr val="000000"/>
                </a:solidFill>
                <a:round/>
                <a:headEnd/>
                <a:tailEnd/>
              </a:ln>
            </p:spPr>
            <p:txBody>
              <a:bodyPr/>
              <a:lstStyle/>
              <a:p>
                <a:endParaRPr lang="hu-HU"/>
              </a:p>
            </p:txBody>
          </p:sp>
          <p:sp>
            <p:nvSpPr>
              <p:cNvPr id="92497" name="Line 337"/>
              <p:cNvSpPr>
                <a:spLocks noChangeShapeType="1"/>
              </p:cNvSpPr>
              <p:nvPr/>
            </p:nvSpPr>
            <p:spPr bwMode="auto">
              <a:xfrm flipV="1">
                <a:off x="2830" y="3693"/>
                <a:ext cx="2" cy="38"/>
              </a:xfrm>
              <a:prstGeom prst="line">
                <a:avLst/>
              </a:prstGeom>
              <a:noFill/>
              <a:ln w="1588">
                <a:solidFill>
                  <a:srgbClr val="000000"/>
                </a:solidFill>
                <a:round/>
                <a:headEnd/>
                <a:tailEnd/>
              </a:ln>
            </p:spPr>
            <p:txBody>
              <a:bodyPr/>
              <a:lstStyle/>
              <a:p>
                <a:endParaRPr lang="hu-HU"/>
              </a:p>
            </p:txBody>
          </p:sp>
          <p:sp>
            <p:nvSpPr>
              <p:cNvPr id="92498" name="Line 338"/>
              <p:cNvSpPr>
                <a:spLocks noChangeShapeType="1"/>
              </p:cNvSpPr>
              <p:nvPr/>
            </p:nvSpPr>
            <p:spPr bwMode="auto">
              <a:xfrm flipV="1">
                <a:off x="3538" y="3693"/>
                <a:ext cx="2" cy="38"/>
              </a:xfrm>
              <a:prstGeom prst="line">
                <a:avLst/>
              </a:prstGeom>
              <a:noFill/>
              <a:ln w="1588">
                <a:solidFill>
                  <a:srgbClr val="000000"/>
                </a:solidFill>
                <a:round/>
                <a:headEnd/>
                <a:tailEnd/>
              </a:ln>
            </p:spPr>
            <p:txBody>
              <a:bodyPr/>
              <a:lstStyle/>
              <a:p>
                <a:endParaRPr lang="hu-HU"/>
              </a:p>
            </p:txBody>
          </p:sp>
          <p:sp>
            <p:nvSpPr>
              <p:cNvPr id="92499" name="Line 339"/>
              <p:cNvSpPr>
                <a:spLocks noChangeShapeType="1"/>
              </p:cNvSpPr>
              <p:nvPr/>
            </p:nvSpPr>
            <p:spPr bwMode="auto">
              <a:xfrm flipV="1">
                <a:off x="4247" y="3693"/>
                <a:ext cx="1" cy="38"/>
              </a:xfrm>
              <a:prstGeom prst="line">
                <a:avLst/>
              </a:prstGeom>
              <a:noFill/>
              <a:ln w="1588">
                <a:solidFill>
                  <a:srgbClr val="000000"/>
                </a:solidFill>
                <a:round/>
                <a:headEnd/>
                <a:tailEnd/>
              </a:ln>
            </p:spPr>
            <p:txBody>
              <a:bodyPr/>
              <a:lstStyle/>
              <a:p>
                <a:endParaRPr lang="hu-HU"/>
              </a:p>
            </p:txBody>
          </p:sp>
          <p:sp>
            <p:nvSpPr>
              <p:cNvPr id="92500" name="Line 340"/>
              <p:cNvSpPr>
                <a:spLocks noChangeShapeType="1"/>
              </p:cNvSpPr>
              <p:nvPr/>
            </p:nvSpPr>
            <p:spPr bwMode="auto">
              <a:xfrm flipV="1">
                <a:off x="4951" y="3693"/>
                <a:ext cx="5" cy="38"/>
              </a:xfrm>
              <a:prstGeom prst="line">
                <a:avLst/>
              </a:prstGeom>
              <a:noFill/>
              <a:ln w="1588">
                <a:solidFill>
                  <a:srgbClr val="000000"/>
                </a:solidFill>
                <a:round/>
                <a:headEnd/>
                <a:tailEnd/>
              </a:ln>
            </p:spPr>
            <p:txBody>
              <a:bodyPr/>
              <a:lstStyle/>
              <a:p>
                <a:endParaRPr lang="hu-HU"/>
              </a:p>
            </p:txBody>
          </p:sp>
          <p:sp>
            <p:nvSpPr>
              <p:cNvPr id="92501" name="Line 341"/>
              <p:cNvSpPr>
                <a:spLocks noChangeShapeType="1"/>
              </p:cNvSpPr>
              <p:nvPr/>
            </p:nvSpPr>
            <p:spPr bwMode="auto">
              <a:xfrm flipV="1">
                <a:off x="5660" y="3693"/>
                <a:ext cx="4" cy="38"/>
              </a:xfrm>
              <a:prstGeom prst="line">
                <a:avLst/>
              </a:prstGeom>
              <a:noFill/>
              <a:ln w="1588">
                <a:solidFill>
                  <a:srgbClr val="000000"/>
                </a:solidFill>
                <a:round/>
                <a:headEnd/>
                <a:tailEnd/>
              </a:ln>
            </p:spPr>
            <p:txBody>
              <a:bodyPr/>
              <a:lstStyle/>
              <a:p>
                <a:endParaRPr lang="hu-HU"/>
              </a:p>
            </p:txBody>
          </p:sp>
          <p:sp>
            <p:nvSpPr>
              <p:cNvPr id="92502" name="Line 342"/>
              <p:cNvSpPr>
                <a:spLocks noChangeShapeType="1"/>
              </p:cNvSpPr>
              <p:nvPr/>
            </p:nvSpPr>
            <p:spPr bwMode="auto">
              <a:xfrm>
                <a:off x="1060" y="1512"/>
                <a:ext cx="709" cy="346"/>
              </a:xfrm>
              <a:prstGeom prst="line">
                <a:avLst/>
              </a:prstGeom>
              <a:noFill/>
              <a:ln w="12700">
                <a:solidFill>
                  <a:srgbClr val="000080"/>
                </a:solidFill>
                <a:round/>
                <a:headEnd/>
                <a:tailEnd/>
              </a:ln>
            </p:spPr>
            <p:txBody>
              <a:bodyPr/>
              <a:lstStyle/>
              <a:p>
                <a:endParaRPr lang="hu-HU"/>
              </a:p>
            </p:txBody>
          </p:sp>
          <p:sp>
            <p:nvSpPr>
              <p:cNvPr id="92503" name="Line 343"/>
              <p:cNvSpPr>
                <a:spLocks noChangeShapeType="1"/>
              </p:cNvSpPr>
              <p:nvPr/>
            </p:nvSpPr>
            <p:spPr bwMode="auto">
              <a:xfrm>
                <a:off x="1769" y="1858"/>
                <a:ext cx="708" cy="493"/>
              </a:xfrm>
              <a:prstGeom prst="line">
                <a:avLst/>
              </a:prstGeom>
              <a:noFill/>
              <a:ln w="12700">
                <a:solidFill>
                  <a:srgbClr val="000080"/>
                </a:solidFill>
                <a:round/>
                <a:headEnd/>
                <a:tailEnd/>
              </a:ln>
            </p:spPr>
            <p:txBody>
              <a:bodyPr/>
              <a:lstStyle/>
              <a:p>
                <a:endParaRPr lang="hu-HU"/>
              </a:p>
            </p:txBody>
          </p:sp>
          <p:sp>
            <p:nvSpPr>
              <p:cNvPr id="92504" name="Line 344"/>
              <p:cNvSpPr>
                <a:spLocks noChangeShapeType="1"/>
              </p:cNvSpPr>
              <p:nvPr/>
            </p:nvSpPr>
            <p:spPr bwMode="auto">
              <a:xfrm>
                <a:off x="2477" y="2351"/>
                <a:ext cx="708" cy="462"/>
              </a:xfrm>
              <a:prstGeom prst="line">
                <a:avLst/>
              </a:prstGeom>
              <a:noFill/>
              <a:ln w="12700">
                <a:solidFill>
                  <a:srgbClr val="000080"/>
                </a:solidFill>
                <a:round/>
                <a:headEnd/>
                <a:tailEnd/>
              </a:ln>
            </p:spPr>
            <p:txBody>
              <a:bodyPr/>
              <a:lstStyle/>
              <a:p>
                <a:endParaRPr lang="hu-HU"/>
              </a:p>
            </p:txBody>
          </p:sp>
          <p:sp>
            <p:nvSpPr>
              <p:cNvPr id="92505" name="Line 345"/>
              <p:cNvSpPr>
                <a:spLocks noChangeShapeType="1"/>
              </p:cNvSpPr>
              <p:nvPr/>
            </p:nvSpPr>
            <p:spPr bwMode="auto">
              <a:xfrm>
                <a:off x="3185" y="2813"/>
                <a:ext cx="709" cy="297"/>
              </a:xfrm>
              <a:prstGeom prst="line">
                <a:avLst/>
              </a:prstGeom>
              <a:noFill/>
              <a:ln w="12700">
                <a:solidFill>
                  <a:srgbClr val="000080"/>
                </a:solidFill>
                <a:round/>
                <a:headEnd/>
                <a:tailEnd/>
              </a:ln>
            </p:spPr>
            <p:txBody>
              <a:bodyPr/>
              <a:lstStyle/>
              <a:p>
                <a:endParaRPr lang="hu-HU"/>
              </a:p>
            </p:txBody>
          </p:sp>
          <p:sp>
            <p:nvSpPr>
              <p:cNvPr id="92506" name="Line 346"/>
              <p:cNvSpPr>
                <a:spLocks noChangeShapeType="1"/>
              </p:cNvSpPr>
              <p:nvPr/>
            </p:nvSpPr>
            <p:spPr bwMode="auto">
              <a:xfrm>
                <a:off x="3894" y="3110"/>
                <a:ext cx="707" cy="169"/>
              </a:xfrm>
              <a:prstGeom prst="line">
                <a:avLst/>
              </a:prstGeom>
              <a:noFill/>
              <a:ln w="12700">
                <a:solidFill>
                  <a:srgbClr val="000080"/>
                </a:solidFill>
                <a:round/>
                <a:headEnd/>
                <a:tailEnd/>
              </a:ln>
            </p:spPr>
            <p:txBody>
              <a:bodyPr/>
              <a:lstStyle/>
              <a:p>
                <a:endParaRPr lang="hu-HU"/>
              </a:p>
            </p:txBody>
          </p:sp>
          <p:sp>
            <p:nvSpPr>
              <p:cNvPr id="92507" name="Line 347"/>
              <p:cNvSpPr>
                <a:spLocks noChangeShapeType="1"/>
              </p:cNvSpPr>
              <p:nvPr/>
            </p:nvSpPr>
            <p:spPr bwMode="auto">
              <a:xfrm>
                <a:off x="4601" y="3279"/>
                <a:ext cx="705" cy="64"/>
              </a:xfrm>
              <a:prstGeom prst="line">
                <a:avLst/>
              </a:prstGeom>
              <a:noFill/>
              <a:ln w="12700">
                <a:solidFill>
                  <a:srgbClr val="000080"/>
                </a:solidFill>
                <a:round/>
                <a:headEnd/>
                <a:tailEnd/>
              </a:ln>
            </p:spPr>
            <p:txBody>
              <a:bodyPr/>
              <a:lstStyle/>
              <a:p>
                <a:endParaRPr lang="hu-HU"/>
              </a:p>
            </p:txBody>
          </p:sp>
          <p:sp>
            <p:nvSpPr>
              <p:cNvPr id="92508" name="Line 348"/>
              <p:cNvSpPr>
                <a:spLocks noChangeShapeType="1"/>
              </p:cNvSpPr>
              <p:nvPr/>
            </p:nvSpPr>
            <p:spPr bwMode="auto">
              <a:xfrm>
                <a:off x="1060" y="1595"/>
                <a:ext cx="709" cy="263"/>
              </a:xfrm>
              <a:prstGeom prst="line">
                <a:avLst/>
              </a:prstGeom>
              <a:noFill/>
              <a:ln w="12700">
                <a:solidFill>
                  <a:srgbClr val="FF00FF"/>
                </a:solidFill>
                <a:round/>
                <a:headEnd/>
                <a:tailEnd/>
              </a:ln>
            </p:spPr>
            <p:txBody>
              <a:bodyPr/>
              <a:lstStyle/>
              <a:p>
                <a:endParaRPr lang="hu-HU"/>
              </a:p>
            </p:txBody>
          </p:sp>
          <p:sp>
            <p:nvSpPr>
              <p:cNvPr id="92509" name="Line 349"/>
              <p:cNvSpPr>
                <a:spLocks noChangeShapeType="1"/>
              </p:cNvSpPr>
              <p:nvPr/>
            </p:nvSpPr>
            <p:spPr bwMode="auto">
              <a:xfrm>
                <a:off x="1769" y="1858"/>
                <a:ext cx="708" cy="431"/>
              </a:xfrm>
              <a:prstGeom prst="line">
                <a:avLst/>
              </a:prstGeom>
              <a:noFill/>
              <a:ln w="12700">
                <a:solidFill>
                  <a:srgbClr val="FF00FF"/>
                </a:solidFill>
                <a:round/>
                <a:headEnd/>
                <a:tailEnd/>
              </a:ln>
            </p:spPr>
            <p:txBody>
              <a:bodyPr/>
              <a:lstStyle/>
              <a:p>
                <a:endParaRPr lang="hu-HU"/>
              </a:p>
            </p:txBody>
          </p:sp>
          <p:sp>
            <p:nvSpPr>
              <p:cNvPr id="92510" name="Line 350"/>
              <p:cNvSpPr>
                <a:spLocks noChangeShapeType="1"/>
              </p:cNvSpPr>
              <p:nvPr/>
            </p:nvSpPr>
            <p:spPr bwMode="auto">
              <a:xfrm>
                <a:off x="2477" y="2289"/>
                <a:ext cx="708" cy="448"/>
              </a:xfrm>
              <a:prstGeom prst="line">
                <a:avLst/>
              </a:prstGeom>
              <a:noFill/>
              <a:ln w="12700">
                <a:solidFill>
                  <a:srgbClr val="FF00FF"/>
                </a:solidFill>
                <a:round/>
                <a:headEnd/>
                <a:tailEnd/>
              </a:ln>
            </p:spPr>
            <p:txBody>
              <a:bodyPr/>
              <a:lstStyle/>
              <a:p>
                <a:endParaRPr lang="hu-HU"/>
              </a:p>
            </p:txBody>
          </p:sp>
          <p:sp>
            <p:nvSpPr>
              <p:cNvPr id="92511" name="Line 351"/>
              <p:cNvSpPr>
                <a:spLocks noChangeShapeType="1"/>
              </p:cNvSpPr>
              <p:nvPr/>
            </p:nvSpPr>
            <p:spPr bwMode="auto">
              <a:xfrm>
                <a:off x="3185" y="2737"/>
                <a:ext cx="709" cy="374"/>
              </a:xfrm>
              <a:prstGeom prst="line">
                <a:avLst/>
              </a:prstGeom>
              <a:noFill/>
              <a:ln w="12700">
                <a:solidFill>
                  <a:srgbClr val="FF00FF"/>
                </a:solidFill>
                <a:round/>
                <a:headEnd/>
                <a:tailEnd/>
              </a:ln>
            </p:spPr>
            <p:txBody>
              <a:bodyPr/>
              <a:lstStyle/>
              <a:p>
                <a:endParaRPr lang="hu-HU"/>
              </a:p>
            </p:txBody>
          </p:sp>
          <p:sp>
            <p:nvSpPr>
              <p:cNvPr id="92512" name="Line 352"/>
              <p:cNvSpPr>
                <a:spLocks noChangeShapeType="1"/>
              </p:cNvSpPr>
              <p:nvPr/>
            </p:nvSpPr>
            <p:spPr bwMode="auto">
              <a:xfrm>
                <a:off x="3894" y="3111"/>
                <a:ext cx="707" cy="170"/>
              </a:xfrm>
              <a:prstGeom prst="line">
                <a:avLst/>
              </a:prstGeom>
              <a:noFill/>
              <a:ln w="12700">
                <a:solidFill>
                  <a:srgbClr val="FF00FF"/>
                </a:solidFill>
                <a:round/>
                <a:headEnd/>
                <a:tailEnd/>
              </a:ln>
            </p:spPr>
            <p:txBody>
              <a:bodyPr/>
              <a:lstStyle/>
              <a:p>
                <a:endParaRPr lang="hu-HU"/>
              </a:p>
            </p:txBody>
          </p:sp>
          <p:sp>
            <p:nvSpPr>
              <p:cNvPr id="92513" name="Line 353"/>
              <p:cNvSpPr>
                <a:spLocks noChangeShapeType="1"/>
              </p:cNvSpPr>
              <p:nvPr/>
            </p:nvSpPr>
            <p:spPr bwMode="auto">
              <a:xfrm>
                <a:off x="4601" y="3281"/>
                <a:ext cx="705" cy="62"/>
              </a:xfrm>
              <a:prstGeom prst="line">
                <a:avLst/>
              </a:prstGeom>
              <a:noFill/>
              <a:ln w="12700">
                <a:solidFill>
                  <a:srgbClr val="FF00FF"/>
                </a:solidFill>
                <a:round/>
                <a:headEnd/>
                <a:tailEnd/>
              </a:ln>
            </p:spPr>
            <p:txBody>
              <a:bodyPr/>
              <a:lstStyle/>
              <a:p>
                <a:endParaRPr lang="hu-HU"/>
              </a:p>
            </p:txBody>
          </p:sp>
          <p:sp>
            <p:nvSpPr>
              <p:cNvPr id="92514" name="Line 354"/>
              <p:cNvSpPr>
                <a:spLocks noChangeShapeType="1"/>
              </p:cNvSpPr>
              <p:nvPr/>
            </p:nvSpPr>
            <p:spPr bwMode="auto">
              <a:xfrm flipV="1">
                <a:off x="1060" y="1858"/>
                <a:ext cx="709" cy="123"/>
              </a:xfrm>
              <a:prstGeom prst="line">
                <a:avLst/>
              </a:prstGeom>
              <a:noFill/>
              <a:ln w="12700">
                <a:solidFill>
                  <a:srgbClr val="333399"/>
                </a:solidFill>
                <a:round/>
                <a:headEnd/>
                <a:tailEnd/>
              </a:ln>
            </p:spPr>
            <p:txBody>
              <a:bodyPr/>
              <a:lstStyle/>
              <a:p>
                <a:endParaRPr lang="hu-HU"/>
              </a:p>
            </p:txBody>
          </p:sp>
          <p:sp>
            <p:nvSpPr>
              <p:cNvPr id="92515" name="Line 355"/>
              <p:cNvSpPr>
                <a:spLocks noChangeShapeType="1"/>
              </p:cNvSpPr>
              <p:nvPr/>
            </p:nvSpPr>
            <p:spPr bwMode="auto">
              <a:xfrm>
                <a:off x="1769" y="1858"/>
                <a:ext cx="708" cy="514"/>
              </a:xfrm>
              <a:prstGeom prst="line">
                <a:avLst/>
              </a:prstGeom>
              <a:noFill/>
              <a:ln w="12700">
                <a:solidFill>
                  <a:srgbClr val="333399"/>
                </a:solidFill>
                <a:round/>
                <a:headEnd/>
                <a:tailEnd/>
              </a:ln>
            </p:spPr>
            <p:txBody>
              <a:bodyPr/>
              <a:lstStyle/>
              <a:p>
                <a:endParaRPr lang="hu-HU"/>
              </a:p>
            </p:txBody>
          </p:sp>
          <p:sp>
            <p:nvSpPr>
              <p:cNvPr id="92516" name="Line 356"/>
              <p:cNvSpPr>
                <a:spLocks noChangeShapeType="1"/>
              </p:cNvSpPr>
              <p:nvPr/>
            </p:nvSpPr>
            <p:spPr bwMode="auto">
              <a:xfrm>
                <a:off x="2477" y="2372"/>
                <a:ext cx="708" cy="464"/>
              </a:xfrm>
              <a:prstGeom prst="line">
                <a:avLst/>
              </a:prstGeom>
              <a:noFill/>
              <a:ln w="12700">
                <a:solidFill>
                  <a:srgbClr val="333399"/>
                </a:solidFill>
                <a:round/>
                <a:headEnd/>
                <a:tailEnd/>
              </a:ln>
            </p:spPr>
            <p:txBody>
              <a:bodyPr/>
              <a:lstStyle/>
              <a:p>
                <a:endParaRPr lang="hu-HU"/>
              </a:p>
            </p:txBody>
          </p:sp>
          <p:sp>
            <p:nvSpPr>
              <p:cNvPr id="92517" name="Line 357"/>
              <p:cNvSpPr>
                <a:spLocks noChangeShapeType="1"/>
              </p:cNvSpPr>
              <p:nvPr/>
            </p:nvSpPr>
            <p:spPr bwMode="auto">
              <a:xfrm>
                <a:off x="3185" y="2836"/>
                <a:ext cx="709" cy="357"/>
              </a:xfrm>
              <a:prstGeom prst="line">
                <a:avLst/>
              </a:prstGeom>
              <a:noFill/>
              <a:ln w="12700">
                <a:solidFill>
                  <a:srgbClr val="333399"/>
                </a:solidFill>
                <a:round/>
                <a:headEnd/>
                <a:tailEnd/>
              </a:ln>
            </p:spPr>
            <p:txBody>
              <a:bodyPr/>
              <a:lstStyle/>
              <a:p>
                <a:endParaRPr lang="hu-HU"/>
              </a:p>
            </p:txBody>
          </p:sp>
          <p:sp>
            <p:nvSpPr>
              <p:cNvPr id="92518" name="Line 358"/>
              <p:cNvSpPr>
                <a:spLocks noChangeShapeType="1"/>
              </p:cNvSpPr>
              <p:nvPr/>
            </p:nvSpPr>
            <p:spPr bwMode="auto">
              <a:xfrm>
                <a:off x="3894" y="3193"/>
                <a:ext cx="707" cy="151"/>
              </a:xfrm>
              <a:prstGeom prst="line">
                <a:avLst/>
              </a:prstGeom>
              <a:noFill/>
              <a:ln w="12700">
                <a:solidFill>
                  <a:srgbClr val="333399"/>
                </a:solidFill>
                <a:round/>
                <a:headEnd/>
                <a:tailEnd/>
              </a:ln>
            </p:spPr>
            <p:txBody>
              <a:bodyPr/>
              <a:lstStyle/>
              <a:p>
                <a:endParaRPr lang="hu-HU"/>
              </a:p>
            </p:txBody>
          </p:sp>
          <p:sp>
            <p:nvSpPr>
              <p:cNvPr id="92519" name="Line 359"/>
              <p:cNvSpPr>
                <a:spLocks noChangeShapeType="1"/>
              </p:cNvSpPr>
              <p:nvPr/>
            </p:nvSpPr>
            <p:spPr bwMode="auto">
              <a:xfrm>
                <a:off x="4601" y="3344"/>
                <a:ext cx="705" cy="31"/>
              </a:xfrm>
              <a:prstGeom prst="line">
                <a:avLst/>
              </a:prstGeom>
              <a:noFill/>
              <a:ln w="12700">
                <a:solidFill>
                  <a:srgbClr val="333399"/>
                </a:solidFill>
                <a:round/>
                <a:headEnd/>
                <a:tailEnd/>
              </a:ln>
            </p:spPr>
            <p:txBody>
              <a:bodyPr/>
              <a:lstStyle/>
              <a:p>
                <a:endParaRPr lang="hu-HU"/>
              </a:p>
            </p:txBody>
          </p:sp>
          <p:sp>
            <p:nvSpPr>
              <p:cNvPr id="92520" name="Line 360"/>
              <p:cNvSpPr>
                <a:spLocks noChangeShapeType="1"/>
              </p:cNvSpPr>
              <p:nvPr/>
            </p:nvSpPr>
            <p:spPr bwMode="auto">
              <a:xfrm>
                <a:off x="1060" y="1425"/>
                <a:ext cx="709" cy="433"/>
              </a:xfrm>
              <a:prstGeom prst="line">
                <a:avLst/>
              </a:prstGeom>
              <a:noFill/>
              <a:ln w="12700">
                <a:solidFill>
                  <a:srgbClr val="00FFFF"/>
                </a:solidFill>
                <a:round/>
                <a:headEnd/>
                <a:tailEnd/>
              </a:ln>
            </p:spPr>
            <p:txBody>
              <a:bodyPr/>
              <a:lstStyle/>
              <a:p>
                <a:endParaRPr lang="hu-HU"/>
              </a:p>
            </p:txBody>
          </p:sp>
          <p:sp>
            <p:nvSpPr>
              <p:cNvPr id="92521" name="Line 361"/>
              <p:cNvSpPr>
                <a:spLocks noChangeShapeType="1"/>
              </p:cNvSpPr>
              <p:nvPr/>
            </p:nvSpPr>
            <p:spPr bwMode="auto">
              <a:xfrm>
                <a:off x="1769" y="1858"/>
                <a:ext cx="718" cy="633"/>
              </a:xfrm>
              <a:prstGeom prst="line">
                <a:avLst/>
              </a:prstGeom>
              <a:noFill/>
              <a:ln w="12700">
                <a:solidFill>
                  <a:srgbClr val="009999"/>
                </a:solidFill>
                <a:round/>
                <a:headEnd/>
                <a:tailEnd/>
              </a:ln>
            </p:spPr>
            <p:txBody>
              <a:bodyPr/>
              <a:lstStyle/>
              <a:p>
                <a:endParaRPr lang="hu-HU"/>
              </a:p>
            </p:txBody>
          </p:sp>
          <p:sp>
            <p:nvSpPr>
              <p:cNvPr id="92522" name="Line 362"/>
              <p:cNvSpPr>
                <a:spLocks noChangeShapeType="1"/>
              </p:cNvSpPr>
              <p:nvPr/>
            </p:nvSpPr>
            <p:spPr bwMode="auto">
              <a:xfrm>
                <a:off x="2477" y="2504"/>
                <a:ext cx="670" cy="519"/>
              </a:xfrm>
              <a:prstGeom prst="line">
                <a:avLst/>
              </a:prstGeom>
              <a:noFill/>
              <a:ln w="12700">
                <a:solidFill>
                  <a:srgbClr val="009999"/>
                </a:solidFill>
                <a:round/>
                <a:headEnd/>
                <a:tailEnd/>
              </a:ln>
            </p:spPr>
            <p:txBody>
              <a:bodyPr/>
              <a:lstStyle/>
              <a:p>
                <a:endParaRPr lang="hu-HU"/>
              </a:p>
            </p:txBody>
          </p:sp>
          <p:sp>
            <p:nvSpPr>
              <p:cNvPr id="92523" name="Line 363"/>
              <p:cNvSpPr>
                <a:spLocks noChangeShapeType="1"/>
              </p:cNvSpPr>
              <p:nvPr/>
            </p:nvSpPr>
            <p:spPr bwMode="auto">
              <a:xfrm>
                <a:off x="3185" y="3046"/>
                <a:ext cx="733" cy="296"/>
              </a:xfrm>
              <a:prstGeom prst="line">
                <a:avLst/>
              </a:prstGeom>
              <a:noFill/>
              <a:ln w="12700">
                <a:solidFill>
                  <a:srgbClr val="009999"/>
                </a:solidFill>
                <a:round/>
                <a:headEnd/>
                <a:tailEnd/>
              </a:ln>
            </p:spPr>
            <p:txBody>
              <a:bodyPr/>
              <a:lstStyle/>
              <a:p>
                <a:endParaRPr lang="hu-HU"/>
              </a:p>
            </p:txBody>
          </p:sp>
          <p:sp>
            <p:nvSpPr>
              <p:cNvPr id="92524" name="Line 364"/>
              <p:cNvSpPr>
                <a:spLocks noChangeShapeType="1"/>
              </p:cNvSpPr>
              <p:nvPr/>
            </p:nvSpPr>
            <p:spPr bwMode="auto">
              <a:xfrm>
                <a:off x="3918" y="3342"/>
                <a:ext cx="683" cy="86"/>
              </a:xfrm>
              <a:prstGeom prst="line">
                <a:avLst/>
              </a:prstGeom>
              <a:noFill/>
              <a:ln w="12700">
                <a:solidFill>
                  <a:srgbClr val="009999"/>
                </a:solidFill>
                <a:round/>
                <a:headEnd/>
                <a:tailEnd/>
              </a:ln>
            </p:spPr>
            <p:txBody>
              <a:bodyPr/>
              <a:lstStyle/>
              <a:p>
                <a:endParaRPr lang="hu-HU"/>
              </a:p>
            </p:txBody>
          </p:sp>
          <p:sp>
            <p:nvSpPr>
              <p:cNvPr id="92525" name="Line 365"/>
              <p:cNvSpPr>
                <a:spLocks noChangeShapeType="1"/>
              </p:cNvSpPr>
              <p:nvPr/>
            </p:nvSpPr>
            <p:spPr bwMode="auto">
              <a:xfrm>
                <a:off x="4601" y="3428"/>
                <a:ext cx="705" cy="15"/>
              </a:xfrm>
              <a:prstGeom prst="line">
                <a:avLst/>
              </a:prstGeom>
              <a:noFill/>
              <a:ln w="12700">
                <a:solidFill>
                  <a:srgbClr val="009999"/>
                </a:solidFill>
                <a:round/>
                <a:headEnd/>
                <a:tailEnd/>
              </a:ln>
            </p:spPr>
            <p:txBody>
              <a:bodyPr/>
              <a:lstStyle/>
              <a:p>
                <a:endParaRPr lang="hu-HU"/>
              </a:p>
            </p:txBody>
          </p:sp>
          <p:sp>
            <p:nvSpPr>
              <p:cNvPr id="92526" name="Line 366"/>
              <p:cNvSpPr>
                <a:spLocks noChangeShapeType="1"/>
              </p:cNvSpPr>
              <p:nvPr/>
            </p:nvSpPr>
            <p:spPr bwMode="auto">
              <a:xfrm>
                <a:off x="1060" y="1431"/>
                <a:ext cx="709" cy="427"/>
              </a:xfrm>
              <a:prstGeom prst="line">
                <a:avLst/>
              </a:prstGeom>
              <a:noFill/>
              <a:ln w="12700">
                <a:solidFill>
                  <a:srgbClr val="800080"/>
                </a:solidFill>
                <a:round/>
                <a:headEnd/>
                <a:tailEnd/>
              </a:ln>
            </p:spPr>
            <p:txBody>
              <a:bodyPr/>
              <a:lstStyle/>
              <a:p>
                <a:endParaRPr lang="hu-HU"/>
              </a:p>
            </p:txBody>
          </p:sp>
          <p:sp>
            <p:nvSpPr>
              <p:cNvPr id="92527" name="Line 367"/>
              <p:cNvSpPr>
                <a:spLocks noChangeShapeType="1"/>
              </p:cNvSpPr>
              <p:nvPr/>
            </p:nvSpPr>
            <p:spPr bwMode="auto">
              <a:xfrm>
                <a:off x="1769" y="1858"/>
                <a:ext cx="708" cy="945"/>
              </a:xfrm>
              <a:prstGeom prst="line">
                <a:avLst/>
              </a:prstGeom>
              <a:noFill/>
              <a:ln w="12700">
                <a:solidFill>
                  <a:srgbClr val="800080"/>
                </a:solidFill>
                <a:round/>
                <a:headEnd/>
                <a:tailEnd/>
              </a:ln>
            </p:spPr>
            <p:txBody>
              <a:bodyPr/>
              <a:lstStyle/>
              <a:p>
                <a:endParaRPr lang="hu-HU"/>
              </a:p>
            </p:txBody>
          </p:sp>
          <p:sp>
            <p:nvSpPr>
              <p:cNvPr id="92528" name="Line 368"/>
              <p:cNvSpPr>
                <a:spLocks noChangeShapeType="1"/>
              </p:cNvSpPr>
              <p:nvPr/>
            </p:nvSpPr>
            <p:spPr bwMode="auto">
              <a:xfrm>
                <a:off x="2477" y="2803"/>
                <a:ext cx="708" cy="420"/>
              </a:xfrm>
              <a:prstGeom prst="line">
                <a:avLst/>
              </a:prstGeom>
              <a:noFill/>
              <a:ln w="12700">
                <a:solidFill>
                  <a:srgbClr val="800080"/>
                </a:solidFill>
                <a:round/>
                <a:headEnd/>
                <a:tailEnd/>
              </a:ln>
            </p:spPr>
            <p:txBody>
              <a:bodyPr/>
              <a:lstStyle/>
              <a:p>
                <a:endParaRPr lang="hu-HU"/>
              </a:p>
            </p:txBody>
          </p:sp>
          <p:sp>
            <p:nvSpPr>
              <p:cNvPr id="92529" name="Line 369"/>
              <p:cNvSpPr>
                <a:spLocks noChangeShapeType="1"/>
              </p:cNvSpPr>
              <p:nvPr/>
            </p:nvSpPr>
            <p:spPr bwMode="auto">
              <a:xfrm>
                <a:off x="3185" y="3223"/>
                <a:ext cx="709" cy="211"/>
              </a:xfrm>
              <a:prstGeom prst="line">
                <a:avLst/>
              </a:prstGeom>
              <a:noFill/>
              <a:ln w="12700">
                <a:solidFill>
                  <a:srgbClr val="800080"/>
                </a:solidFill>
                <a:round/>
                <a:headEnd/>
                <a:tailEnd/>
              </a:ln>
            </p:spPr>
            <p:txBody>
              <a:bodyPr/>
              <a:lstStyle/>
              <a:p>
                <a:endParaRPr lang="hu-HU"/>
              </a:p>
            </p:txBody>
          </p:sp>
          <p:sp>
            <p:nvSpPr>
              <p:cNvPr id="92530" name="Line 370"/>
              <p:cNvSpPr>
                <a:spLocks noChangeShapeType="1"/>
              </p:cNvSpPr>
              <p:nvPr/>
            </p:nvSpPr>
            <p:spPr bwMode="auto">
              <a:xfrm>
                <a:off x="3894" y="3434"/>
                <a:ext cx="707" cy="71"/>
              </a:xfrm>
              <a:prstGeom prst="line">
                <a:avLst/>
              </a:prstGeom>
              <a:noFill/>
              <a:ln w="12700">
                <a:solidFill>
                  <a:srgbClr val="800080"/>
                </a:solidFill>
                <a:round/>
                <a:headEnd/>
                <a:tailEnd/>
              </a:ln>
            </p:spPr>
            <p:txBody>
              <a:bodyPr/>
              <a:lstStyle/>
              <a:p>
                <a:endParaRPr lang="hu-HU"/>
              </a:p>
            </p:txBody>
          </p:sp>
          <p:sp>
            <p:nvSpPr>
              <p:cNvPr id="92531" name="Line 371"/>
              <p:cNvSpPr>
                <a:spLocks noChangeShapeType="1"/>
              </p:cNvSpPr>
              <p:nvPr/>
            </p:nvSpPr>
            <p:spPr bwMode="auto">
              <a:xfrm>
                <a:off x="4601" y="3505"/>
                <a:ext cx="705" cy="13"/>
              </a:xfrm>
              <a:prstGeom prst="line">
                <a:avLst/>
              </a:prstGeom>
              <a:noFill/>
              <a:ln w="12700">
                <a:solidFill>
                  <a:srgbClr val="800080"/>
                </a:solidFill>
                <a:round/>
                <a:headEnd/>
                <a:tailEnd/>
              </a:ln>
            </p:spPr>
            <p:txBody>
              <a:bodyPr/>
              <a:lstStyle/>
              <a:p>
                <a:endParaRPr lang="hu-HU"/>
              </a:p>
            </p:txBody>
          </p:sp>
          <p:sp>
            <p:nvSpPr>
              <p:cNvPr id="92532" name="Line 372"/>
              <p:cNvSpPr>
                <a:spLocks noChangeShapeType="1"/>
              </p:cNvSpPr>
              <p:nvPr/>
            </p:nvSpPr>
            <p:spPr bwMode="auto">
              <a:xfrm flipV="1">
                <a:off x="1060" y="1858"/>
                <a:ext cx="709" cy="210"/>
              </a:xfrm>
              <a:prstGeom prst="line">
                <a:avLst/>
              </a:prstGeom>
              <a:noFill/>
              <a:ln w="12700">
                <a:solidFill>
                  <a:srgbClr val="800000"/>
                </a:solidFill>
                <a:round/>
                <a:headEnd/>
                <a:tailEnd/>
              </a:ln>
            </p:spPr>
            <p:txBody>
              <a:bodyPr/>
              <a:lstStyle/>
              <a:p>
                <a:endParaRPr lang="hu-HU"/>
              </a:p>
            </p:txBody>
          </p:sp>
          <p:sp>
            <p:nvSpPr>
              <p:cNvPr id="92533" name="Line 373"/>
              <p:cNvSpPr>
                <a:spLocks noChangeShapeType="1"/>
              </p:cNvSpPr>
              <p:nvPr/>
            </p:nvSpPr>
            <p:spPr bwMode="auto">
              <a:xfrm>
                <a:off x="1769" y="1858"/>
                <a:ext cx="708" cy="748"/>
              </a:xfrm>
              <a:prstGeom prst="line">
                <a:avLst/>
              </a:prstGeom>
              <a:noFill/>
              <a:ln w="12700">
                <a:solidFill>
                  <a:srgbClr val="800000"/>
                </a:solidFill>
                <a:round/>
                <a:headEnd/>
                <a:tailEnd/>
              </a:ln>
            </p:spPr>
            <p:txBody>
              <a:bodyPr/>
              <a:lstStyle/>
              <a:p>
                <a:endParaRPr lang="hu-HU"/>
              </a:p>
            </p:txBody>
          </p:sp>
          <p:sp>
            <p:nvSpPr>
              <p:cNvPr id="92534" name="Line 374"/>
              <p:cNvSpPr>
                <a:spLocks noChangeShapeType="1"/>
              </p:cNvSpPr>
              <p:nvPr/>
            </p:nvSpPr>
            <p:spPr bwMode="auto">
              <a:xfrm>
                <a:off x="2477" y="2606"/>
                <a:ext cx="708" cy="861"/>
              </a:xfrm>
              <a:prstGeom prst="line">
                <a:avLst/>
              </a:prstGeom>
              <a:noFill/>
              <a:ln w="12700">
                <a:solidFill>
                  <a:srgbClr val="800000"/>
                </a:solidFill>
                <a:round/>
                <a:headEnd/>
                <a:tailEnd/>
              </a:ln>
            </p:spPr>
            <p:txBody>
              <a:bodyPr/>
              <a:lstStyle/>
              <a:p>
                <a:endParaRPr lang="hu-HU"/>
              </a:p>
            </p:txBody>
          </p:sp>
          <p:sp>
            <p:nvSpPr>
              <p:cNvPr id="92535" name="Line 375"/>
              <p:cNvSpPr>
                <a:spLocks noChangeShapeType="1"/>
              </p:cNvSpPr>
              <p:nvPr/>
            </p:nvSpPr>
            <p:spPr bwMode="auto">
              <a:xfrm>
                <a:off x="3185" y="3467"/>
                <a:ext cx="709" cy="1"/>
              </a:xfrm>
              <a:prstGeom prst="line">
                <a:avLst/>
              </a:prstGeom>
              <a:noFill/>
              <a:ln w="12700">
                <a:solidFill>
                  <a:srgbClr val="800000"/>
                </a:solidFill>
                <a:round/>
                <a:headEnd/>
                <a:tailEnd/>
              </a:ln>
            </p:spPr>
            <p:txBody>
              <a:bodyPr/>
              <a:lstStyle/>
              <a:p>
                <a:endParaRPr lang="hu-HU"/>
              </a:p>
            </p:txBody>
          </p:sp>
          <p:sp>
            <p:nvSpPr>
              <p:cNvPr id="92536" name="Line 376"/>
              <p:cNvSpPr>
                <a:spLocks noChangeShapeType="1"/>
              </p:cNvSpPr>
              <p:nvPr/>
            </p:nvSpPr>
            <p:spPr bwMode="auto">
              <a:xfrm>
                <a:off x="3894" y="3468"/>
                <a:ext cx="707" cy="1"/>
              </a:xfrm>
              <a:prstGeom prst="line">
                <a:avLst/>
              </a:prstGeom>
              <a:noFill/>
              <a:ln w="12700">
                <a:solidFill>
                  <a:srgbClr val="800000"/>
                </a:solidFill>
                <a:round/>
                <a:headEnd/>
                <a:tailEnd/>
              </a:ln>
            </p:spPr>
            <p:txBody>
              <a:bodyPr/>
              <a:lstStyle/>
              <a:p>
                <a:endParaRPr lang="hu-HU"/>
              </a:p>
            </p:txBody>
          </p:sp>
          <p:sp>
            <p:nvSpPr>
              <p:cNvPr id="92537" name="Line 377"/>
              <p:cNvSpPr>
                <a:spLocks noChangeShapeType="1"/>
              </p:cNvSpPr>
              <p:nvPr/>
            </p:nvSpPr>
            <p:spPr bwMode="auto">
              <a:xfrm flipV="1">
                <a:off x="4601" y="3467"/>
                <a:ext cx="705" cy="1"/>
              </a:xfrm>
              <a:prstGeom prst="line">
                <a:avLst/>
              </a:prstGeom>
              <a:noFill/>
              <a:ln w="12700">
                <a:solidFill>
                  <a:srgbClr val="800000"/>
                </a:solidFill>
                <a:round/>
                <a:headEnd/>
                <a:tailEnd/>
              </a:ln>
            </p:spPr>
            <p:txBody>
              <a:bodyPr/>
              <a:lstStyle/>
              <a:p>
                <a:endParaRPr lang="hu-HU"/>
              </a:p>
            </p:txBody>
          </p:sp>
          <p:sp>
            <p:nvSpPr>
              <p:cNvPr id="92538" name="Line 378"/>
              <p:cNvSpPr>
                <a:spLocks noChangeShapeType="1"/>
              </p:cNvSpPr>
              <p:nvPr/>
            </p:nvSpPr>
            <p:spPr bwMode="auto">
              <a:xfrm flipV="1">
                <a:off x="1060" y="1858"/>
                <a:ext cx="709" cy="185"/>
              </a:xfrm>
              <a:prstGeom prst="line">
                <a:avLst/>
              </a:prstGeom>
              <a:noFill/>
              <a:ln w="12700">
                <a:solidFill>
                  <a:srgbClr val="008080"/>
                </a:solidFill>
                <a:round/>
                <a:headEnd/>
                <a:tailEnd/>
              </a:ln>
            </p:spPr>
            <p:txBody>
              <a:bodyPr/>
              <a:lstStyle/>
              <a:p>
                <a:endParaRPr lang="hu-HU"/>
              </a:p>
            </p:txBody>
          </p:sp>
          <p:sp>
            <p:nvSpPr>
              <p:cNvPr id="92539" name="Line 379"/>
              <p:cNvSpPr>
                <a:spLocks noChangeShapeType="1"/>
              </p:cNvSpPr>
              <p:nvPr/>
            </p:nvSpPr>
            <p:spPr bwMode="auto">
              <a:xfrm flipV="1">
                <a:off x="1769" y="1705"/>
                <a:ext cx="708" cy="153"/>
              </a:xfrm>
              <a:prstGeom prst="line">
                <a:avLst/>
              </a:prstGeom>
              <a:noFill/>
              <a:ln w="12700">
                <a:solidFill>
                  <a:srgbClr val="008080"/>
                </a:solidFill>
                <a:round/>
                <a:headEnd/>
                <a:tailEnd/>
              </a:ln>
            </p:spPr>
            <p:txBody>
              <a:bodyPr/>
              <a:lstStyle/>
              <a:p>
                <a:endParaRPr lang="hu-HU"/>
              </a:p>
            </p:txBody>
          </p:sp>
          <p:sp>
            <p:nvSpPr>
              <p:cNvPr id="92540" name="Line 380"/>
              <p:cNvSpPr>
                <a:spLocks noChangeShapeType="1"/>
              </p:cNvSpPr>
              <p:nvPr/>
            </p:nvSpPr>
            <p:spPr bwMode="auto">
              <a:xfrm flipV="1">
                <a:off x="2477" y="1618"/>
                <a:ext cx="708" cy="87"/>
              </a:xfrm>
              <a:prstGeom prst="line">
                <a:avLst/>
              </a:prstGeom>
              <a:noFill/>
              <a:ln w="12700">
                <a:solidFill>
                  <a:srgbClr val="008080"/>
                </a:solidFill>
                <a:round/>
                <a:headEnd/>
                <a:tailEnd/>
              </a:ln>
            </p:spPr>
            <p:txBody>
              <a:bodyPr/>
              <a:lstStyle/>
              <a:p>
                <a:endParaRPr lang="hu-HU"/>
              </a:p>
            </p:txBody>
          </p:sp>
          <p:sp>
            <p:nvSpPr>
              <p:cNvPr id="92541" name="Line 381"/>
              <p:cNvSpPr>
                <a:spLocks noChangeShapeType="1"/>
              </p:cNvSpPr>
              <p:nvPr/>
            </p:nvSpPr>
            <p:spPr bwMode="auto">
              <a:xfrm>
                <a:off x="3185" y="1618"/>
                <a:ext cx="709" cy="20"/>
              </a:xfrm>
              <a:prstGeom prst="line">
                <a:avLst/>
              </a:prstGeom>
              <a:noFill/>
              <a:ln w="12700">
                <a:solidFill>
                  <a:srgbClr val="008080"/>
                </a:solidFill>
                <a:round/>
                <a:headEnd/>
                <a:tailEnd/>
              </a:ln>
            </p:spPr>
            <p:txBody>
              <a:bodyPr/>
              <a:lstStyle/>
              <a:p>
                <a:endParaRPr lang="hu-HU"/>
              </a:p>
            </p:txBody>
          </p:sp>
          <p:sp>
            <p:nvSpPr>
              <p:cNvPr id="92542" name="Line 382"/>
              <p:cNvSpPr>
                <a:spLocks noChangeShapeType="1"/>
              </p:cNvSpPr>
              <p:nvPr/>
            </p:nvSpPr>
            <p:spPr bwMode="auto">
              <a:xfrm>
                <a:off x="3894" y="1638"/>
                <a:ext cx="707" cy="9"/>
              </a:xfrm>
              <a:prstGeom prst="line">
                <a:avLst/>
              </a:prstGeom>
              <a:noFill/>
              <a:ln w="12700">
                <a:solidFill>
                  <a:srgbClr val="008080"/>
                </a:solidFill>
                <a:round/>
                <a:headEnd/>
                <a:tailEnd/>
              </a:ln>
            </p:spPr>
            <p:txBody>
              <a:bodyPr/>
              <a:lstStyle/>
              <a:p>
                <a:endParaRPr lang="hu-HU"/>
              </a:p>
            </p:txBody>
          </p:sp>
          <p:sp>
            <p:nvSpPr>
              <p:cNvPr id="92543" name="Line 383"/>
              <p:cNvSpPr>
                <a:spLocks noChangeShapeType="1"/>
              </p:cNvSpPr>
              <p:nvPr/>
            </p:nvSpPr>
            <p:spPr bwMode="auto">
              <a:xfrm flipV="1">
                <a:off x="4601" y="1631"/>
                <a:ext cx="705" cy="16"/>
              </a:xfrm>
              <a:prstGeom prst="line">
                <a:avLst/>
              </a:prstGeom>
              <a:noFill/>
              <a:ln w="12700">
                <a:solidFill>
                  <a:srgbClr val="008080"/>
                </a:solidFill>
                <a:round/>
                <a:headEnd/>
                <a:tailEnd/>
              </a:ln>
            </p:spPr>
            <p:txBody>
              <a:bodyPr/>
              <a:lstStyle/>
              <a:p>
                <a:endParaRPr lang="hu-HU"/>
              </a:p>
            </p:txBody>
          </p:sp>
          <p:sp>
            <p:nvSpPr>
              <p:cNvPr id="92544" name="Freeform 384"/>
              <p:cNvSpPr>
                <a:spLocks/>
              </p:cNvSpPr>
              <p:nvPr/>
            </p:nvSpPr>
            <p:spPr bwMode="auto">
              <a:xfrm>
                <a:off x="1043" y="1492"/>
                <a:ext cx="37" cy="39"/>
              </a:xfrm>
              <a:custGeom>
                <a:avLst/>
                <a:gdLst/>
                <a:ahLst/>
                <a:cxnLst>
                  <a:cxn ang="0">
                    <a:pos x="17" y="0"/>
                  </a:cxn>
                  <a:cxn ang="0">
                    <a:pos x="37" y="20"/>
                  </a:cxn>
                  <a:cxn ang="0">
                    <a:pos x="17" y="39"/>
                  </a:cxn>
                  <a:cxn ang="0">
                    <a:pos x="0" y="20"/>
                  </a:cxn>
                  <a:cxn ang="0">
                    <a:pos x="17" y="0"/>
                  </a:cxn>
                </a:cxnLst>
                <a:rect l="0" t="0" r="r" b="b"/>
                <a:pathLst>
                  <a:path w="37" h="39">
                    <a:moveTo>
                      <a:pt x="17" y="0"/>
                    </a:moveTo>
                    <a:lnTo>
                      <a:pt x="37" y="20"/>
                    </a:lnTo>
                    <a:lnTo>
                      <a:pt x="17" y="39"/>
                    </a:lnTo>
                    <a:lnTo>
                      <a:pt x="0" y="20"/>
                    </a:lnTo>
                    <a:lnTo>
                      <a:pt x="17" y="0"/>
                    </a:lnTo>
                    <a:close/>
                  </a:path>
                </a:pathLst>
              </a:custGeom>
              <a:solidFill>
                <a:srgbClr val="000080"/>
              </a:solidFill>
              <a:ln w="9525">
                <a:noFill/>
                <a:round/>
                <a:headEnd/>
                <a:tailEnd/>
              </a:ln>
            </p:spPr>
            <p:txBody>
              <a:bodyPr/>
              <a:lstStyle/>
              <a:p>
                <a:endParaRPr lang="hu-HU"/>
              </a:p>
            </p:txBody>
          </p:sp>
          <p:sp>
            <p:nvSpPr>
              <p:cNvPr id="92545" name="Freeform 385"/>
              <p:cNvSpPr>
                <a:spLocks/>
              </p:cNvSpPr>
              <p:nvPr/>
            </p:nvSpPr>
            <p:spPr bwMode="auto">
              <a:xfrm>
                <a:off x="1043" y="1492"/>
                <a:ext cx="37" cy="39"/>
              </a:xfrm>
              <a:custGeom>
                <a:avLst/>
                <a:gdLst/>
                <a:ahLst/>
                <a:cxnLst>
                  <a:cxn ang="0">
                    <a:pos x="17" y="0"/>
                  </a:cxn>
                  <a:cxn ang="0">
                    <a:pos x="37" y="20"/>
                  </a:cxn>
                  <a:cxn ang="0">
                    <a:pos x="17" y="39"/>
                  </a:cxn>
                  <a:cxn ang="0">
                    <a:pos x="0" y="20"/>
                  </a:cxn>
                  <a:cxn ang="0">
                    <a:pos x="17" y="0"/>
                  </a:cxn>
                </a:cxnLst>
                <a:rect l="0" t="0" r="r" b="b"/>
                <a:pathLst>
                  <a:path w="37" h="39">
                    <a:moveTo>
                      <a:pt x="17" y="0"/>
                    </a:moveTo>
                    <a:lnTo>
                      <a:pt x="37" y="20"/>
                    </a:lnTo>
                    <a:lnTo>
                      <a:pt x="17" y="39"/>
                    </a:lnTo>
                    <a:lnTo>
                      <a:pt x="0" y="20"/>
                    </a:lnTo>
                    <a:lnTo>
                      <a:pt x="17" y="0"/>
                    </a:lnTo>
                    <a:close/>
                  </a:path>
                </a:pathLst>
              </a:custGeom>
              <a:noFill/>
              <a:ln w="12700">
                <a:solidFill>
                  <a:srgbClr val="000080"/>
                </a:solidFill>
                <a:prstDash val="solid"/>
                <a:round/>
                <a:headEnd/>
                <a:tailEnd/>
              </a:ln>
            </p:spPr>
            <p:txBody>
              <a:bodyPr/>
              <a:lstStyle/>
              <a:p>
                <a:endParaRPr lang="hu-HU"/>
              </a:p>
            </p:txBody>
          </p:sp>
          <p:sp>
            <p:nvSpPr>
              <p:cNvPr id="92546" name="Freeform 386"/>
              <p:cNvSpPr>
                <a:spLocks/>
              </p:cNvSpPr>
              <p:nvPr/>
            </p:nvSpPr>
            <p:spPr bwMode="auto">
              <a:xfrm>
                <a:off x="1750" y="1840"/>
                <a:ext cx="37" cy="37"/>
              </a:xfrm>
              <a:custGeom>
                <a:avLst/>
                <a:gdLst/>
                <a:ahLst/>
                <a:cxnLst>
                  <a:cxn ang="0">
                    <a:pos x="18" y="0"/>
                  </a:cxn>
                  <a:cxn ang="0">
                    <a:pos x="37" y="18"/>
                  </a:cxn>
                  <a:cxn ang="0">
                    <a:pos x="18" y="37"/>
                  </a:cxn>
                  <a:cxn ang="0">
                    <a:pos x="0" y="18"/>
                  </a:cxn>
                  <a:cxn ang="0">
                    <a:pos x="18" y="0"/>
                  </a:cxn>
                </a:cxnLst>
                <a:rect l="0" t="0" r="r" b="b"/>
                <a:pathLst>
                  <a:path w="37" h="37">
                    <a:moveTo>
                      <a:pt x="18" y="0"/>
                    </a:moveTo>
                    <a:lnTo>
                      <a:pt x="37" y="18"/>
                    </a:lnTo>
                    <a:lnTo>
                      <a:pt x="18" y="37"/>
                    </a:lnTo>
                    <a:lnTo>
                      <a:pt x="0" y="18"/>
                    </a:lnTo>
                    <a:lnTo>
                      <a:pt x="18" y="0"/>
                    </a:lnTo>
                    <a:close/>
                  </a:path>
                </a:pathLst>
              </a:custGeom>
              <a:solidFill>
                <a:srgbClr val="000080"/>
              </a:solidFill>
              <a:ln w="9525">
                <a:noFill/>
                <a:round/>
                <a:headEnd/>
                <a:tailEnd/>
              </a:ln>
            </p:spPr>
            <p:txBody>
              <a:bodyPr/>
              <a:lstStyle/>
              <a:p>
                <a:endParaRPr lang="hu-HU"/>
              </a:p>
            </p:txBody>
          </p:sp>
          <p:sp>
            <p:nvSpPr>
              <p:cNvPr id="92547" name="Freeform 387"/>
              <p:cNvSpPr>
                <a:spLocks/>
              </p:cNvSpPr>
              <p:nvPr/>
            </p:nvSpPr>
            <p:spPr bwMode="auto">
              <a:xfrm>
                <a:off x="1750" y="1840"/>
                <a:ext cx="37" cy="37"/>
              </a:xfrm>
              <a:custGeom>
                <a:avLst/>
                <a:gdLst/>
                <a:ahLst/>
                <a:cxnLst>
                  <a:cxn ang="0">
                    <a:pos x="18" y="0"/>
                  </a:cxn>
                  <a:cxn ang="0">
                    <a:pos x="37" y="18"/>
                  </a:cxn>
                  <a:cxn ang="0">
                    <a:pos x="18" y="37"/>
                  </a:cxn>
                  <a:cxn ang="0">
                    <a:pos x="0" y="18"/>
                  </a:cxn>
                  <a:cxn ang="0">
                    <a:pos x="18" y="0"/>
                  </a:cxn>
                </a:cxnLst>
                <a:rect l="0" t="0" r="r" b="b"/>
                <a:pathLst>
                  <a:path w="37" h="37">
                    <a:moveTo>
                      <a:pt x="18" y="0"/>
                    </a:moveTo>
                    <a:lnTo>
                      <a:pt x="37" y="18"/>
                    </a:lnTo>
                    <a:lnTo>
                      <a:pt x="18" y="37"/>
                    </a:lnTo>
                    <a:lnTo>
                      <a:pt x="0" y="18"/>
                    </a:lnTo>
                    <a:lnTo>
                      <a:pt x="18" y="0"/>
                    </a:lnTo>
                    <a:close/>
                  </a:path>
                </a:pathLst>
              </a:custGeom>
              <a:noFill/>
              <a:ln w="12700">
                <a:solidFill>
                  <a:srgbClr val="000080"/>
                </a:solidFill>
                <a:prstDash val="solid"/>
                <a:round/>
                <a:headEnd/>
                <a:tailEnd/>
              </a:ln>
            </p:spPr>
            <p:txBody>
              <a:bodyPr/>
              <a:lstStyle/>
              <a:p>
                <a:endParaRPr lang="hu-HU"/>
              </a:p>
            </p:txBody>
          </p:sp>
          <p:sp>
            <p:nvSpPr>
              <p:cNvPr id="92548" name="Freeform 388"/>
              <p:cNvSpPr>
                <a:spLocks/>
              </p:cNvSpPr>
              <p:nvPr/>
            </p:nvSpPr>
            <p:spPr bwMode="auto">
              <a:xfrm>
                <a:off x="2457" y="2333"/>
                <a:ext cx="38" cy="39"/>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solidFill>
                <a:srgbClr val="000080"/>
              </a:solidFill>
              <a:ln w="9525">
                <a:noFill/>
                <a:round/>
                <a:headEnd/>
                <a:tailEnd/>
              </a:ln>
            </p:spPr>
            <p:txBody>
              <a:bodyPr/>
              <a:lstStyle/>
              <a:p>
                <a:endParaRPr lang="hu-HU"/>
              </a:p>
            </p:txBody>
          </p:sp>
          <p:sp>
            <p:nvSpPr>
              <p:cNvPr id="92549" name="Freeform 389"/>
              <p:cNvSpPr>
                <a:spLocks/>
              </p:cNvSpPr>
              <p:nvPr/>
            </p:nvSpPr>
            <p:spPr bwMode="auto">
              <a:xfrm>
                <a:off x="2457" y="2333"/>
                <a:ext cx="38" cy="39"/>
              </a:xfrm>
              <a:custGeom>
                <a:avLst/>
                <a:gdLst/>
                <a:ahLst/>
                <a:cxnLst>
                  <a:cxn ang="0">
                    <a:pos x="19" y="0"/>
                  </a:cxn>
                  <a:cxn ang="0">
                    <a:pos x="38" y="19"/>
                  </a:cxn>
                  <a:cxn ang="0">
                    <a:pos x="19" y="39"/>
                  </a:cxn>
                  <a:cxn ang="0">
                    <a:pos x="0" y="19"/>
                  </a:cxn>
                  <a:cxn ang="0">
                    <a:pos x="19" y="0"/>
                  </a:cxn>
                </a:cxnLst>
                <a:rect l="0" t="0" r="r" b="b"/>
                <a:pathLst>
                  <a:path w="38" h="39">
                    <a:moveTo>
                      <a:pt x="19" y="0"/>
                    </a:moveTo>
                    <a:lnTo>
                      <a:pt x="38" y="19"/>
                    </a:lnTo>
                    <a:lnTo>
                      <a:pt x="19" y="39"/>
                    </a:lnTo>
                    <a:lnTo>
                      <a:pt x="0" y="19"/>
                    </a:lnTo>
                    <a:lnTo>
                      <a:pt x="19" y="0"/>
                    </a:lnTo>
                    <a:close/>
                  </a:path>
                </a:pathLst>
              </a:custGeom>
              <a:noFill/>
              <a:ln w="12700">
                <a:solidFill>
                  <a:srgbClr val="000080"/>
                </a:solidFill>
                <a:prstDash val="solid"/>
                <a:round/>
                <a:headEnd/>
                <a:tailEnd/>
              </a:ln>
            </p:spPr>
            <p:txBody>
              <a:bodyPr/>
              <a:lstStyle/>
              <a:p>
                <a:endParaRPr lang="hu-HU"/>
              </a:p>
            </p:txBody>
          </p:sp>
          <p:sp>
            <p:nvSpPr>
              <p:cNvPr id="92550" name="Freeform 390"/>
              <p:cNvSpPr>
                <a:spLocks/>
              </p:cNvSpPr>
              <p:nvPr/>
            </p:nvSpPr>
            <p:spPr bwMode="auto">
              <a:xfrm>
                <a:off x="3164" y="2792"/>
                <a:ext cx="40" cy="41"/>
              </a:xfrm>
              <a:custGeom>
                <a:avLst/>
                <a:gdLst/>
                <a:ahLst/>
                <a:cxnLst>
                  <a:cxn ang="0">
                    <a:pos x="21" y="0"/>
                  </a:cxn>
                  <a:cxn ang="0">
                    <a:pos x="40" y="21"/>
                  </a:cxn>
                  <a:cxn ang="0">
                    <a:pos x="21" y="41"/>
                  </a:cxn>
                  <a:cxn ang="0">
                    <a:pos x="0" y="21"/>
                  </a:cxn>
                  <a:cxn ang="0">
                    <a:pos x="21" y="0"/>
                  </a:cxn>
                </a:cxnLst>
                <a:rect l="0" t="0" r="r" b="b"/>
                <a:pathLst>
                  <a:path w="40" h="41">
                    <a:moveTo>
                      <a:pt x="21" y="0"/>
                    </a:moveTo>
                    <a:lnTo>
                      <a:pt x="40" y="21"/>
                    </a:lnTo>
                    <a:lnTo>
                      <a:pt x="21" y="41"/>
                    </a:lnTo>
                    <a:lnTo>
                      <a:pt x="0" y="21"/>
                    </a:lnTo>
                    <a:lnTo>
                      <a:pt x="21" y="0"/>
                    </a:lnTo>
                    <a:close/>
                  </a:path>
                </a:pathLst>
              </a:custGeom>
              <a:solidFill>
                <a:srgbClr val="000080"/>
              </a:solidFill>
              <a:ln w="9525">
                <a:noFill/>
                <a:round/>
                <a:headEnd/>
                <a:tailEnd/>
              </a:ln>
            </p:spPr>
            <p:txBody>
              <a:bodyPr/>
              <a:lstStyle/>
              <a:p>
                <a:endParaRPr lang="hu-HU"/>
              </a:p>
            </p:txBody>
          </p:sp>
          <p:sp>
            <p:nvSpPr>
              <p:cNvPr id="92551" name="Freeform 391"/>
              <p:cNvSpPr>
                <a:spLocks/>
              </p:cNvSpPr>
              <p:nvPr/>
            </p:nvSpPr>
            <p:spPr bwMode="auto">
              <a:xfrm>
                <a:off x="3164" y="2792"/>
                <a:ext cx="40" cy="41"/>
              </a:xfrm>
              <a:custGeom>
                <a:avLst/>
                <a:gdLst/>
                <a:ahLst/>
                <a:cxnLst>
                  <a:cxn ang="0">
                    <a:pos x="21" y="0"/>
                  </a:cxn>
                  <a:cxn ang="0">
                    <a:pos x="40" y="21"/>
                  </a:cxn>
                  <a:cxn ang="0">
                    <a:pos x="21" y="41"/>
                  </a:cxn>
                  <a:cxn ang="0">
                    <a:pos x="0" y="21"/>
                  </a:cxn>
                  <a:cxn ang="0">
                    <a:pos x="21" y="0"/>
                  </a:cxn>
                </a:cxnLst>
                <a:rect l="0" t="0" r="r" b="b"/>
                <a:pathLst>
                  <a:path w="40" h="41">
                    <a:moveTo>
                      <a:pt x="21" y="0"/>
                    </a:moveTo>
                    <a:lnTo>
                      <a:pt x="40" y="21"/>
                    </a:lnTo>
                    <a:lnTo>
                      <a:pt x="21" y="41"/>
                    </a:lnTo>
                    <a:lnTo>
                      <a:pt x="0" y="21"/>
                    </a:lnTo>
                    <a:lnTo>
                      <a:pt x="21" y="0"/>
                    </a:lnTo>
                    <a:close/>
                  </a:path>
                </a:pathLst>
              </a:custGeom>
              <a:noFill/>
              <a:ln w="12700">
                <a:solidFill>
                  <a:srgbClr val="000080"/>
                </a:solidFill>
                <a:prstDash val="solid"/>
                <a:round/>
                <a:headEnd/>
                <a:tailEnd/>
              </a:ln>
            </p:spPr>
            <p:txBody>
              <a:bodyPr/>
              <a:lstStyle/>
              <a:p>
                <a:endParaRPr lang="hu-HU"/>
              </a:p>
            </p:txBody>
          </p:sp>
          <p:sp>
            <p:nvSpPr>
              <p:cNvPr id="92552" name="Freeform 392"/>
              <p:cNvSpPr>
                <a:spLocks/>
              </p:cNvSpPr>
              <p:nvPr/>
            </p:nvSpPr>
            <p:spPr bwMode="auto">
              <a:xfrm>
                <a:off x="3873" y="3090"/>
                <a:ext cx="37" cy="38"/>
              </a:xfrm>
              <a:custGeom>
                <a:avLst/>
                <a:gdLst/>
                <a:ahLst/>
                <a:cxnLst>
                  <a:cxn ang="0">
                    <a:pos x="20" y="0"/>
                  </a:cxn>
                  <a:cxn ang="0">
                    <a:pos x="37" y="21"/>
                  </a:cxn>
                  <a:cxn ang="0">
                    <a:pos x="20" y="38"/>
                  </a:cxn>
                  <a:cxn ang="0">
                    <a:pos x="0" y="21"/>
                  </a:cxn>
                  <a:cxn ang="0">
                    <a:pos x="20" y="0"/>
                  </a:cxn>
                </a:cxnLst>
                <a:rect l="0" t="0" r="r" b="b"/>
                <a:pathLst>
                  <a:path w="37" h="38">
                    <a:moveTo>
                      <a:pt x="20" y="0"/>
                    </a:moveTo>
                    <a:lnTo>
                      <a:pt x="37" y="21"/>
                    </a:lnTo>
                    <a:lnTo>
                      <a:pt x="20" y="38"/>
                    </a:lnTo>
                    <a:lnTo>
                      <a:pt x="0" y="21"/>
                    </a:lnTo>
                    <a:lnTo>
                      <a:pt x="20" y="0"/>
                    </a:lnTo>
                    <a:close/>
                  </a:path>
                </a:pathLst>
              </a:custGeom>
              <a:solidFill>
                <a:srgbClr val="000080"/>
              </a:solidFill>
              <a:ln w="9525">
                <a:noFill/>
                <a:round/>
                <a:headEnd/>
                <a:tailEnd/>
              </a:ln>
            </p:spPr>
            <p:txBody>
              <a:bodyPr/>
              <a:lstStyle/>
              <a:p>
                <a:endParaRPr lang="hu-HU"/>
              </a:p>
            </p:txBody>
          </p:sp>
          <p:sp>
            <p:nvSpPr>
              <p:cNvPr id="92553" name="Freeform 393"/>
              <p:cNvSpPr>
                <a:spLocks/>
              </p:cNvSpPr>
              <p:nvPr/>
            </p:nvSpPr>
            <p:spPr bwMode="auto">
              <a:xfrm>
                <a:off x="3873" y="3090"/>
                <a:ext cx="37" cy="38"/>
              </a:xfrm>
              <a:custGeom>
                <a:avLst/>
                <a:gdLst/>
                <a:ahLst/>
                <a:cxnLst>
                  <a:cxn ang="0">
                    <a:pos x="20" y="0"/>
                  </a:cxn>
                  <a:cxn ang="0">
                    <a:pos x="37" y="21"/>
                  </a:cxn>
                  <a:cxn ang="0">
                    <a:pos x="20" y="38"/>
                  </a:cxn>
                  <a:cxn ang="0">
                    <a:pos x="0" y="21"/>
                  </a:cxn>
                  <a:cxn ang="0">
                    <a:pos x="20" y="0"/>
                  </a:cxn>
                </a:cxnLst>
                <a:rect l="0" t="0" r="r" b="b"/>
                <a:pathLst>
                  <a:path w="37" h="38">
                    <a:moveTo>
                      <a:pt x="20" y="0"/>
                    </a:moveTo>
                    <a:lnTo>
                      <a:pt x="37" y="21"/>
                    </a:lnTo>
                    <a:lnTo>
                      <a:pt x="20" y="38"/>
                    </a:lnTo>
                    <a:lnTo>
                      <a:pt x="0" y="21"/>
                    </a:lnTo>
                    <a:lnTo>
                      <a:pt x="20" y="0"/>
                    </a:lnTo>
                    <a:close/>
                  </a:path>
                </a:pathLst>
              </a:custGeom>
              <a:noFill/>
              <a:ln w="12700">
                <a:solidFill>
                  <a:srgbClr val="000080"/>
                </a:solidFill>
                <a:prstDash val="solid"/>
                <a:round/>
                <a:headEnd/>
                <a:tailEnd/>
              </a:ln>
            </p:spPr>
            <p:txBody>
              <a:bodyPr/>
              <a:lstStyle/>
              <a:p>
                <a:endParaRPr lang="hu-HU"/>
              </a:p>
            </p:txBody>
          </p:sp>
          <p:sp>
            <p:nvSpPr>
              <p:cNvPr id="92554" name="Freeform 394"/>
              <p:cNvSpPr>
                <a:spLocks/>
              </p:cNvSpPr>
              <p:nvPr/>
            </p:nvSpPr>
            <p:spPr bwMode="auto">
              <a:xfrm>
                <a:off x="4582" y="3260"/>
                <a:ext cx="38" cy="39"/>
              </a:xfrm>
              <a:custGeom>
                <a:avLst/>
                <a:gdLst/>
                <a:ahLst/>
                <a:cxnLst>
                  <a:cxn ang="0">
                    <a:pos x="18" y="0"/>
                  </a:cxn>
                  <a:cxn ang="0">
                    <a:pos x="38" y="19"/>
                  </a:cxn>
                  <a:cxn ang="0">
                    <a:pos x="18" y="39"/>
                  </a:cxn>
                  <a:cxn ang="0">
                    <a:pos x="0" y="19"/>
                  </a:cxn>
                  <a:cxn ang="0">
                    <a:pos x="18" y="0"/>
                  </a:cxn>
                </a:cxnLst>
                <a:rect l="0" t="0" r="r" b="b"/>
                <a:pathLst>
                  <a:path w="38" h="39">
                    <a:moveTo>
                      <a:pt x="18" y="0"/>
                    </a:moveTo>
                    <a:lnTo>
                      <a:pt x="38" y="19"/>
                    </a:lnTo>
                    <a:lnTo>
                      <a:pt x="18" y="39"/>
                    </a:lnTo>
                    <a:lnTo>
                      <a:pt x="0" y="19"/>
                    </a:lnTo>
                    <a:lnTo>
                      <a:pt x="18" y="0"/>
                    </a:lnTo>
                    <a:close/>
                  </a:path>
                </a:pathLst>
              </a:custGeom>
              <a:solidFill>
                <a:srgbClr val="000080"/>
              </a:solidFill>
              <a:ln w="9525">
                <a:noFill/>
                <a:round/>
                <a:headEnd/>
                <a:tailEnd/>
              </a:ln>
            </p:spPr>
            <p:txBody>
              <a:bodyPr/>
              <a:lstStyle/>
              <a:p>
                <a:endParaRPr lang="hu-HU"/>
              </a:p>
            </p:txBody>
          </p:sp>
          <p:sp>
            <p:nvSpPr>
              <p:cNvPr id="92555" name="Freeform 395"/>
              <p:cNvSpPr>
                <a:spLocks/>
              </p:cNvSpPr>
              <p:nvPr/>
            </p:nvSpPr>
            <p:spPr bwMode="auto">
              <a:xfrm>
                <a:off x="4582" y="3260"/>
                <a:ext cx="38" cy="39"/>
              </a:xfrm>
              <a:custGeom>
                <a:avLst/>
                <a:gdLst/>
                <a:ahLst/>
                <a:cxnLst>
                  <a:cxn ang="0">
                    <a:pos x="18" y="0"/>
                  </a:cxn>
                  <a:cxn ang="0">
                    <a:pos x="38" y="19"/>
                  </a:cxn>
                  <a:cxn ang="0">
                    <a:pos x="18" y="39"/>
                  </a:cxn>
                  <a:cxn ang="0">
                    <a:pos x="0" y="19"/>
                  </a:cxn>
                  <a:cxn ang="0">
                    <a:pos x="18" y="0"/>
                  </a:cxn>
                </a:cxnLst>
                <a:rect l="0" t="0" r="r" b="b"/>
                <a:pathLst>
                  <a:path w="38" h="39">
                    <a:moveTo>
                      <a:pt x="18" y="0"/>
                    </a:moveTo>
                    <a:lnTo>
                      <a:pt x="38" y="19"/>
                    </a:lnTo>
                    <a:lnTo>
                      <a:pt x="18" y="39"/>
                    </a:lnTo>
                    <a:lnTo>
                      <a:pt x="0" y="19"/>
                    </a:lnTo>
                    <a:lnTo>
                      <a:pt x="18" y="0"/>
                    </a:lnTo>
                    <a:close/>
                  </a:path>
                </a:pathLst>
              </a:custGeom>
              <a:noFill/>
              <a:ln w="12700">
                <a:solidFill>
                  <a:srgbClr val="000080"/>
                </a:solidFill>
                <a:prstDash val="solid"/>
                <a:round/>
                <a:headEnd/>
                <a:tailEnd/>
              </a:ln>
            </p:spPr>
            <p:txBody>
              <a:bodyPr/>
              <a:lstStyle/>
              <a:p>
                <a:endParaRPr lang="hu-HU"/>
              </a:p>
            </p:txBody>
          </p:sp>
          <p:sp>
            <p:nvSpPr>
              <p:cNvPr id="92556" name="Freeform 396"/>
              <p:cNvSpPr>
                <a:spLocks/>
              </p:cNvSpPr>
              <p:nvPr/>
            </p:nvSpPr>
            <p:spPr bwMode="auto">
              <a:xfrm>
                <a:off x="5288" y="3324"/>
                <a:ext cx="37" cy="38"/>
              </a:xfrm>
              <a:custGeom>
                <a:avLst/>
                <a:gdLst/>
                <a:ahLst/>
                <a:cxnLst>
                  <a:cxn ang="0">
                    <a:pos x="18" y="0"/>
                  </a:cxn>
                  <a:cxn ang="0">
                    <a:pos x="37" y="19"/>
                  </a:cxn>
                  <a:cxn ang="0">
                    <a:pos x="18" y="38"/>
                  </a:cxn>
                  <a:cxn ang="0">
                    <a:pos x="0" y="19"/>
                  </a:cxn>
                  <a:cxn ang="0">
                    <a:pos x="18" y="0"/>
                  </a:cxn>
                </a:cxnLst>
                <a:rect l="0" t="0" r="r" b="b"/>
                <a:pathLst>
                  <a:path w="37" h="38">
                    <a:moveTo>
                      <a:pt x="18" y="0"/>
                    </a:moveTo>
                    <a:lnTo>
                      <a:pt x="37" y="19"/>
                    </a:lnTo>
                    <a:lnTo>
                      <a:pt x="18" y="38"/>
                    </a:lnTo>
                    <a:lnTo>
                      <a:pt x="0" y="19"/>
                    </a:lnTo>
                    <a:lnTo>
                      <a:pt x="18" y="0"/>
                    </a:lnTo>
                    <a:close/>
                  </a:path>
                </a:pathLst>
              </a:custGeom>
              <a:solidFill>
                <a:srgbClr val="000080"/>
              </a:solidFill>
              <a:ln w="9525">
                <a:noFill/>
                <a:round/>
                <a:headEnd/>
                <a:tailEnd/>
              </a:ln>
            </p:spPr>
            <p:txBody>
              <a:bodyPr/>
              <a:lstStyle/>
              <a:p>
                <a:endParaRPr lang="hu-HU"/>
              </a:p>
            </p:txBody>
          </p:sp>
          <p:sp>
            <p:nvSpPr>
              <p:cNvPr id="92557" name="Freeform 397"/>
              <p:cNvSpPr>
                <a:spLocks/>
              </p:cNvSpPr>
              <p:nvPr/>
            </p:nvSpPr>
            <p:spPr bwMode="auto">
              <a:xfrm>
                <a:off x="5288" y="3324"/>
                <a:ext cx="37" cy="38"/>
              </a:xfrm>
              <a:custGeom>
                <a:avLst/>
                <a:gdLst/>
                <a:ahLst/>
                <a:cxnLst>
                  <a:cxn ang="0">
                    <a:pos x="18" y="0"/>
                  </a:cxn>
                  <a:cxn ang="0">
                    <a:pos x="37" y="19"/>
                  </a:cxn>
                  <a:cxn ang="0">
                    <a:pos x="18" y="38"/>
                  </a:cxn>
                  <a:cxn ang="0">
                    <a:pos x="0" y="19"/>
                  </a:cxn>
                  <a:cxn ang="0">
                    <a:pos x="18" y="0"/>
                  </a:cxn>
                </a:cxnLst>
                <a:rect l="0" t="0" r="r" b="b"/>
                <a:pathLst>
                  <a:path w="37" h="38">
                    <a:moveTo>
                      <a:pt x="18" y="0"/>
                    </a:moveTo>
                    <a:lnTo>
                      <a:pt x="37" y="19"/>
                    </a:lnTo>
                    <a:lnTo>
                      <a:pt x="18" y="38"/>
                    </a:lnTo>
                    <a:lnTo>
                      <a:pt x="0" y="19"/>
                    </a:lnTo>
                    <a:lnTo>
                      <a:pt x="18" y="0"/>
                    </a:lnTo>
                    <a:close/>
                  </a:path>
                </a:pathLst>
              </a:custGeom>
              <a:noFill/>
              <a:ln w="12700">
                <a:solidFill>
                  <a:srgbClr val="000080"/>
                </a:solidFill>
                <a:prstDash val="solid"/>
                <a:round/>
                <a:headEnd/>
                <a:tailEnd/>
              </a:ln>
            </p:spPr>
            <p:txBody>
              <a:bodyPr/>
              <a:lstStyle/>
              <a:p>
                <a:endParaRPr lang="hu-HU"/>
              </a:p>
            </p:txBody>
          </p:sp>
          <p:sp>
            <p:nvSpPr>
              <p:cNvPr id="92558" name="Rectangle 398"/>
              <p:cNvSpPr>
                <a:spLocks noChangeArrowheads="1"/>
              </p:cNvSpPr>
              <p:nvPr/>
            </p:nvSpPr>
            <p:spPr bwMode="auto">
              <a:xfrm>
                <a:off x="1043" y="1576"/>
                <a:ext cx="41" cy="42"/>
              </a:xfrm>
              <a:prstGeom prst="rect">
                <a:avLst/>
              </a:prstGeom>
              <a:solidFill>
                <a:srgbClr val="FF00FF"/>
              </a:solidFill>
              <a:ln w="9525">
                <a:noFill/>
                <a:miter lim="800000"/>
                <a:headEnd/>
                <a:tailEnd/>
              </a:ln>
            </p:spPr>
            <p:txBody>
              <a:bodyPr/>
              <a:lstStyle/>
              <a:p>
                <a:endParaRPr lang="hu-HU"/>
              </a:p>
            </p:txBody>
          </p:sp>
          <p:sp>
            <p:nvSpPr>
              <p:cNvPr id="92559" name="Rectangle 399"/>
              <p:cNvSpPr>
                <a:spLocks noChangeArrowheads="1"/>
              </p:cNvSpPr>
              <p:nvPr/>
            </p:nvSpPr>
            <p:spPr bwMode="auto">
              <a:xfrm>
                <a:off x="1043" y="1576"/>
                <a:ext cx="41" cy="42"/>
              </a:xfrm>
              <a:prstGeom prst="rect">
                <a:avLst/>
              </a:prstGeom>
              <a:noFill/>
              <a:ln w="12700">
                <a:solidFill>
                  <a:srgbClr val="FF00FF"/>
                </a:solidFill>
                <a:miter lim="800000"/>
                <a:headEnd/>
                <a:tailEnd/>
              </a:ln>
            </p:spPr>
            <p:txBody>
              <a:bodyPr/>
              <a:lstStyle/>
              <a:p>
                <a:endParaRPr lang="hu-HU"/>
              </a:p>
            </p:txBody>
          </p:sp>
          <p:sp>
            <p:nvSpPr>
              <p:cNvPr id="92560" name="Rectangle 400"/>
              <p:cNvSpPr>
                <a:spLocks noChangeArrowheads="1"/>
              </p:cNvSpPr>
              <p:nvPr/>
            </p:nvSpPr>
            <p:spPr bwMode="auto">
              <a:xfrm>
                <a:off x="1750" y="1840"/>
                <a:ext cx="40" cy="39"/>
              </a:xfrm>
              <a:prstGeom prst="rect">
                <a:avLst/>
              </a:prstGeom>
              <a:solidFill>
                <a:srgbClr val="FF00FF"/>
              </a:solidFill>
              <a:ln w="9525">
                <a:noFill/>
                <a:miter lim="800000"/>
                <a:headEnd/>
                <a:tailEnd/>
              </a:ln>
            </p:spPr>
            <p:txBody>
              <a:bodyPr/>
              <a:lstStyle/>
              <a:p>
                <a:endParaRPr lang="hu-HU"/>
              </a:p>
            </p:txBody>
          </p:sp>
          <p:sp>
            <p:nvSpPr>
              <p:cNvPr id="92561" name="Rectangle 401"/>
              <p:cNvSpPr>
                <a:spLocks noChangeArrowheads="1"/>
              </p:cNvSpPr>
              <p:nvPr/>
            </p:nvSpPr>
            <p:spPr bwMode="auto">
              <a:xfrm>
                <a:off x="1750" y="1840"/>
                <a:ext cx="40" cy="39"/>
              </a:xfrm>
              <a:prstGeom prst="rect">
                <a:avLst/>
              </a:prstGeom>
              <a:noFill/>
              <a:ln w="12700">
                <a:solidFill>
                  <a:srgbClr val="FF00FF"/>
                </a:solidFill>
                <a:miter lim="800000"/>
                <a:headEnd/>
                <a:tailEnd/>
              </a:ln>
            </p:spPr>
            <p:txBody>
              <a:bodyPr/>
              <a:lstStyle/>
              <a:p>
                <a:endParaRPr lang="hu-HU"/>
              </a:p>
            </p:txBody>
          </p:sp>
          <p:sp>
            <p:nvSpPr>
              <p:cNvPr id="92562" name="Rectangle 402"/>
              <p:cNvSpPr>
                <a:spLocks noChangeArrowheads="1"/>
              </p:cNvSpPr>
              <p:nvPr/>
            </p:nvSpPr>
            <p:spPr bwMode="auto">
              <a:xfrm>
                <a:off x="2458" y="2271"/>
                <a:ext cx="39" cy="39"/>
              </a:xfrm>
              <a:prstGeom prst="rect">
                <a:avLst/>
              </a:prstGeom>
              <a:solidFill>
                <a:srgbClr val="FF00FF"/>
              </a:solidFill>
              <a:ln w="9525">
                <a:noFill/>
                <a:miter lim="800000"/>
                <a:headEnd/>
                <a:tailEnd/>
              </a:ln>
            </p:spPr>
            <p:txBody>
              <a:bodyPr/>
              <a:lstStyle/>
              <a:p>
                <a:endParaRPr lang="hu-HU"/>
              </a:p>
            </p:txBody>
          </p:sp>
          <p:sp>
            <p:nvSpPr>
              <p:cNvPr id="92563" name="Rectangle 403"/>
              <p:cNvSpPr>
                <a:spLocks noChangeArrowheads="1"/>
              </p:cNvSpPr>
              <p:nvPr/>
            </p:nvSpPr>
            <p:spPr bwMode="auto">
              <a:xfrm>
                <a:off x="2458" y="2271"/>
                <a:ext cx="39" cy="39"/>
              </a:xfrm>
              <a:prstGeom prst="rect">
                <a:avLst/>
              </a:prstGeom>
              <a:noFill/>
              <a:ln w="12700">
                <a:solidFill>
                  <a:srgbClr val="FF00FF"/>
                </a:solidFill>
                <a:miter lim="800000"/>
                <a:headEnd/>
                <a:tailEnd/>
              </a:ln>
            </p:spPr>
            <p:txBody>
              <a:bodyPr/>
              <a:lstStyle/>
              <a:p>
                <a:endParaRPr lang="hu-HU"/>
              </a:p>
            </p:txBody>
          </p:sp>
          <p:sp>
            <p:nvSpPr>
              <p:cNvPr id="92564" name="Rectangle 404"/>
              <p:cNvSpPr>
                <a:spLocks noChangeArrowheads="1"/>
              </p:cNvSpPr>
              <p:nvPr/>
            </p:nvSpPr>
            <p:spPr bwMode="auto">
              <a:xfrm>
                <a:off x="3164" y="2718"/>
                <a:ext cx="41" cy="41"/>
              </a:xfrm>
              <a:prstGeom prst="rect">
                <a:avLst/>
              </a:prstGeom>
              <a:solidFill>
                <a:srgbClr val="FF00FF"/>
              </a:solidFill>
              <a:ln w="9525">
                <a:noFill/>
                <a:miter lim="800000"/>
                <a:headEnd/>
                <a:tailEnd/>
              </a:ln>
            </p:spPr>
            <p:txBody>
              <a:bodyPr/>
              <a:lstStyle/>
              <a:p>
                <a:endParaRPr lang="hu-HU"/>
              </a:p>
            </p:txBody>
          </p:sp>
          <p:sp>
            <p:nvSpPr>
              <p:cNvPr id="92565" name="Rectangle 405"/>
              <p:cNvSpPr>
                <a:spLocks noChangeArrowheads="1"/>
              </p:cNvSpPr>
              <p:nvPr/>
            </p:nvSpPr>
            <p:spPr bwMode="auto">
              <a:xfrm>
                <a:off x="3164" y="2718"/>
                <a:ext cx="41" cy="41"/>
              </a:xfrm>
              <a:prstGeom prst="rect">
                <a:avLst/>
              </a:prstGeom>
              <a:noFill/>
              <a:ln w="12700">
                <a:solidFill>
                  <a:srgbClr val="FF00FF"/>
                </a:solidFill>
                <a:miter lim="800000"/>
                <a:headEnd/>
                <a:tailEnd/>
              </a:ln>
            </p:spPr>
            <p:txBody>
              <a:bodyPr/>
              <a:lstStyle/>
              <a:p>
                <a:endParaRPr lang="hu-HU"/>
              </a:p>
            </p:txBody>
          </p:sp>
          <p:sp>
            <p:nvSpPr>
              <p:cNvPr id="92566" name="Rectangle 406"/>
              <p:cNvSpPr>
                <a:spLocks noChangeArrowheads="1"/>
              </p:cNvSpPr>
              <p:nvPr/>
            </p:nvSpPr>
            <p:spPr bwMode="auto">
              <a:xfrm>
                <a:off x="3873" y="3092"/>
                <a:ext cx="41" cy="40"/>
              </a:xfrm>
              <a:prstGeom prst="rect">
                <a:avLst/>
              </a:prstGeom>
              <a:solidFill>
                <a:srgbClr val="FF00FF"/>
              </a:solidFill>
              <a:ln w="9525">
                <a:noFill/>
                <a:miter lim="800000"/>
                <a:headEnd/>
                <a:tailEnd/>
              </a:ln>
            </p:spPr>
            <p:txBody>
              <a:bodyPr/>
              <a:lstStyle/>
              <a:p>
                <a:endParaRPr lang="hu-HU"/>
              </a:p>
            </p:txBody>
          </p:sp>
          <p:sp>
            <p:nvSpPr>
              <p:cNvPr id="92567" name="Rectangle 407"/>
              <p:cNvSpPr>
                <a:spLocks noChangeArrowheads="1"/>
              </p:cNvSpPr>
              <p:nvPr/>
            </p:nvSpPr>
            <p:spPr bwMode="auto">
              <a:xfrm>
                <a:off x="3873" y="3092"/>
                <a:ext cx="41" cy="40"/>
              </a:xfrm>
              <a:prstGeom prst="rect">
                <a:avLst/>
              </a:prstGeom>
              <a:noFill/>
              <a:ln w="12700">
                <a:solidFill>
                  <a:srgbClr val="FF00FF"/>
                </a:solidFill>
                <a:miter lim="800000"/>
                <a:headEnd/>
                <a:tailEnd/>
              </a:ln>
            </p:spPr>
            <p:txBody>
              <a:bodyPr/>
              <a:lstStyle/>
              <a:p>
                <a:endParaRPr lang="hu-HU"/>
              </a:p>
            </p:txBody>
          </p:sp>
          <p:sp>
            <p:nvSpPr>
              <p:cNvPr id="92568" name="Rectangle 408"/>
              <p:cNvSpPr>
                <a:spLocks noChangeArrowheads="1"/>
              </p:cNvSpPr>
              <p:nvPr/>
            </p:nvSpPr>
            <p:spPr bwMode="auto">
              <a:xfrm>
                <a:off x="4582" y="3261"/>
                <a:ext cx="38" cy="42"/>
              </a:xfrm>
              <a:prstGeom prst="rect">
                <a:avLst/>
              </a:prstGeom>
              <a:solidFill>
                <a:srgbClr val="FF00FF"/>
              </a:solidFill>
              <a:ln w="9525">
                <a:noFill/>
                <a:miter lim="800000"/>
                <a:headEnd/>
                <a:tailEnd/>
              </a:ln>
            </p:spPr>
            <p:txBody>
              <a:bodyPr/>
              <a:lstStyle/>
              <a:p>
                <a:endParaRPr lang="hu-HU"/>
              </a:p>
            </p:txBody>
          </p:sp>
          <p:sp>
            <p:nvSpPr>
              <p:cNvPr id="92569" name="Rectangle 409"/>
              <p:cNvSpPr>
                <a:spLocks noChangeArrowheads="1"/>
              </p:cNvSpPr>
              <p:nvPr/>
            </p:nvSpPr>
            <p:spPr bwMode="auto">
              <a:xfrm>
                <a:off x="4582" y="3261"/>
                <a:ext cx="38" cy="42"/>
              </a:xfrm>
              <a:prstGeom prst="rect">
                <a:avLst/>
              </a:prstGeom>
              <a:noFill/>
              <a:ln w="12700">
                <a:solidFill>
                  <a:srgbClr val="FF00FF"/>
                </a:solidFill>
                <a:miter lim="800000"/>
                <a:headEnd/>
                <a:tailEnd/>
              </a:ln>
            </p:spPr>
            <p:txBody>
              <a:bodyPr/>
              <a:lstStyle/>
              <a:p>
                <a:endParaRPr lang="hu-HU"/>
              </a:p>
            </p:txBody>
          </p:sp>
          <p:sp>
            <p:nvSpPr>
              <p:cNvPr id="92570" name="Rectangle 410"/>
              <p:cNvSpPr>
                <a:spLocks noChangeArrowheads="1"/>
              </p:cNvSpPr>
              <p:nvPr/>
            </p:nvSpPr>
            <p:spPr bwMode="auto">
              <a:xfrm>
                <a:off x="5288" y="3324"/>
                <a:ext cx="40" cy="41"/>
              </a:xfrm>
              <a:prstGeom prst="rect">
                <a:avLst/>
              </a:prstGeom>
              <a:solidFill>
                <a:srgbClr val="FF00FF"/>
              </a:solidFill>
              <a:ln w="9525">
                <a:noFill/>
                <a:miter lim="800000"/>
                <a:headEnd/>
                <a:tailEnd/>
              </a:ln>
            </p:spPr>
            <p:txBody>
              <a:bodyPr/>
              <a:lstStyle/>
              <a:p>
                <a:endParaRPr lang="hu-HU"/>
              </a:p>
            </p:txBody>
          </p:sp>
          <p:sp>
            <p:nvSpPr>
              <p:cNvPr id="92571" name="Rectangle 411"/>
              <p:cNvSpPr>
                <a:spLocks noChangeArrowheads="1"/>
              </p:cNvSpPr>
              <p:nvPr/>
            </p:nvSpPr>
            <p:spPr bwMode="auto">
              <a:xfrm>
                <a:off x="5288" y="3324"/>
                <a:ext cx="40" cy="41"/>
              </a:xfrm>
              <a:prstGeom prst="rect">
                <a:avLst/>
              </a:prstGeom>
              <a:noFill/>
              <a:ln w="12700">
                <a:solidFill>
                  <a:srgbClr val="FF00FF"/>
                </a:solidFill>
                <a:miter lim="800000"/>
                <a:headEnd/>
                <a:tailEnd/>
              </a:ln>
            </p:spPr>
            <p:txBody>
              <a:bodyPr/>
              <a:lstStyle/>
              <a:p>
                <a:endParaRPr lang="hu-HU"/>
              </a:p>
            </p:txBody>
          </p:sp>
          <p:sp>
            <p:nvSpPr>
              <p:cNvPr id="92572" name="Freeform 412"/>
              <p:cNvSpPr>
                <a:spLocks/>
              </p:cNvSpPr>
              <p:nvPr/>
            </p:nvSpPr>
            <p:spPr bwMode="auto">
              <a:xfrm>
                <a:off x="1043" y="1960"/>
                <a:ext cx="37" cy="40"/>
              </a:xfrm>
              <a:custGeom>
                <a:avLst/>
                <a:gdLst/>
                <a:ahLst/>
                <a:cxnLst>
                  <a:cxn ang="0">
                    <a:pos x="17" y="0"/>
                  </a:cxn>
                  <a:cxn ang="0">
                    <a:pos x="37" y="40"/>
                  </a:cxn>
                  <a:cxn ang="0">
                    <a:pos x="0" y="40"/>
                  </a:cxn>
                  <a:cxn ang="0">
                    <a:pos x="17" y="0"/>
                  </a:cxn>
                </a:cxnLst>
                <a:rect l="0" t="0" r="r" b="b"/>
                <a:pathLst>
                  <a:path w="37" h="40">
                    <a:moveTo>
                      <a:pt x="17" y="0"/>
                    </a:moveTo>
                    <a:lnTo>
                      <a:pt x="37" y="40"/>
                    </a:lnTo>
                    <a:lnTo>
                      <a:pt x="0" y="40"/>
                    </a:lnTo>
                    <a:lnTo>
                      <a:pt x="17" y="0"/>
                    </a:lnTo>
                    <a:close/>
                  </a:path>
                </a:pathLst>
              </a:custGeom>
              <a:solidFill>
                <a:srgbClr val="333399"/>
              </a:solidFill>
              <a:ln w="9525">
                <a:noFill/>
                <a:round/>
                <a:headEnd/>
                <a:tailEnd/>
              </a:ln>
            </p:spPr>
            <p:txBody>
              <a:bodyPr/>
              <a:lstStyle/>
              <a:p>
                <a:endParaRPr lang="hu-HU"/>
              </a:p>
            </p:txBody>
          </p:sp>
          <p:sp>
            <p:nvSpPr>
              <p:cNvPr id="92573" name="Freeform 413"/>
              <p:cNvSpPr>
                <a:spLocks/>
              </p:cNvSpPr>
              <p:nvPr/>
            </p:nvSpPr>
            <p:spPr bwMode="auto">
              <a:xfrm>
                <a:off x="1043" y="1960"/>
                <a:ext cx="37" cy="40"/>
              </a:xfrm>
              <a:custGeom>
                <a:avLst/>
                <a:gdLst/>
                <a:ahLst/>
                <a:cxnLst>
                  <a:cxn ang="0">
                    <a:pos x="17" y="0"/>
                  </a:cxn>
                  <a:cxn ang="0">
                    <a:pos x="37" y="40"/>
                  </a:cxn>
                  <a:cxn ang="0">
                    <a:pos x="0" y="40"/>
                  </a:cxn>
                  <a:cxn ang="0">
                    <a:pos x="17" y="0"/>
                  </a:cxn>
                </a:cxnLst>
                <a:rect l="0" t="0" r="r" b="b"/>
                <a:pathLst>
                  <a:path w="37" h="40">
                    <a:moveTo>
                      <a:pt x="17" y="0"/>
                    </a:moveTo>
                    <a:lnTo>
                      <a:pt x="37" y="40"/>
                    </a:lnTo>
                    <a:lnTo>
                      <a:pt x="0" y="40"/>
                    </a:lnTo>
                    <a:lnTo>
                      <a:pt x="17" y="0"/>
                    </a:lnTo>
                    <a:close/>
                  </a:path>
                </a:pathLst>
              </a:custGeom>
              <a:noFill/>
              <a:ln w="12700">
                <a:solidFill>
                  <a:srgbClr val="333399"/>
                </a:solidFill>
                <a:prstDash val="solid"/>
                <a:round/>
                <a:headEnd/>
                <a:tailEnd/>
              </a:ln>
            </p:spPr>
            <p:txBody>
              <a:bodyPr/>
              <a:lstStyle/>
              <a:p>
                <a:endParaRPr lang="hu-HU"/>
              </a:p>
            </p:txBody>
          </p:sp>
          <p:sp>
            <p:nvSpPr>
              <p:cNvPr id="92574" name="Freeform 414"/>
              <p:cNvSpPr>
                <a:spLocks/>
              </p:cNvSpPr>
              <p:nvPr/>
            </p:nvSpPr>
            <p:spPr bwMode="auto">
              <a:xfrm>
                <a:off x="1750" y="1840"/>
                <a:ext cx="37" cy="37"/>
              </a:xfrm>
              <a:custGeom>
                <a:avLst/>
                <a:gdLst/>
                <a:ahLst/>
                <a:cxnLst>
                  <a:cxn ang="0">
                    <a:pos x="18" y="0"/>
                  </a:cxn>
                  <a:cxn ang="0">
                    <a:pos x="37" y="37"/>
                  </a:cxn>
                  <a:cxn ang="0">
                    <a:pos x="0" y="37"/>
                  </a:cxn>
                  <a:cxn ang="0">
                    <a:pos x="18" y="0"/>
                  </a:cxn>
                </a:cxnLst>
                <a:rect l="0" t="0" r="r" b="b"/>
                <a:pathLst>
                  <a:path w="37" h="37">
                    <a:moveTo>
                      <a:pt x="18" y="0"/>
                    </a:moveTo>
                    <a:lnTo>
                      <a:pt x="37" y="37"/>
                    </a:lnTo>
                    <a:lnTo>
                      <a:pt x="0" y="37"/>
                    </a:lnTo>
                    <a:lnTo>
                      <a:pt x="18" y="0"/>
                    </a:lnTo>
                    <a:close/>
                  </a:path>
                </a:pathLst>
              </a:custGeom>
              <a:solidFill>
                <a:srgbClr val="FFFF00"/>
              </a:solidFill>
              <a:ln w="9525">
                <a:noFill/>
                <a:round/>
                <a:headEnd/>
                <a:tailEnd/>
              </a:ln>
            </p:spPr>
            <p:txBody>
              <a:bodyPr/>
              <a:lstStyle/>
              <a:p>
                <a:endParaRPr lang="hu-HU"/>
              </a:p>
            </p:txBody>
          </p:sp>
          <p:sp>
            <p:nvSpPr>
              <p:cNvPr id="92575" name="Freeform 415"/>
              <p:cNvSpPr>
                <a:spLocks/>
              </p:cNvSpPr>
              <p:nvPr/>
            </p:nvSpPr>
            <p:spPr bwMode="auto">
              <a:xfrm>
                <a:off x="1750" y="1840"/>
                <a:ext cx="37" cy="37"/>
              </a:xfrm>
              <a:custGeom>
                <a:avLst/>
                <a:gdLst/>
                <a:ahLst/>
                <a:cxnLst>
                  <a:cxn ang="0">
                    <a:pos x="18" y="0"/>
                  </a:cxn>
                  <a:cxn ang="0">
                    <a:pos x="37" y="37"/>
                  </a:cxn>
                  <a:cxn ang="0">
                    <a:pos x="0" y="37"/>
                  </a:cxn>
                  <a:cxn ang="0">
                    <a:pos x="18" y="0"/>
                  </a:cxn>
                </a:cxnLst>
                <a:rect l="0" t="0" r="r" b="b"/>
                <a:pathLst>
                  <a:path w="37" h="37">
                    <a:moveTo>
                      <a:pt x="18" y="0"/>
                    </a:moveTo>
                    <a:lnTo>
                      <a:pt x="37" y="37"/>
                    </a:lnTo>
                    <a:lnTo>
                      <a:pt x="0" y="37"/>
                    </a:lnTo>
                    <a:lnTo>
                      <a:pt x="18" y="0"/>
                    </a:lnTo>
                    <a:close/>
                  </a:path>
                </a:pathLst>
              </a:custGeom>
              <a:noFill/>
              <a:ln w="12700">
                <a:solidFill>
                  <a:srgbClr val="FFFF00"/>
                </a:solidFill>
                <a:prstDash val="solid"/>
                <a:round/>
                <a:headEnd/>
                <a:tailEnd/>
              </a:ln>
            </p:spPr>
            <p:txBody>
              <a:bodyPr/>
              <a:lstStyle/>
              <a:p>
                <a:endParaRPr lang="hu-HU"/>
              </a:p>
            </p:txBody>
          </p:sp>
          <p:sp>
            <p:nvSpPr>
              <p:cNvPr id="92576" name="Freeform 416"/>
              <p:cNvSpPr>
                <a:spLocks/>
              </p:cNvSpPr>
              <p:nvPr/>
            </p:nvSpPr>
            <p:spPr bwMode="auto">
              <a:xfrm>
                <a:off x="2457" y="2354"/>
                <a:ext cx="38" cy="39"/>
              </a:xfrm>
              <a:custGeom>
                <a:avLst/>
                <a:gdLst/>
                <a:ahLst/>
                <a:cxnLst>
                  <a:cxn ang="0">
                    <a:pos x="19" y="0"/>
                  </a:cxn>
                  <a:cxn ang="0">
                    <a:pos x="38" y="39"/>
                  </a:cxn>
                  <a:cxn ang="0">
                    <a:pos x="0" y="39"/>
                  </a:cxn>
                  <a:cxn ang="0">
                    <a:pos x="19" y="0"/>
                  </a:cxn>
                </a:cxnLst>
                <a:rect l="0" t="0" r="r" b="b"/>
                <a:pathLst>
                  <a:path w="38" h="39">
                    <a:moveTo>
                      <a:pt x="19" y="0"/>
                    </a:moveTo>
                    <a:lnTo>
                      <a:pt x="38" y="39"/>
                    </a:lnTo>
                    <a:lnTo>
                      <a:pt x="0" y="39"/>
                    </a:lnTo>
                    <a:lnTo>
                      <a:pt x="19" y="0"/>
                    </a:lnTo>
                    <a:close/>
                  </a:path>
                </a:pathLst>
              </a:custGeom>
              <a:solidFill>
                <a:srgbClr val="333399"/>
              </a:solidFill>
              <a:ln w="9525">
                <a:noFill/>
                <a:round/>
                <a:headEnd/>
                <a:tailEnd/>
              </a:ln>
            </p:spPr>
            <p:txBody>
              <a:bodyPr/>
              <a:lstStyle/>
              <a:p>
                <a:endParaRPr lang="hu-HU"/>
              </a:p>
            </p:txBody>
          </p:sp>
          <p:sp>
            <p:nvSpPr>
              <p:cNvPr id="92577" name="Freeform 417"/>
              <p:cNvSpPr>
                <a:spLocks/>
              </p:cNvSpPr>
              <p:nvPr/>
            </p:nvSpPr>
            <p:spPr bwMode="auto">
              <a:xfrm>
                <a:off x="2457" y="2354"/>
                <a:ext cx="38" cy="39"/>
              </a:xfrm>
              <a:custGeom>
                <a:avLst/>
                <a:gdLst/>
                <a:ahLst/>
                <a:cxnLst>
                  <a:cxn ang="0">
                    <a:pos x="19" y="0"/>
                  </a:cxn>
                  <a:cxn ang="0">
                    <a:pos x="38" y="39"/>
                  </a:cxn>
                  <a:cxn ang="0">
                    <a:pos x="0" y="39"/>
                  </a:cxn>
                  <a:cxn ang="0">
                    <a:pos x="19" y="0"/>
                  </a:cxn>
                </a:cxnLst>
                <a:rect l="0" t="0" r="r" b="b"/>
                <a:pathLst>
                  <a:path w="38" h="39">
                    <a:moveTo>
                      <a:pt x="19" y="0"/>
                    </a:moveTo>
                    <a:lnTo>
                      <a:pt x="38" y="39"/>
                    </a:lnTo>
                    <a:lnTo>
                      <a:pt x="0" y="39"/>
                    </a:lnTo>
                    <a:lnTo>
                      <a:pt x="19" y="0"/>
                    </a:lnTo>
                    <a:close/>
                  </a:path>
                </a:pathLst>
              </a:custGeom>
              <a:noFill/>
              <a:ln w="12700">
                <a:solidFill>
                  <a:srgbClr val="333399"/>
                </a:solidFill>
                <a:prstDash val="solid"/>
                <a:round/>
                <a:headEnd/>
                <a:tailEnd/>
              </a:ln>
            </p:spPr>
            <p:txBody>
              <a:bodyPr/>
              <a:lstStyle/>
              <a:p>
                <a:endParaRPr lang="hu-HU"/>
              </a:p>
            </p:txBody>
          </p:sp>
          <p:sp>
            <p:nvSpPr>
              <p:cNvPr id="92578" name="Freeform 418"/>
              <p:cNvSpPr>
                <a:spLocks/>
              </p:cNvSpPr>
              <p:nvPr/>
            </p:nvSpPr>
            <p:spPr bwMode="auto">
              <a:xfrm>
                <a:off x="3164" y="2815"/>
                <a:ext cx="40" cy="40"/>
              </a:xfrm>
              <a:custGeom>
                <a:avLst/>
                <a:gdLst/>
                <a:ahLst/>
                <a:cxnLst>
                  <a:cxn ang="0">
                    <a:pos x="21" y="0"/>
                  </a:cxn>
                  <a:cxn ang="0">
                    <a:pos x="40" y="40"/>
                  </a:cxn>
                  <a:cxn ang="0">
                    <a:pos x="0" y="40"/>
                  </a:cxn>
                  <a:cxn ang="0">
                    <a:pos x="21" y="0"/>
                  </a:cxn>
                </a:cxnLst>
                <a:rect l="0" t="0" r="r" b="b"/>
                <a:pathLst>
                  <a:path w="40" h="40">
                    <a:moveTo>
                      <a:pt x="21" y="0"/>
                    </a:moveTo>
                    <a:lnTo>
                      <a:pt x="40" y="40"/>
                    </a:lnTo>
                    <a:lnTo>
                      <a:pt x="0" y="40"/>
                    </a:lnTo>
                    <a:lnTo>
                      <a:pt x="21" y="0"/>
                    </a:lnTo>
                    <a:close/>
                  </a:path>
                </a:pathLst>
              </a:custGeom>
              <a:solidFill>
                <a:srgbClr val="333399"/>
              </a:solidFill>
              <a:ln w="9525">
                <a:noFill/>
                <a:round/>
                <a:headEnd/>
                <a:tailEnd/>
              </a:ln>
            </p:spPr>
            <p:txBody>
              <a:bodyPr/>
              <a:lstStyle/>
              <a:p>
                <a:endParaRPr lang="hu-HU"/>
              </a:p>
            </p:txBody>
          </p:sp>
          <p:sp>
            <p:nvSpPr>
              <p:cNvPr id="92579" name="Freeform 419"/>
              <p:cNvSpPr>
                <a:spLocks/>
              </p:cNvSpPr>
              <p:nvPr/>
            </p:nvSpPr>
            <p:spPr bwMode="auto">
              <a:xfrm>
                <a:off x="3164" y="2815"/>
                <a:ext cx="40" cy="40"/>
              </a:xfrm>
              <a:custGeom>
                <a:avLst/>
                <a:gdLst/>
                <a:ahLst/>
                <a:cxnLst>
                  <a:cxn ang="0">
                    <a:pos x="21" y="0"/>
                  </a:cxn>
                  <a:cxn ang="0">
                    <a:pos x="40" y="40"/>
                  </a:cxn>
                  <a:cxn ang="0">
                    <a:pos x="0" y="40"/>
                  </a:cxn>
                  <a:cxn ang="0">
                    <a:pos x="21" y="0"/>
                  </a:cxn>
                </a:cxnLst>
                <a:rect l="0" t="0" r="r" b="b"/>
                <a:pathLst>
                  <a:path w="40" h="40">
                    <a:moveTo>
                      <a:pt x="21" y="0"/>
                    </a:moveTo>
                    <a:lnTo>
                      <a:pt x="40" y="40"/>
                    </a:lnTo>
                    <a:lnTo>
                      <a:pt x="0" y="40"/>
                    </a:lnTo>
                    <a:lnTo>
                      <a:pt x="21" y="0"/>
                    </a:lnTo>
                    <a:close/>
                  </a:path>
                </a:pathLst>
              </a:custGeom>
              <a:noFill/>
              <a:ln w="12700">
                <a:solidFill>
                  <a:srgbClr val="333399"/>
                </a:solidFill>
                <a:prstDash val="solid"/>
                <a:round/>
                <a:headEnd/>
                <a:tailEnd/>
              </a:ln>
            </p:spPr>
            <p:txBody>
              <a:bodyPr/>
              <a:lstStyle/>
              <a:p>
                <a:endParaRPr lang="hu-HU"/>
              </a:p>
            </p:txBody>
          </p:sp>
          <p:sp>
            <p:nvSpPr>
              <p:cNvPr id="92580" name="Freeform 420"/>
              <p:cNvSpPr>
                <a:spLocks/>
              </p:cNvSpPr>
              <p:nvPr/>
            </p:nvSpPr>
            <p:spPr bwMode="auto">
              <a:xfrm>
                <a:off x="3873" y="3173"/>
                <a:ext cx="37" cy="39"/>
              </a:xfrm>
              <a:custGeom>
                <a:avLst/>
                <a:gdLst/>
                <a:ahLst/>
                <a:cxnLst>
                  <a:cxn ang="0">
                    <a:pos x="20" y="0"/>
                  </a:cxn>
                  <a:cxn ang="0">
                    <a:pos x="37" y="39"/>
                  </a:cxn>
                  <a:cxn ang="0">
                    <a:pos x="0" y="39"/>
                  </a:cxn>
                  <a:cxn ang="0">
                    <a:pos x="20" y="0"/>
                  </a:cxn>
                </a:cxnLst>
                <a:rect l="0" t="0" r="r" b="b"/>
                <a:pathLst>
                  <a:path w="37" h="39">
                    <a:moveTo>
                      <a:pt x="20" y="0"/>
                    </a:moveTo>
                    <a:lnTo>
                      <a:pt x="37" y="39"/>
                    </a:lnTo>
                    <a:lnTo>
                      <a:pt x="0" y="39"/>
                    </a:lnTo>
                    <a:lnTo>
                      <a:pt x="20" y="0"/>
                    </a:lnTo>
                    <a:close/>
                  </a:path>
                </a:pathLst>
              </a:custGeom>
              <a:solidFill>
                <a:srgbClr val="333399"/>
              </a:solidFill>
              <a:ln w="9525">
                <a:noFill/>
                <a:round/>
                <a:headEnd/>
                <a:tailEnd/>
              </a:ln>
            </p:spPr>
            <p:txBody>
              <a:bodyPr/>
              <a:lstStyle/>
              <a:p>
                <a:endParaRPr lang="hu-HU"/>
              </a:p>
            </p:txBody>
          </p:sp>
          <p:sp>
            <p:nvSpPr>
              <p:cNvPr id="92581" name="Freeform 421"/>
              <p:cNvSpPr>
                <a:spLocks/>
              </p:cNvSpPr>
              <p:nvPr/>
            </p:nvSpPr>
            <p:spPr bwMode="auto">
              <a:xfrm>
                <a:off x="3873" y="3173"/>
                <a:ext cx="37" cy="39"/>
              </a:xfrm>
              <a:custGeom>
                <a:avLst/>
                <a:gdLst/>
                <a:ahLst/>
                <a:cxnLst>
                  <a:cxn ang="0">
                    <a:pos x="20" y="0"/>
                  </a:cxn>
                  <a:cxn ang="0">
                    <a:pos x="37" y="39"/>
                  </a:cxn>
                  <a:cxn ang="0">
                    <a:pos x="0" y="39"/>
                  </a:cxn>
                  <a:cxn ang="0">
                    <a:pos x="20" y="0"/>
                  </a:cxn>
                </a:cxnLst>
                <a:rect l="0" t="0" r="r" b="b"/>
                <a:pathLst>
                  <a:path w="37" h="39">
                    <a:moveTo>
                      <a:pt x="20" y="0"/>
                    </a:moveTo>
                    <a:lnTo>
                      <a:pt x="37" y="39"/>
                    </a:lnTo>
                    <a:lnTo>
                      <a:pt x="0" y="39"/>
                    </a:lnTo>
                    <a:lnTo>
                      <a:pt x="20" y="0"/>
                    </a:lnTo>
                    <a:close/>
                  </a:path>
                </a:pathLst>
              </a:custGeom>
              <a:noFill/>
              <a:ln w="12700">
                <a:solidFill>
                  <a:srgbClr val="333399"/>
                </a:solidFill>
                <a:prstDash val="solid"/>
                <a:round/>
                <a:headEnd/>
                <a:tailEnd/>
              </a:ln>
            </p:spPr>
            <p:txBody>
              <a:bodyPr/>
              <a:lstStyle/>
              <a:p>
                <a:endParaRPr lang="hu-HU"/>
              </a:p>
            </p:txBody>
          </p:sp>
          <p:sp>
            <p:nvSpPr>
              <p:cNvPr id="92582" name="Freeform 422"/>
              <p:cNvSpPr>
                <a:spLocks/>
              </p:cNvSpPr>
              <p:nvPr/>
            </p:nvSpPr>
            <p:spPr bwMode="auto">
              <a:xfrm>
                <a:off x="4582" y="3324"/>
                <a:ext cx="38" cy="41"/>
              </a:xfrm>
              <a:custGeom>
                <a:avLst/>
                <a:gdLst/>
                <a:ahLst/>
                <a:cxnLst>
                  <a:cxn ang="0">
                    <a:pos x="18" y="0"/>
                  </a:cxn>
                  <a:cxn ang="0">
                    <a:pos x="38" y="41"/>
                  </a:cxn>
                  <a:cxn ang="0">
                    <a:pos x="0" y="41"/>
                  </a:cxn>
                  <a:cxn ang="0">
                    <a:pos x="18" y="0"/>
                  </a:cxn>
                </a:cxnLst>
                <a:rect l="0" t="0" r="r" b="b"/>
                <a:pathLst>
                  <a:path w="38" h="41">
                    <a:moveTo>
                      <a:pt x="18" y="0"/>
                    </a:moveTo>
                    <a:lnTo>
                      <a:pt x="38" y="41"/>
                    </a:lnTo>
                    <a:lnTo>
                      <a:pt x="0" y="41"/>
                    </a:lnTo>
                    <a:lnTo>
                      <a:pt x="18" y="0"/>
                    </a:lnTo>
                    <a:close/>
                  </a:path>
                </a:pathLst>
              </a:custGeom>
              <a:solidFill>
                <a:srgbClr val="333399"/>
              </a:solidFill>
              <a:ln w="9525">
                <a:noFill/>
                <a:round/>
                <a:headEnd/>
                <a:tailEnd/>
              </a:ln>
            </p:spPr>
            <p:txBody>
              <a:bodyPr/>
              <a:lstStyle/>
              <a:p>
                <a:endParaRPr lang="hu-HU"/>
              </a:p>
            </p:txBody>
          </p:sp>
          <p:sp>
            <p:nvSpPr>
              <p:cNvPr id="92583" name="Freeform 423"/>
              <p:cNvSpPr>
                <a:spLocks/>
              </p:cNvSpPr>
              <p:nvPr/>
            </p:nvSpPr>
            <p:spPr bwMode="auto">
              <a:xfrm>
                <a:off x="4582" y="3324"/>
                <a:ext cx="38" cy="41"/>
              </a:xfrm>
              <a:custGeom>
                <a:avLst/>
                <a:gdLst/>
                <a:ahLst/>
                <a:cxnLst>
                  <a:cxn ang="0">
                    <a:pos x="18" y="0"/>
                  </a:cxn>
                  <a:cxn ang="0">
                    <a:pos x="38" y="41"/>
                  </a:cxn>
                  <a:cxn ang="0">
                    <a:pos x="0" y="41"/>
                  </a:cxn>
                  <a:cxn ang="0">
                    <a:pos x="18" y="0"/>
                  </a:cxn>
                </a:cxnLst>
                <a:rect l="0" t="0" r="r" b="b"/>
                <a:pathLst>
                  <a:path w="38" h="41">
                    <a:moveTo>
                      <a:pt x="18" y="0"/>
                    </a:moveTo>
                    <a:lnTo>
                      <a:pt x="38" y="41"/>
                    </a:lnTo>
                    <a:lnTo>
                      <a:pt x="0" y="41"/>
                    </a:lnTo>
                    <a:lnTo>
                      <a:pt x="18" y="0"/>
                    </a:lnTo>
                    <a:close/>
                  </a:path>
                </a:pathLst>
              </a:custGeom>
              <a:noFill/>
              <a:ln w="12700">
                <a:solidFill>
                  <a:srgbClr val="333399"/>
                </a:solidFill>
                <a:prstDash val="solid"/>
                <a:round/>
                <a:headEnd/>
                <a:tailEnd/>
              </a:ln>
            </p:spPr>
            <p:txBody>
              <a:bodyPr/>
              <a:lstStyle/>
              <a:p>
                <a:endParaRPr lang="hu-HU"/>
              </a:p>
            </p:txBody>
          </p:sp>
          <p:sp>
            <p:nvSpPr>
              <p:cNvPr id="92584" name="Freeform 424"/>
              <p:cNvSpPr>
                <a:spLocks/>
              </p:cNvSpPr>
              <p:nvPr/>
            </p:nvSpPr>
            <p:spPr bwMode="auto">
              <a:xfrm>
                <a:off x="5288" y="3355"/>
                <a:ext cx="37" cy="40"/>
              </a:xfrm>
              <a:custGeom>
                <a:avLst/>
                <a:gdLst/>
                <a:ahLst/>
                <a:cxnLst>
                  <a:cxn ang="0">
                    <a:pos x="18" y="0"/>
                  </a:cxn>
                  <a:cxn ang="0">
                    <a:pos x="37" y="40"/>
                  </a:cxn>
                  <a:cxn ang="0">
                    <a:pos x="0" y="40"/>
                  </a:cxn>
                  <a:cxn ang="0">
                    <a:pos x="18" y="0"/>
                  </a:cxn>
                </a:cxnLst>
                <a:rect l="0" t="0" r="r" b="b"/>
                <a:pathLst>
                  <a:path w="37" h="40">
                    <a:moveTo>
                      <a:pt x="18" y="0"/>
                    </a:moveTo>
                    <a:lnTo>
                      <a:pt x="37" y="40"/>
                    </a:lnTo>
                    <a:lnTo>
                      <a:pt x="0" y="40"/>
                    </a:lnTo>
                    <a:lnTo>
                      <a:pt x="18" y="0"/>
                    </a:lnTo>
                    <a:close/>
                  </a:path>
                </a:pathLst>
              </a:custGeom>
              <a:solidFill>
                <a:srgbClr val="333399"/>
              </a:solidFill>
              <a:ln w="9525">
                <a:noFill/>
                <a:round/>
                <a:headEnd/>
                <a:tailEnd/>
              </a:ln>
            </p:spPr>
            <p:txBody>
              <a:bodyPr/>
              <a:lstStyle/>
              <a:p>
                <a:endParaRPr lang="hu-HU"/>
              </a:p>
            </p:txBody>
          </p:sp>
          <p:sp>
            <p:nvSpPr>
              <p:cNvPr id="92585" name="Freeform 425"/>
              <p:cNvSpPr>
                <a:spLocks/>
              </p:cNvSpPr>
              <p:nvPr/>
            </p:nvSpPr>
            <p:spPr bwMode="auto">
              <a:xfrm>
                <a:off x="5288" y="3355"/>
                <a:ext cx="37" cy="40"/>
              </a:xfrm>
              <a:custGeom>
                <a:avLst/>
                <a:gdLst/>
                <a:ahLst/>
                <a:cxnLst>
                  <a:cxn ang="0">
                    <a:pos x="18" y="0"/>
                  </a:cxn>
                  <a:cxn ang="0">
                    <a:pos x="37" y="40"/>
                  </a:cxn>
                  <a:cxn ang="0">
                    <a:pos x="0" y="40"/>
                  </a:cxn>
                  <a:cxn ang="0">
                    <a:pos x="18" y="0"/>
                  </a:cxn>
                </a:cxnLst>
                <a:rect l="0" t="0" r="r" b="b"/>
                <a:pathLst>
                  <a:path w="37" h="40">
                    <a:moveTo>
                      <a:pt x="18" y="0"/>
                    </a:moveTo>
                    <a:lnTo>
                      <a:pt x="37" y="40"/>
                    </a:lnTo>
                    <a:lnTo>
                      <a:pt x="0" y="40"/>
                    </a:lnTo>
                    <a:lnTo>
                      <a:pt x="18" y="0"/>
                    </a:lnTo>
                    <a:close/>
                  </a:path>
                </a:pathLst>
              </a:custGeom>
              <a:noFill/>
              <a:ln w="12700">
                <a:solidFill>
                  <a:srgbClr val="333399"/>
                </a:solidFill>
                <a:prstDash val="solid"/>
                <a:round/>
                <a:headEnd/>
                <a:tailEnd/>
              </a:ln>
            </p:spPr>
            <p:txBody>
              <a:bodyPr/>
              <a:lstStyle/>
              <a:p>
                <a:endParaRPr lang="hu-HU"/>
              </a:p>
            </p:txBody>
          </p:sp>
          <p:sp>
            <p:nvSpPr>
              <p:cNvPr id="92586" name="Line 426"/>
              <p:cNvSpPr>
                <a:spLocks noChangeShapeType="1"/>
              </p:cNvSpPr>
              <p:nvPr/>
            </p:nvSpPr>
            <p:spPr bwMode="auto">
              <a:xfrm flipH="1" flipV="1">
                <a:off x="1043" y="1404"/>
                <a:ext cx="17" cy="21"/>
              </a:xfrm>
              <a:prstGeom prst="line">
                <a:avLst/>
              </a:prstGeom>
              <a:noFill/>
              <a:ln w="12700">
                <a:solidFill>
                  <a:srgbClr val="00FFFF"/>
                </a:solidFill>
                <a:round/>
                <a:headEnd/>
                <a:tailEnd/>
              </a:ln>
            </p:spPr>
            <p:txBody>
              <a:bodyPr/>
              <a:lstStyle/>
              <a:p>
                <a:endParaRPr lang="hu-HU"/>
              </a:p>
            </p:txBody>
          </p:sp>
          <p:sp>
            <p:nvSpPr>
              <p:cNvPr id="92587" name="Line 427"/>
              <p:cNvSpPr>
                <a:spLocks noChangeShapeType="1"/>
              </p:cNvSpPr>
              <p:nvPr/>
            </p:nvSpPr>
            <p:spPr bwMode="auto">
              <a:xfrm>
                <a:off x="1060" y="1425"/>
                <a:ext cx="20" cy="20"/>
              </a:xfrm>
              <a:prstGeom prst="line">
                <a:avLst/>
              </a:prstGeom>
              <a:noFill/>
              <a:ln w="12700">
                <a:solidFill>
                  <a:srgbClr val="00FFFF"/>
                </a:solidFill>
                <a:round/>
                <a:headEnd/>
                <a:tailEnd/>
              </a:ln>
            </p:spPr>
            <p:txBody>
              <a:bodyPr/>
              <a:lstStyle/>
              <a:p>
                <a:endParaRPr lang="hu-HU"/>
              </a:p>
            </p:txBody>
          </p:sp>
          <p:sp>
            <p:nvSpPr>
              <p:cNvPr id="92588" name="Line 428"/>
              <p:cNvSpPr>
                <a:spLocks noChangeShapeType="1"/>
              </p:cNvSpPr>
              <p:nvPr/>
            </p:nvSpPr>
            <p:spPr bwMode="auto">
              <a:xfrm flipH="1">
                <a:off x="1043" y="1425"/>
                <a:ext cx="17" cy="20"/>
              </a:xfrm>
              <a:prstGeom prst="line">
                <a:avLst/>
              </a:prstGeom>
              <a:noFill/>
              <a:ln w="12700">
                <a:solidFill>
                  <a:srgbClr val="00FFFF"/>
                </a:solidFill>
                <a:round/>
                <a:headEnd/>
                <a:tailEnd/>
              </a:ln>
            </p:spPr>
            <p:txBody>
              <a:bodyPr/>
              <a:lstStyle/>
              <a:p>
                <a:endParaRPr lang="hu-HU"/>
              </a:p>
            </p:txBody>
          </p:sp>
          <p:sp>
            <p:nvSpPr>
              <p:cNvPr id="92589" name="Line 429"/>
              <p:cNvSpPr>
                <a:spLocks noChangeShapeType="1"/>
              </p:cNvSpPr>
              <p:nvPr/>
            </p:nvSpPr>
            <p:spPr bwMode="auto">
              <a:xfrm flipV="1">
                <a:off x="1060" y="1404"/>
                <a:ext cx="20" cy="21"/>
              </a:xfrm>
              <a:prstGeom prst="line">
                <a:avLst/>
              </a:prstGeom>
              <a:noFill/>
              <a:ln w="12700">
                <a:solidFill>
                  <a:srgbClr val="00FFFF"/>
                </a:solidFill>
                <a:round/>
                <a:headEnd/>
                <a:tailEnd/>
              </a:ln>
            </p:spPr>
            <p:txBody>
              <a:bodyPr/>
              <a:lstStyle/>
              <a:p>
                <a:endParaRPr lang="hu-HU"/>
              </a:p>
            </p:txBody>
          </p:sp>
          <p:sp>
            <p:nvSpPr>
              <p:cNvPr id="92590" name="Line 430"/>
              <p:cNvSpPr>
                <a:spLocks noChangeShapeType="1"/>
              </p:cNvSpPr>
              <p:nvPr/>
            </p:nvSpPr>
            <p:spPr bwMode="auto">
              <a:xfrm flipH="1" flipV="1">
                <a:off x="1750" y="1840"/>
                <a:ext cx="19" cy="18"/>
              </a:xfrm>
              <a:prstGeom prst="line">
                <a:avLst/>
              </a:prstGeom>
              <a:noFill/>
              <a:ln w="12700">
                <a:solidFill>
                  <a:srgbClr val="00FFFF"/>
                </a:solidFill>
                <a:round/>
                <a:headEnd/>
                <a:tailEnd/>
              </a:ln>
            </p:spPr>
            <p:txBody>
              <a:bodyPr/>
              <a:lstStyle/>
              <a:p>
                <a:endParaRPr lang="hu-HU"/>
              </a:p>
            </p:txBody>
          </p:sp>
          <p:sp>
            <p:nvSpPr>
              <p:cNvPr id="92591" name="Line 431"/>
              <p:cNvSpPr>
                <a:spLocks noChangeShapeType="1"/>
              </p:cNvSpPr>
              <p:nvPr/>
            </p:nvSpPr>
            <p:spPr bwMode="auto">
              <a:xfrm>
                <a:off x="1769" y="1858"/>
                <a:ext cx="18" cy="19"/>
              </a:xfrm>
              <a:prstGeom prst="line">
                <a:avLst/>
              </a:prstGeom>
              <a:noFill/>
              <a:ln w="12700">
                <a:solidFill>
                  <a:srgbClr val="00FFFF"/>
                </a:solidFill>
                <a:round/>
                <a:headEnd/>
                <a:tailEnd/>
              </a:ln>
            </p:spPr>
            <p:txBody>
              <a:bodyPr/>
              <a:lstStyle/>
              <a:p>
                <a:endParaRPr lang="hu-HU"/>
              </a:p>
            </p:txBody>
          </p:sp>
          <p:sp>
            <p:nvSpPr>
              <p:cNvPr id="92592" name="Line 432"/>
              <p:cNvSpPr>
                <a:spLocks noChangeShapeType="1"/>
              </p:cNvSpPr>
              <p:nvPr/>
            </p:nvSpPr>
            <p:spPr bwMode="auto">
              <a:xfrm flipH="1">
                <a:off x="1750" y="1858"/>
                <a:ext cx="19" cy="19"/>
              </a:xfrm>
              <a:prstGeom prst="line">
                <a:avLst/>
              </a:prstGeom>
              <a:noFill/>
              <a:ln w="12700">
                <a:solidFill>
                  <a:srgbClr val="00FFFF"/>
                </a:solidFill>
                <a:round/>
                <a:headEnd/>
                <a:tailEnd/>
              </a:ln>
            </p:spPr>
            <p:txBody>
              <a:bodyPr/>
              <a:lstStyle/>
              <a:p>
                <a:endParaRPr lang="hu-HU"/>
              </a:p>
            </p:txBody>
          </p:sp>
          <p:sp>
            <p:nvSpPr>
              <p:cNvPr id="92593" name="Line 433"/>
              <p:cNvSpPr>
                <a:spLocks noChangeShapeType="1"/>
              </p:cNvSpPr>
              <p:nvPr/>
            </p:nvSpPr>
            <p:spPr bwMode="auto">
              <a:xfrm flipV="1">
                <a:off x="1769" y="1840"/>
                <a:ext cx="18" cy="18"/>
              </a:xfrm>
              <a:prstGeom prst="line">
                <a:avLst/>
              </a:prstGeom>
              <a:noFill/>
              <a:ln w="12700">
                <a:solidFill>
                  <a:srgbClr val="00FFFF"/>
                </a:solidFill>
                <a:round/>
                <a:headEnd/>
                <a:tailEnd/>
              </a:ln>
            </p:spPr>
            <p:txBody>
              <a:bodyPr/>
              <a:lstStyle/>
              <a:p>
                <a:endParaRPr lang="hu-HU"/>
              </a:p>
            </p:txBody>
          </p:sp>
          <p:sp>
            <p:nvSpPr>
              <p:cNvPr id="92594" name="Line 434"/>
              <p:cNvSpPr>
                <a:spLocks noChangeShapeType="1"/>
              </p:cNvSpPr>
              <p:nvPr/>
            </p:nvSpPr>
            <p:spPr bwMode="auto">
              <a:xfrm flipH="1" flipV="1">
                <a:off x="2457" y="2484"/>
                <a:ext cx="20" cy="20"/>
              </a:xfrm>
              <a:prstGeom prst="line">
                <a:avLst/>
              </a:prstGeom>
              <a:noFill/>
              <a:ln w="12700">
                <a:solidFill>
                  <a:srgbClr val="009999"/>
                </a:solidFill>
                <a:round/>
                <a:headEnd/>
                <a:tailEnd/>
              </a:ln>
            </p:spPr>
            <p:txBody>
              <a:bodyPr/>
              <a:lstStyle/>
              <a:p>
                <a:endParaRPr lang="hu-HU"/>
              </a:p>
            </p:txBody>
          </p:sp>
          <p:sp>
            <p:nvSpPr>
              <p:cNvPr id="92595" name="Line 435"/>
              <p:cNvSpPr>
                <a:spLocks noChangeShapeType="1"/>
              </p:cNvSpPr>
              <p:nvPr/>
            </p:nvSpPr>
            <p:spPr bwMode="auto">
              <a:xfrm>
                <a:off x="2477" y="2504"/>
                <a:ext cx="18" cy="20"/>
              </a:xfrm>
              <a:prstGeom prst="line">
                <a:avLst/>
              </a:prstGeom>
              <a:noFill/>
              <a:ln w="12700">
                <a:solidFill>
                  <a:srgbClr val="009999"/>
                </a:solidFill>
                <a:round/>
                <a:headEnd/>
                <a:tailEnd/>
              </a:ln>
            </p:spPr>
            <p:txBody>
              <a:bodyPr/>
              <a:lstStyle/>
              <a:p>
                <a:endParaRPr lang="hu-HU"/>
              </a:p>
            </p:txBody>
          </p:sp>
          <p:sp>
            <p:nvSpPr>
              <p:cNvPr id="92596" name="Line 436"/>
              <p:cNvSpPr>
                <a:spLocks noChangeShapeType="1"/>
              </p:cNvSpPr>
              <p:nvPr/>
            </p:nvSpPr>
            <p:spPr bwMode="auto">
              <a:xfrm flipH="1">
                <a:off x="2457" y="2504"/>
                <a:ext cx="20" cy="20"/>
              </a:xfrm>
              <a:prstGeom prst="line">
                <a:avLst/>
              </a:prstGeom>
              <a:noFill/>
              <a:ln w="12700">
                <a:solidFill>
                  <a:srgbClr val="009999"/>
                </a:solidFill>
                <a:round/>
                <a:headEnd/>
                <a:tailEnd/>
              </a:ln>
            </p:spPr>
            <p:txBody>
              <a:bodyPr/>
              <a:lstStyle/>
              <a:p>
                <a:endParaRPr lang="hu-HU"/>
              </a:p>
            </p:txBody>
          </p:sp>
          <p:sp>
            <p:nvSpPr>
              <p:cNvPr id="92597" name="Line 437"/>
              <p:cNvSpPr>
                <a:spLocks noChangeShapeType="1"/>
              </p:cNvSpPr>
              <p:nvPr/>
            </p:nvSpPr>
            <p:spPr bwMode="auto">
              <a:xfrm flipV="1">
                <a:off x="2477" y="2484"/>
                <a:ext cx="18" cy="20"/>
              </a:xfrm>
              <a:prstGeom prst="line">
                <a:avLst/>
              </a:prstGeom>
              <a:noFill/>
              <a:ln w="12700">
                <a:solidFill>
                  <a:srgbClr val="009999"/>
                </a:solidFill>
                <a:round/>
                <a:headEnd/>
                <a:tailEnd/>
              </a:ln>
            </p:spPr>
            <p:txBody>
              <a:bodyPr/>
              <a:lstStyle/>
              <a:p>
                <a:endParaRPr lang="hu-HU"/>
              </a:p>
            </p:txBody>
          </p:sp>
          <p:sp>
            <p:nvSpPr>
              <p:cNvPr id="92598" name="Line 438"/>
              <p:cNvSpPr>
                <a:spLocks noChangeShapeType="1"/>
              </p:cNvSpPr>
              <p:nvPr/>
            </p:nvSpPr>
            <p:spPr bwMode="auto">
              <a:xfrm flipH="1" flipV="1">
                <a:off x="3164" y="3028"/>
                <a:ext cx="21" cy="18"/>
              </a:xfrm>
              <a:prstGeom prst="line">
                <a:avLst/>
              </a:prstGeom>
              <a:noFill/>
              <a:ln w="12700">
                <a:solidFill>
                  <a:srgbClr val="009999"/>
                </a:solidFill>
                <a:round/>
                <a:headEnd/>
                <a:tailEnd/>
              </a:ln>
            </p:spPr>
            <p:txBody>
              <a:bodyPr/>
              <a:lstStyle/>
              <a:p>
                <a:endParaRPr lang="hu-HU"/>
              </a:p>
            </p:txBody>
          </p:sp>
          <p:sp>
            <p:nvSpPr>
              <p:cNvPr id="92599" name="Line 439"/>
              <p:cNvSpPr>
                <a:spLocks noChangeShapeType="1"/>
              </p:cNvSpPr>
              <p:nvPr/>
            </p:nvSpPr>
            <p:spPr bwMode="auto">
              <a:xfrm>
                <a:off x="3185" y="3046"/>
                <a:ext cx="19" cy="22"/>
              </a:xfrm>
              <a:prstGeom prst="line">
                <a:avLst/>
              </a:prstGeom>
              <a:noFill/>
              <a:ln w="12700">
                <a:solidFill>
                  <a:srgbClr val="009999"/>
                </a:solidFill>
                <a:round/>
                <a:headEnd/>
                <a:tailEnd/>
              </a:ln>
            </p:spPr>
            <p:txBody>
              <a:bodyPr/>
              <a:lstStyle/>
              <a:p>
                <a:endParaRPr lang="hu-HU"/>
              </a:p>
            </p:txBody>
          </p:sp>
          <p:sp>
            <p:nvSpPr>
              <p:cNvPr id="92600" name="Line 440"/>
              <p:cNvSpPr>
                <a:spLocks noChangeShapeType="1"/>
              </p:cNvSpPr>
              <p:nvPr/>
            </p:nvSpPr>
            <p:spPr bwMode="auto">
              <a:xfrm flipH="1">
                <a:off x="3164" y="3046"/>
                <a:ext cx="21" cy="22"/>
              </a:xfrm>
              <a:prstGeom prst="line">
                <a:avLst/>
              </a:prstGeom>
              <a:noFill/>
              <a:ln w="12700">
                <a:solidFill>
                  <a:srgbClr val="009999"/>
                </a:solidFill>
                <a:round/>
                <a:headEnd/>
                <a:tailEnd/>
              </a:ln>
            </p:spPr>
            <p:txBody>
              <a:bodyPr/>
              <a:lstStyle/>
              <a:p>
                <a:endParaRPr lang="hu-HU"/>
              </a:p>
            </p:txBody>
          </p:sp>
          <p:sp>
            <p:nvSpPr>
              <p:cNvPr id="92601" name="Line 441"/>
              <p:cNvSpPr>
                <a:spLocks noChangeShapeType="1"/>
              </p:cNvSpPr>
              <p:nvPr/>
            </p:nvSpPr>
            <p:spPr bwMode="auto">
              <a:xfrm flipV="1">
                <a:off x="3185" y="3028"/>
                <a:ext cx="19" cy="18"/>
              </a:xfrm>
              <a:prstGeom prst="line">
                <a:avLst/>
              </a:prstGeom>
              <a:noFill/>
              <a:ln w="12700">
                <a:solidFill>
                  <a:srgbClr val="009999"/>
                </a:solidFill>
                <a:round/>
                <a:headEnd/>
                <a:tailEnd/>
              </a:ln>
            </p:spPr>
            <p:txBody>
              <a:bodyPr/>
              <a:lstStyle/>
              <a:p>
                <a:endParaRPr lang="hu-HU"/>
              </a:p>
            </p:txBody>
          </p:sp>
          <p:sp>
            <p:nvSpPr>
              <p:cNvPr id="92602" name="Line 442"/>
              <p:cNvSpPr>
                <a:spLocks noChangeShapeType="1"/>
              </p:cNvSpPr>
              <p:nvPr/>
            </p:nvSpPr>
            <p:spPr bwMode="auto">
              <a:xfrm flipH="1" flipV="1">
                <a:off x="3873" y="3324"/>
                <a:ext cx="21" cy="20"/>
              </a:xfrm>
              <a:prstGeom prst="line">
                <a:avLst/>
              </a:prstGeom>
              <a:noFill/>
              <a:ln w="12700">
                <a:solidFill>
                  <a:srgbClr val="009999"/>
                </a:solidFill>
                <a:round/>
                <a:headEnd/>
                <a:tailEnd/>
              </a:ln>
            </p:spPr>
            <p:txBody>
              <a:bodyPr/>
              <a:lstStyle/>
              <a:p>
                <a:endParaRPr lang="hu-HU"/>
              </a:p>
            </p:txBody>
          </p:sp>
          <p:sp>
            <p:nvSpPr>
              <p:cNvPr id="92603" name="Line 443"/>
              <p:cNvSpPr>
                <a:spLocks noChangeShapeType="1"/>
              </p:cNvSpPr>
              <p:nvPr/>
            </p:nvSpPr>
            <p:spPr bwMode="auto">
              <a:xfrm>
                <a:off x="3894" y="3344"/>
                <a:ext cx="16" cy="21"/>
              </a:xfrm>
              <a:prstGeom prst="line">
                <a:avLst/>
              </a:prstGeom>
              <a:noFill/>
              <a:ln w="12700">
                <a:solidFill>
                  <a:srgbClr val="009999"/>
                </a:solidFill>
                <a:round/>
                <a:headEnd/>
                <a:tailEnd/>
              </a:ln>
            </p:spPr>
            <p:txBody>
              <a:bodyPr/>
              <a:lstStyle/>
              <a:p>
                <a:endParaRPr lang="hu-HU"/>
              </a:p>
            </p:txBody>
          </p:sp>
          <p:sp>
            <p:nvSpPr>
              <p:cNvPr id="92604" name="Line 444"/>
              <p:cNvSpPr>
                <a:spLocks noChangeShapeType="1"/>
              </p:cNvSpPr>
              <p:nvPr/>
            </p:nvSpPr>
            <p:spPr bwMode="auto">
              <a:xfrm flipH="1">
                <a:off x="3873" y="3344"/>
                <a:ext cx="21" cy="21"/>
              </a:xfrm>
              <a:prstGeom prst="line">
                <a:avLst/>
              </a:prstGeom>
              <a:noFill/>
              <a:ln w="12700">
                <a:solidFill>
                  <a:srgbClr val="009999"/>
                </a:solidFill>
                <a:round/>
                <a:headEnd/>
                <a:tailEnd/>
              </a:ln>
            </p:spPr>
            <p:txBody>
              <a:bodyPr/>
              <a:lstStyle/>
              <a:p>
                <a:endParaRPr lang="hu-HU"/>
              </a:p>
            </p:txBody>
          </p:sp>
          <p:sp>
            <p:nvSpPr>
              <p:cNvPr id="92605" name="Line 445"/>
              <p:cNvSpPr>
                <a:spLocks noChangeShapeType="1"/>
              </p:cNvSpPr>
              <p:nvPr/>
            </p:nvSpPr>
            <p:spPr bwMode="auto">
              <a:xfrm flipV="1">
                <a:off x="3894" y="3324"/>
                <a:ext cx="16" cy="20"/>
              </a:xfrm>
              <a:prstGeom prst="line">
                <a:avLst/>
              </a:prstGeom>
              <a:noFill/>
              <a:ln w="12700">
                <a:solidFill>
                  <a:srgbClr val="009999"/>
                </a:solidFill>
                <a:round/>
                <a:headEnd/>
                <a:tailEnd/>
              </a:ln>
            </p:spPr>
            <p:txBody>
              <a:bodyPr/>
              <a:lstStyle/>
              <a:p>
                <a:endParaRPr lang="hu-HU"/>
              </a:p>
            </p:txBody>
          </p:sp>
          <p:sp>
            <p:nvSpPr>
              <p:cNvPr id="92606" name="Line 446"/>
              <p:cNvSpPr>
                <a:spLocks noChangeShapeType="1"/>
              </p:cNvSpPr>
              <p:nvPr/>
            </p:nvSpPr>
            <p:spPr bwMode="auto">
              <a:xfrm flipH="1" flipV="1">
                <a:off x="4582" y="3409"/>
                <a:ext cx="19" cy="19"/>
              </a:xfrm>
              <a:prstGeom prst="line">
                <a:avLst/>
              </a:prstGeom>
              <a:noFill/>
              <a:ln w="12700">
                <a:solidFill>
                  <a:srgbClr val="009999"/>
                </a:solidFill>
                <a:round/>
                <a:headEnd/>
                <a:tailEnd/>
              </a:ln>
            </p:spPr>
            <p:txBody>
              <a:bodyPr/>
              <a:lstStyle/>
              <a:p>
                <a:endParaRPr lang="hu-HU"/>
              </a:p>
            </p:txBody>
          </p:sp>
          <p:sp>
            <p:nvSpPr>
              <p:cNvPr id="92607" name="Line 447"/>
              <p:cNvSpPr>
                <a:spLocks noChangeShapeType="1"/>
              </p:cNvSpPr>
              <p:nvPr/>
            </p:nvSpPr>
            <p:spPr bwMode="auto">
              <a:xfrm>
                <a:off x="4601" y="3428"/>
                <a:ext cx="19" cy="23"/>
              </a:xfrm>
              <a:prstGeom prst="line">
                <a:avLst/>
              </a:prstGeom>
              <a:noFill/>
              <a:ln w="12700">
                <a:solidFill>
                  <a:srgbClr val="009999"/>
                </a:solidFill>
                <a:round/>
                <a:headEnd/>
                <a:tailEnd/>
              </a:ln>
            </p:spPr>
            <p:txBody>
              <a:bodyPr/>
              <a:lstStyle/>
              <a:p>
                <a:endParaRPr lang="hu-HU"/>
              </a:p>
            </p:txBody>
          </p:sp>
          <p:sp>
            <p:nvSpPr>
              <p:cNvPr id="92608" name="Line 448"/>
              <p:cNvSpPr>
                <a:spLocks noChangeShapeType="1"/>
              </p:cNvSpPr>
              <p:nvPr/>
            </p:nvSpPr>
            <p:spPr bwMode="auto">
              <a:xfrm flipH="1">
                <a:off x="4582" y="3428"/>
                <a:ext cx="19" cy="23"/>
              </a:xfrm>
              <a:prstGeom prst="line">
                <a:avLst/>
              </a:prstGeom>
              <a:noFill/>
              <a:ln w="12700">
                <a:solidFill>
                  <a:srgbClr val="009999"/>
                </a:solidFill>
                <a:round/>
                <a:headEnd/>
                <a:tailEnd/>
              </a:ln>
            </p:spPr>
            <p:txBody>
              <a:bodyPr/>
              <a:lstStyle/>
              <a:p>
                <a:endParaRPr lang="hu-HU"/>
              </a:p>
            </p:txBody>
          </p:sp>
          <p:sp>
            <p:nvSpPr>
              <p:cNvPr id="92609" name="Line 449"/>
              <p:cNvSpPr>
                <a:spLocks noChangeShapeType="1"/>
              </p:cNvSpPr>
              <p:nvPr/>
            </p:nvSpPr>
            <p:spPr bwMode="auto">
              <a:xfrm flipV="1">
                <a:off x="4601" y="3409"/>
                <a:ext cx="19" cy="19"/>
              </a:xfrm>
              <a:prstGeom prst="line">
                <a:avLst/>
              </a:prstGeom>
              <a:noFill/>
              <a:ln w="12700">
                <a:solidFill>
                  <a:srgbClr val="009999"/>
                </a:solidFill>
                <a:round/>
                <a:headEnd/>
                <a:tailEnd/>
              </a:ln>
            </p:spPr>
            <p:txBody>
              <a:bodyPr/>
              <a:lstStyle/>
              <a:p>
                <a:endParaRPr lang="hu-HU"/>
              </a:p>
            </p:txBody>
          </p:sp>
          <p:sp>
            <p:nvSpPr>
              <p:cNvPr id="92610" name="Line 450"/>
              <p:cNvSpPr>
                <a:spLocks noChangeShapeType="1"/>
              </p:cNvSpPr>
              <p:nvPr/>
            </p:nvSpPr>
            <p:spPr bwMode="auto">
              <a:xfrm flipH="1" flipV="1">
                <a:off x="5288" y="3422"/>
                <a:ext cx="18" cy="21"/>
              </a:xfrm>
              <a:prstGeom prst="line">
                <a:avLst/>
              </a:prstGeom>
              <a:noFill/>
              <a:ln w="12700">
                <a:solidFill>
                  <a:srgbClr val="009999"/>
                </a:solidFill>
                <a:round/>
                <a:headEnd/>
                <a:tailEnd/>
              </a:ln>
            </p:spPr>
            <p:txBody>
              <a:bodyPr/>
              <a:lstStyle/>
              <a:p>
                <a:endParaRPr lang="hu-HU"/>
              </a:p>
            </p:txBody>
          </p:sp>
          <p:sp>
            <p:nvSpPr>
              <p:cNvPr id="92611" name="Line 451"/>
              <p:cNvSpPr>
                <a:spLocks noChangeShapeType="1"/>
              </p:cNvSpPr>
              <p:nvPr/>
            </p:nvSpPr>
            <p:spPr bwMode="auto">
              <a:xfrm>
                <a:off x="5306" y="3443"/>
                <a:ext cx="19" cy="21"/>
              </a:xfrm>
              <a:prstGeom prst="line">
                <a:avLst/>
              </a:prstGeom>
              <a:noFill/>
              <a:ln w="12700">
                <a:solidFill>
                  <a:srgbClr val="00FFFF"/>
                </a:solidFill>
                <a:round/>
                <a:headEnd/>
                <a:tailEnd/>
              </a:ln>
            </p:spPr>
            <p:txBody>
              <a:bodyPr/>
              <a:lstStyle/>
              <a:p>
                <a:endParaRPr lang="hu-HU"/>
              </a:p>
            </p:txBody>
          </p:sp>
          <p:sp>
            <p:nvSpPr>
              <p:cNvPr id="92612" name="Line 452"/>
              <p:cNvSpPr>
                <a:spLocks noChangeShapeType="1"/>
              </p:cNvSpPr>
              <p:nvPr/>
            </p:nvSpPr>
            <p:spPr bwMode="auto">
              <a:xfrm flipH="1">
                <a:off x="5288" y="3443"/>
                <a:ext cx="18" cy="21"/>
              </a:xfrm>
              <a:prstGeom prst="line">
                <a:avLst/>
              </a:prstGeom>
              <a:noFill/>
              <a:ln w="12700">
                <a:solidFill>
                  <a:srgbClr val="00FFFF"/>
                </a:solidFill>
                <a:round/>
                <a:headEnd/>
                <a:tailEnd/>
              </a:ln>
            </p:spPr>
            <p:txBody>
              <a:bodyPr/>
              <a:lstStyle/>
              <a:p>
                <a:endParaRPr lang="hu-HU"/>
              </a:p>
            </p:txBody>
          </p:sp>
          <p:sp>
            <p:nvSpPr>
              <p:cNvPr id="92613" name="Line 453"/>
              <p:cNvSpPr>
                <a:spLocks noChangeShapeType="1"/>
              </p:cNvSpPr>
              <p:nvPr/>
            </p:nvSpPr>
            <p:spPr bwMode="auto">
              <a:xfrm flipV="1">
                <a:off x="5306" y="3422"/>
                <a:ext cx="19" cy="21"/>
              </a:xfrm>
              <a:prstGeom prst="line">
                <a:avLst/>
              </a:prstGeom>
              <a:noFill/>
              <a:ln w="12700">
                <a:solidFill>
                  <a:srgbClr val="009999"/>
                </a:solidFill>
                <a:round/>
                <a:headEnd/>
                <a:tailEnd/>
              </a:ln>
            </p:spPr>
            <p:txBody>
              <a:bodyPr/>
              <a:lstStyle/>
              <a:p>
                <a:endParaRPr lang="hu-HU"/>
              </a:p>
            </p:txBody>
          </p:sp>
          <p:sp>
            <p:nvSpPr>
              <p:cNvPr id="92614" name="Line 454"/>
              <p:cNvSpPr>
                <a:spLocks noChangeShapeType="1"/>
              </p:cNvSpPr>
              <p:nvPr/>
            </p:nvSpPr>
            <p:spPr bwMode="auto">
              <a:xfrm flipH="1" flipV="1">
                <a:off x="1043" y="1411"/>
                <a:ext cx="17" cy="20"/>
              </a:xfrm>
              <a:prstGeom prst="line">
                <a:avLst/>
              </a:prstGeom>
              <a:noFill/>
              <a:ln w="12700">
                <a:solidFill>
                  <a:srgbClr val="800080"/>
                </a:solidFill>
                <a:round/>
                <a:headEnd/>
                <a:tailEnd/>
              </a:ln>
            </p:spPr>
            <p:txBody>
              <a:bodyPr/>
              <a:lstStyle/>
              <a:p>
                <a:endParaRPr lang="hu-HU"/>
              </a:p>
            </p:txBody>
          </p:sp>
          <p:sp>
            <p:nvSpPr>
              <p:cNvPr id="92615" name="Line 455"/>
              <p:cNvSpPr>
                <a:spLocks noChangeShapeType="1"/>
              </p:cNvSpPr>
              <p:nvPr/>
            </p:nvSpPr>
            <p:spPr bwMode="auto">
              <a:xfrm>
                <a:off x="1060" y="1431"/>
                <a:ext cx="20" cy="18"/>
              </a:xfrm>
              <a:prstGeom prst="line">
                <a:avLst/>
              </a:prstGeom>
              <a:noFill/>
              <a:ln w="12700">
                <a:solidFill>
                  <a:srgbClr val="800080"/>
                </a:solidFill>
                <a:round/>
                <a:headEnd/>
                <a:tailEnd/>
              </a:ln>
            </p:spPr>
            <p:txBody>
              <a:bodyPr/>
              <a:lstStyle/>
              <a:p>
                <a:endParaRPr lang="hu-HU"/>
              </a:p>
            </p:txBody>
          </p:sp>
          <p:sp>
            <p:nvSpPr>
              <p:cNvPr id="92616" name="Line 456"/>
              <p:cNvSpPr>
                <a:spLocks noChangeShapeType="1"/>
              </p:cNvSpPr>
              <p:nvPr/>
            </p:nvSpPr>
            <p:spPr bwMode="auto">
              <a:xfrm flipH="1">
                <a:off x="1043" y="1431"/>
                <a:ext cx="17" cy="18"/>
              </a:xfrm>
              <a:prstGeom prst="line">
                <a:avLst/>
              </a:prstGeom>
              <a:noFill/>
              <a:ln w="12700">
                <a:solidFill>
                  <a:srgbClr val="800080"/>
                </a:solidFill>
                <a:round/>
                <a:headEnd/>
                <a:tailEnd/>
              </a:ln>
            </p:spPr>
            <p:txBody>
              <a:bodyPr/>
              <a:lstStyle/>
              <a:p>
                <a:endParaRPr lang="hu-HU"/>
              </a:p>
            </p:txBody>
          </p:sp>
          <p:sp>
            <p:nvSpPr>
              <p:cNvPr id="92617" name="Line 457"/>
              <p:cNvSpPr>
                <a:spLocks noChangeShapeType="1"/>
              </p:cNvSpPr>
              <p:nvPr/>
            </p:nvSpPr>
            <p:spPr bwMode="auto">
              <a:xfrm flipV="1">
                <a:off x="1060" y="1411"/>
                <a:ext cx="20" cy="20"/>
              </a:xfrm>
              <a:prstGeom prst="line">
                <a:avLst/>
              </a:prstGeom>
              <a:noFill/>
              <a:ln w="12700">
                <a:solidFill>
                  <a:srgbClr val="800080"/>
                </a:solidFill>
                <a:round/>
                <a:headEnd/>
                <a:tailEnd/>
              </a:ln>
            </p:spPr>
            <p:txBody>
              <a:bodyPr/>
              <a:lstStyle/>
              <a:p>
                <a:endParaRPr lang="hu-HU"/>
              </a:p>
            </p:txBody>
          </p:sp>
          <p:sp>
            <p:nvSpPr>
              <p:cNvPr id="92618" name="Line 458"/>
              <p:cNvSpPr>
                <a:spLocks noChangeShapeType="1"/>
              </p:cNvSpPr>
              <p:nvPr/>
            </p:nvSpPr>
            <p:spPr bwMode="auto">
              <a:xfrm flipV="1">
                <a:off x="1060" y="1411"/>
                <a:ext cx="2" cy="20"/>
              </a:xfrm>
              <a:prstGeom prst="line">
                <a:avLst/>
              </a:prstGeom>
              <a:noFill/>
              <a:ln w="12700">
                <a:solidFill>
                  <a:srgbClr val="800080"/>
                </a:solidFill>
                <a:round/>
                <a:headEnd/>
                <a:tailEnd/>
              </a:ln>
            </p:spPr>
            <p:txBody>
              <a:bodyPr/>
              <a:lstStyle/>
              <a:p>
                <a:endParaRPr lang="hu-HU"/>
              </a:p>
            </p:txBody>
          </p:sp>
          <p:sp>
            <p:nvSpPr>
              <p:cNvPr id="92619" name="Line 459"/>
              <p:cNvSpPr>
                <a:spLocks noChangeShapeType="1"/>
              </p:cNvSpPr>
              <p:nvPr/>
            </p:nvSpPr>
            <p:spPr bwMode="auto">
              <a:xfrm>
                <a:off x="1060" y="1431"/>
                <a:ext cx="2" cy="18"/>
              </a:xfrm>
              <a:prstGeom prst="line">
                <a:avLst/>
              </a:prstGeom>
              <a:noFill/>
              <a:ln w="12700">
                <a:solidFill>
                  <a:srgbClr val="800080"/>
                </a:solidFill>
                <a:round/>
                <a:headEnd/>
                <a:tailEnd/>
              </a:ln>
            </p:spPr>
            <p:txBody>
              <a:bodyPr/>
              <a:lstStyle/>
              <a:p>
                <a:endParaRPr lang="hu-HU"/>
              </a:p>
            </p:txBody>
          </p:sp>
          <p:sp>
            <p:nvSpPr>
              <p:cNvPr id="92620" name="Line 460"/>
              <p:cNvSpPr>
                <a:spLocks noChangeShapeType="1"/>
              </p:cNvSpPr>
              <p:nvPr/>
            </p:nvSpPr>
            <p:spPr bwMode="auto">
              <a:xfrm flipH="1" flipV="1">
                <a:off x="1750" y="1840"/>
                <a:ext cx="19" cy="18"/>
              </a:xfrm>
              <a:prstGeom prst="line">
                <a:avLst/>
              </a:prstGeom>
              <a:noFill/>
              <a:ln w="12700">
                <a:solidFill>
                  <a:srgbClr val="800080"/>
                </a:solidFill>
                <a:round/>
                <a:headEnd/>
                <a:tailEnd/>
              </a:ln>
            </p:spPr>
            <p:txBody>
              <a:bodyPr/>
              <a:lstStyle/>
              <a:p>
                <a:endParaRPr lang="hu-HU"/>
              </a:p>
            </p:txBody>
          </p:sp>
          <p:sp>
            <p:nvSpPr>
              <p:cNvPr id="92621" name="Line 461"/>
              <p:cNvSpPr>
                <a:spLocks noChangeShapeType="1"/>
              </p:cNvSpPr>
              <p:nvPr/>
            </p:nvSpPr>
            <p:spPr bwMode="auto">
              <a:xfrm>
                <a:off x="1769" y="1858"/>
                <a:ext cx="18" cy="19"/>
              </a:xfrm>
              <a:prstGeom prst="line">
                <a:avLst/>
              </a:prstGeom>
              <a:noFill/>
              <a:ln w="12700">
                <a:solidFill>
                  <a:srgbClr val="800080"/>
                </a:solidFill>
                <a:round/>
                <a:headEnd/>
                <a:tailEnd/>
              </a:ln>
            </p:spPr>
            <p:txBody>
              <a:bodyPr/>
              <a:lstStyle/>
              <a:p>
                <a:endParaRPr lang="hu-HU"/>
              </a:p>
            </p:txBody>
          </p:sp>
          <p:sp>
            <p:nvSpPr>
              <p:cNvPr id="92622" name="Line 462"/>
              <p:cNvSpPr>
                <a:spLocks noChangeShapeType="1"/>
              </p:cNvSpPr>
              <p:nvPr/>
            </p:nvSpPr>
            <p:spPr bwMode="auto">
              <a:xfrm flipH="1">
                <a:off x="1750" y="1858"/>
                <a:ext cx="19" cy="19"/>
              </a:xfrm>
              <a:prstGeom prst="line">
                <a:avLst/>
              </a:prstGeom>
              <a:noFill/>
              <a:ln w="12700">
                <a:solidFill>
                  <a:srgbClr val="800080"/>
                </a:solidFill>
                <a:round/>
                <a:headEnd/>
                <a:tailEnd/>
              </a:ln>
            </p:spPr>
            <p:txBody>
              <a:bodyPr/>
              <a:lstStyle/>
              <a:p>
                <a:endParaRPr lang="hu-HU"/>
              </a:p>
            </p:txBody>
          </p:sp>
          <p:sp>
            <p:nvSpPr>
              <p:cNvPr id="92623" name="Line 463"/>
              <p:cNvSpPr>
                <a:spLocks noChangeShapeType="1"/>
              </p:cNvSpPr>
              <p:nvPr/>
            </p:nvSpPr>
            <p:spPr bwMode="auto">
              <a:xfrm flipV="1">
                <a:off x="1769" y="1840"/>
                <a:ext cx="18" cy="18"/>
              </a:xfrm>
              <a:prstGeom prst="line">
                <a:avLst/>
              </a:prstGeom>
              <a:noFill/>
              <a:ln w="12700">
                <a:solidFill>
                  <a:srgbClr val="800080"/>
                </a:solidFill>
                <a:round/>
                <a:headEnd/>
                <a:tailEnd/>
              </a:ln>
            </p:spPr>
            <p:txBody>
              <a:bodyPr/>
              <a:lstStyle/>
              <a:p>
                <a:endParaRPr lang="hu-HU"/>
              </a:p>
            </p:txBody>
          </p:sp>
          <p:sp>
            <p:nvSpPr>
              <p:cNvPr id="92624" name="Line 464"/>
              <p:cNvSpPr>
                <a:spLocks noChangeShapeType="1"/>
              </p:cNvSpPr>
              <p:nvPr/>
            </p:nvSpPr>
            <p:spPr bwMode="auto">
              <a:xfrm flipV="1">
                <a:off x="1769" y="1840"/>
                <a:ext cx="1" cy="18"/>
              </a:xfrm>
              <a:prstGeom prst="line">
                <a:avLst/>
              </a:prstGeom>
              <a:noFill/>
              <a:ln w="12700">
                <a:solidFill>
                  <a:srgbClr val="800080"/>
                </a:solidFill>
                <a:round/>
                <a:headEnd/>
                <a:tailEnd/>
              </a:ln>
            </p:spPr>
            <p:txBody>
              <a:bodyPr/>
              <a:lstStyle/>
              <a:p>
                <a:endParaRPr lang="hu-HU"/>
              </a:p>
            </p:txBody>
          </p:sp>
          <p:sp>
            <p:nvSpPr>
              <p:cNvPr id="92625" name="Line 465"/>
              <p:cNvSpPr>
                <a:spLocks noChangeShapeType="1"/>
              </p:cNvSpPr>
              <p:nvPr/>
            </p:nvSpPr>
            <p:spPr bwMode="auto">
              <a:xfrm>
                <a:off x="1769" y="1858"/>
                <a:ext cx="1" cy="19"/>
              </a:xfrm>
              <a:prstGeom prst="line">
                <a:avLst/>
              </a:prstGeom>
              <a:noFill/>
              <a:ln w="12700">
                <a:solidFill>
                  <a:srgbClr val="800080"/>
                </a:solidFill>
                <a:round/>
                <a:headEnd/>
                <a:tailEnd/>
              </a:ln>
            </p:spPr>
            <p:txBody>
              <a:bodyPr/>
              <a:lstStyle/>
              <a:p>
                <a:endParaRPr lang="hu-HU"/>
              </a:p>
            </p:txBody>
          </p:sp>
          <p:sp>
            <p:nvSpPr>
              <p:cNvPr id="92626" name="Line 466"/>
              <p:cNvSpPr>
                <a:spLocks noChangeShapeType="1"/>
              </p:cNvSpPr>
              <p:nvPr/>
            </p:nvSpPr>
            <p:spPr bwMode="auto">
              <a:xfrm flipH="1" flipV="1">
                <a:off x="2457" y="2781"/>
                <a:ext cx="20" cy="22"/>
              </a:xfrm>
              <a:prstGeom prst="line">
                <a:avLst/>
              </a:prstGeom>
              <a:noFill/>
              <a:ln w="12700">
                <a:solidFill>
                  <a:srgbClr val="800080"/>
                </a:solidFill>
                <a:round/>
                <a:headEnd/>
                <a:tailEnd/>
              </a:ln>
            </p:spPr>
            <p:txBody>
              <a:bodyPr/>
              <a:lstStyle/>
              <a:p>
                <a:endParaRPr lang="hu-HU"/>
              </a:p>
            </p:txBody>
          </p:sp>
          <p:sp>
            <p:nvSpPr>
              <p:cNvPr id="92627" name="Line 467"/>
              <p:cNvSpPr>
                <a:spLocks noChangeShapeType="1"/>
              </p:cNvSpPr>
              <p:nvPr/>
            </p:nvSpPr>
            <p:spPr bwMode="auto">
              <a:xfrm>
                <a:off x="2477" y="2803"/>
                <a:ext cx="18" cy="18"/>
              </a:xfrm>
              <a:prstGeom prst="line">
                <a:avLst/>
              </a:prstGeom>
              <a:noFill/>
              <a:ln w="12700">
                <a:solidFill>
                  <a:srgbClr val="800080"/>
                </a:solidFill>
                <a:round/>
                <a:headEnd/>
                <a:tailEnd/>
              </a:ln>
            </p:spPr>
            <p:txBody>
              <a:bodyPr/>
              <a:lstStyle/>
              <a:p>
                <a:endParaRPr lang="hu-HU"/>
              </a:p>
            </p:txBody>
          </p:sp>
          <p:sp>
            <p:nvSpPr>
              <p:cNvPr id="92628" name="Line 468"/>
              <p:cNvSpPr>
                <a:spLocks noChangeShapeType="1"/>
              </p:cNvSpPr>
              <p:nvPr/>
            </p:nvSpPr>
            <p:spPr bwMode="auto">
              <a:xfrm flipH="1">
                <a:off x="2457" y="2803"/>
                <a:ext cx="20" cy="18"/>
              </a:xfrm>
              <a:prstGeom prst="line">
                <a:avLst/>
              </a:prstGeom>
              <a:noFill/>
              <a:ln w="12700">
                <a:solidFill>
                  <a:srgbClr val="800080"/>
                </a:solidFill>
                <a:round/>
                <a:headEnd/>
                <a:tailEnd/>
              </a:ln>
            </p:spPr>
            <p:txBody>
              <a:bodyPr/>
              <a:lstStyle/>
              <a:p>
                <a:endParaRPr lang="hu-HU"/>
              </a:p>
            </p:txBody>
          </p:sp>
          <p:sp>
            <p:nvSpPr>
              <p:cNvPr id="92629" name="Line 469"/>
              <p:cNvSpPr>
                <a:spLocks noChangeShapeType="1"/>
              </p:cNvSpPr>
              <p:nvPr/>
            </p:nvSpPr>
            <p:spPr bwMode="auto">
              <a:xfrm flipV="1">
                <a:off x="2477" y="2781"/>
                <a:ext cx="18" cy="22"/>
              </a:xfrm>
              <a:prstGeom prst="line">
                <a:avLst/>
              </a:prstGeom>
              <a:noFill/>
              <a:ln w="12700">
                <a:solidFill>
                  <a:srgbClr val="800080"/>
                </a:solidFill>
                <a:round/>
                <a:headEnd/>
                <a:tailEnd/>
              </a:ln>
            </p:spPr>
            <p:txBody>
              <a:bodyPr/>
              <a:lstStyle/>
              <a:p>
                <a:endParaRPr lang="hu-HU"/>
              </a:p>
            </p:txBody>
          </p:sp>
          <p:sp>
            <p:nvSpPr>
              <p:cNvPr id="92630" name="Line 470"/>
              <p:cNvSpPr>
                <a:spLocks noChangeShapeType="1"/>
              </p:cNvSpPr>
              <p:nvPr/>
            </p:nvSpPr>
            <p:spPr bwMode="auto">
              <a:xfrm flipV="1">
                <a:off x="2477" y="2781"/>
                <a:ext cx="1" cy="22"/>
              </a:xfrm>
              <a:prstGeom prst="line">
                <a:avLst/>
              </a:prstGeom>
              <a:noFill/>
              <a:ln w="12700">
                <a:solidFill>
                  <a:srgbClr val="800080"/>
                </a:solidFill>
                <a:round/>
                <a:headEnd/>
                <a:tailEnd/>
              </a:ln>
            </p:spPr>
            <p:txBody>
              <a:bodyPr/>
              <a:lstStyle/>
              <a:p>
                <a:endParaRPr lang="hu-HU"/>
              </a:p>
            </p:txBody>
          </p:sp>
          <p:sp>
            <p:nvSpPr>
              <p:cNvPr id="92631" name="Line 471"/>
              <p:cNvSpPr>
                <a:spLocks noChangeShapeType="1"/>
              </p:cNvSpPr>
              <p:nvPr/>
            </p:nvSpPr>
            <p:spPr bwMode="auto">
              <a:xfrm>
                <a:off x="2477" y="2803"/>
                <a:ext cx="1" cy="18"/>
              </a:xfrm>
              <a:prstGeom prst="line">
                <a:avLst/>
              </a:prstGeom>
              <a:noFill/>
              <a:ln w="12700">
                <a:solidFill>
                  <a:srgbClr val="800080"/>
                </a:solidFill>
                <a:round/>
                <a:headEnd/>
                <a:tailEnd/>
              </a:ln>
            </p:spPr>
            <p:txBody>
              <a:bodyPr/>
              <a:lstStyle/>
              <a:p>
                <a:endParaRPr lang="hu-HU"/>
              </a:p>
            </p:txBody>
          </p:sp>
          <p:sp>
            <p:nvSpPr>
              <p:cNvPr id="92632" name="Line 472"/>
              <p:cNvSpPr>
                <a:spLocks noChangeShapeType="1"/>
              </p:cNvSpPr>
              <p:nvPr/>
            </p:nvSpPr>
            <p:spPr bwMode="auto">
              <a:xfrm flipH="1" flipV="1">
                <a:off x="3164" y="3203"/>
                <a:ext cx="21" cy="20"/>
              </a:xfrm>
              <a:prstGeom prst="line">
                <a:avLst/>
              </a:prstGeom>
              <a:noFill/>
              <a:ln w="12700">
                <a:solidFill>
                  <a:srgbClr val="800080"/>
                </a:solidFill>
                <a:round/>
                <a:headEnd/>
                <a:tailEnd/>
              </a:ln>
            </p:spPr>
            <p:txBody>
              <a:bodyPr/>
              <a:lstStyle/>
              <a:p>
                <a:endParaRPr lang="hu-HU"/>
              </a:p>
            </p:txBody>
          </p:sp>
          <p:sp>
            <p:nvSpPr>
              <p:cNvPr id="92633" name="Line 473"/>
              <p:cNvSpPr>
                <a:spLocks noChangeShapeType="1"/>
              </p:cNvSpPr>
              <p:nvPr/>
            </p:nvSpPr>
            <p:spPr bwMode="auto">
              <a:xfrm>
                <a:off x="3185" y="3223"/>
                <a:ext cx="19" cy="20"/>
              </a:xfrm>
              <a:prstGeom prst="line">
                <a:avLst/>
              </a:prstGeom>
              <a:noFill/>
              <a:ln w="12700">
                <a:solidFill>
                  <a:srgbClr val="800080"/>
                </a:solidFill>
                <a:round/>
                <a:headEnd/>
                <a:tailEnd/>
              </a:ln>
            </p:spPr>
            <p:txBody>
              <a:bodyPr/>
              <a:lstStyle/>
              <a:p>
                <a:endParaRPr lang="hu-HU"/>
              </a:p>
            </p:txBody>
          </p:sp>
          <p:sp>
            <p:nvSpPr>
              <p:cNvPr id="92634" name="Line 474"/>
              <p:cNvSpPr>
                <a:spLocks noChangeShapeType="1"/>
              </p:cNvSpPr>
              <p:nvPr/>
            </p:nvSpPr>
            <p:spPr bwMode="auto">
              <a:xfrm flipH="1">
                <a:off x="3164" y="3223"/>
                <a:ext cx="21" cy="20"/>
              </a:xfrm>
              <a:prstGeom prst="line">
                <a:avLst/>
              </a:prstGeom>
              <a:noFill/>
              <a:ln w="12700">
                <a:solidFill>
                  <a:srgbClr val="800080"/>
                </a:solidFill>
                <a:round/>
                <a:headEnd/>
                <a:tailEnd/>
              </a:ln>
            </p:spPr>
            <p:txBody>
              <a:bodyPr/>
              <a:lstStyle/>
              <a:p>
                <a:endParaRPr lang="hu-HU"/>
              </a:p>
            </p:txBody>
          </p:sp>
          <p:sp>
            <p:nvSpPr>
              <p:cNvPr id="92635" name="Line 475"/>
              <p:cNvSpPr>
                <a:spLocks noChangeShapeType="1"/>
              </p:cNvSpPr>
              <p:nvPr/>
            </p:nvSpPr>
            <p:spPr bwMode="auto">
              <a:xfrm flipV="1">
                <a:off x="3185" y="3203"/>
                <a:ext cx="19" cy="20"/>
              </a:xfrm>
              <a:prstGeom prst="line">
                <a:avLst/>
              </a:prstGeom>
              <a:noFill/>
              <a:ln w="12700">
                <a:solidFill>
                  <a:srgbClr val="800080"/>
                </a:solidFill>
                <a:round/>
                <a:headEnd/>
                <a:tailEnd/>
              </a:ln>
            </p:spPr>
            <p:txBody>
              <a:bodyPr/>
              <a:lstStyle/>
              <a:p>
                <a:endParaRPr lang="hu-HU"/>
              </a:p>
            </p:txBody>
          </p:sp>
          <p:sp>
            <p:nvSpPr>
              <p:cNvPr id="92636" name="Line 476"/>
              <p:cNvSpPr>
                <a:spLocks noChangeShapeType="1"/>
              </p:cNvSpPr>
              <p:nvPr/>
            </p:nvSpPr>
            <p:spPr bwMode="auto">
              <a:xfrm flipV="1">
                <a:off x="3185" y="3203"/>
                <a:ext cx="1" cy="20"/>
              </a:xfrm>
              <a:prstGeom prst="line">
                <a:avLst/>
              </a:prstGeom>
              <a:noFill/>
              <a:ln w="12700">
                <a:solidFill>
                  <a:srgbClr val="800080"/>
                </a:solidFill>
                <a:round/>
                <a:headEnd/>
                <a:tailEnd/>
              </a:ln>
            </p:spPr>
            <p:txBody>
              <a:bodyPr/>
              <a:lstStyle/>
              <a:p>
                <a:endParaRPr lang="hu-HU"/>
              </a:p>
            </p:txBody>
          </p:sp>
          <p:sp>
            <p:nvSpPr>
              <p:cNvPr id="92637" name="Line 477"/>
              <p:cNvSpPr>
                <a:spLocks noChangeShapeType="1"/>
              </p:cNvSpPr>
              <p:nvPr/>
            </p:nvSpPr>
            <p:spPr bwMode="auto">
              <a:xfrm>
                <a:off x="3185" y="3223"/>
                <a:ext cx="1" cy="20"/>
              </a:xfrm>
              <a:prstGeom prst="line">
                <a:avLst/>
              </a:prstGeom>
              <a:noFill/>
              <a:ln w="12700">
                <a:solidFill>
                  <a:srgbClr val="800080"/>
                </a:solidFill>
                <a:round/>
                <a:headEnd/>
                <a:tailEnd/>
              </a:ln>
            </p:spPr>
            <p:txBody>
              <a:bodyPr/>
              <a:lstStyle/>
              <a:p>
                <a:endParaRPr lang="hu-HU"/>
              </a:p>
            </p:txBody>
          </p:sp>
          <p:sp>
            <p:nvSpPr>
              <p:cNvPr id="92638" name="Line 478"/>
              <p:cNvSpPr>
                <a:spLocks noChangeShapeType="1"/>
              </p:cNvSpPr>
              <p:nvPr/>
            </p:nvSpPr>
            <p:spPr bwMode="auto">
              <a:xfrm flipH="1" flipV="1">
                <a:off x="3873" y="3412"/>
                <a:ext cx="21" cy="22"/>
              </a:xfrm>
              <a:prstGeom prst="line">
                <a:avLst/>
              </a:prstGeom>
              <a:noFill/>
              <a:ln w="12700">
                <a:solidFill>
                  <a:srgbClr val="800080"/>
                </a:solidFill>
                <a:round/>
                <a:headEnd/>
                <a:tailEnd/>
              </a:ln>
            </p:spPr>
            <p:txBody>
              <a:bodyPr/>
              <a:lstStyle/>
              <a:p>
                <a:endParaRPr lang="hu-HU"/>
              </a:p>
            </p:txBody>
          </p:sp>
          <p:sp>
            <p:nvSpPr>
              <p:cNvPr id="92639" name="Line 479"/>
              <p:cNvSpPr>
                <a:spLocks noChangeShapeType="1"/>
              </p:cNvSpPr>
              <p:nvPr/>
            </p:nvSpPr>
            <p:spPr bwMode="auto">
              <a:xfrm>
                <a:off x="3894" y="3434"/>
                <a:ext cx="16" cy="18"/>
              </a:xfrm>
              <a:prstGeom prst="line">
                <a:avLst/>
              </a:prstGeom>
              <a:noFill/>
              <a:ln w="12700">
                <a:solidFill>
                  <a:srgbClr val="800080"/>
                </a:solidFill>
                <a:round/>
                <a:headEnd/>
                <a:tailEnd/>
              </a:ln>
            </p:spPr>
            <p:txBody>
              <a:bodyPr/>
              <a:lstStyle/>
              <a:p>
                <a:endParaRPr lang="hu-HU"/>
              </a:p>
            </p:txBody>
          </p:sp>
          <p:sp>
            <p:nvSpPr>
              <p:cNvPr id="92640" name="Line 480"/>
              <p:cNvSpPr>
                <a:spLocks noChangeShapeType="1"/>
              </p:cNvSpPr>
              <p:nvPr/>
            </p:nvSpPr>
            <p:spPr bwMode="auto">
              <a:xfrm flipH="1">
                <a:off x="3873" y="3434"/>
                <a:ext cx="21" cy="18"/>
              </a:xfrm>
              <a:prstGeom prst="line">
                <a:avLst/>
              </a:prstGeom>
              <a:noFill/>
              <a:ln w="12700">
                <a:solidFill>
                  <a:srgbClr val="800080"/>
                </a:solidFill>
                <a:round/>
                <a:headEnd/>
                <a:tailEnd/>
              </a:ln>
            </p:spPr>
            <p:txBody>
              <a:bodyPr/>
              <a:lstStyle/>
              <a:p>
                <a:endParaRPr lang="hu-HU"/>
              </a:p>
            </p:txBody>
          </p:sp>
          <p:sp>
            <p:nvSpPr>
              <p:cNvPr id="92641" name="Line 481"/>
              <p:cNvSpPr>
                <a:spLocks noChangeShapeType="1"/>
              </p:cNvSpPr>
              <p:nvPr/>
            </p:nvSpPr>
            <p:spPr bwMode="auto">
              <a:xfrm flipV="1">
                <a:off x="3894" y="3412"/>
                <a:ext cx="16" cy="22"/>
              </a:xfrm>
              <a:prstGeom prst="line">
                <a:avLst/>
              </a:prstGeom>
              <a:noFill/>
              <a:ln w="12700">
                <a:solidFill>
                  <a:srgbClr val="800080"/>
                </a:solidFill>
                <a:round/>
                <a:headEnd/>
                <a:tailEnd/>
              </a:ln>
            </p:spPr>
            <p:txBody>
              <a:bodyPr/>
              <a:lstStyle/>
              <a:p>
                <a:endParaRPr lang="hu-HU"/>
              </a:p>
            </p:txBody>
          </p:sp>
          <p:sp>
            <p:nvSpPr>
              <p:cNvPr id="92642" name="Line 482"/>
              <p:cNvSpPr>
                <a:spLocks noChangeShapeType="1"/>
              </p:cNvSpPr>
              <p:nvPr/>
            </p:nvSpPr>
            <p:spPr bwMode="auto">
              <a:xfrm flipV="1">
                <a:off x="3894" y="3412"/>
                <a:ext cx="1" cy="22"/>
              </a:xfrm>
              <a:prstGeom prst="line">
                <a:avLst/>
              </a:prstGeom>
              <a:noFill/>
              <a:ln w="12700">
                <a:solidFill>
                  <a:srgbClr val="800080"/>
                </a:solidFill>
                <a:round/>
                <a:headEnd/>
                <a:tailEnd/>
              </a:ln>
            </p:spPr>
            <p:txBody>
              <a:bodyPr/>
              <a:lstStyle/>
              <a:p>
                <a:endParaRPr lang="hu-HU"/>
              </a:p>
            </p:txBody>
          </p:sp>
          <p:sp>
            <p:nvSpPr>
              <p:cNvPr id="92643" name="Line 483"/>
              <p:cNvSpPr>
                <a:spLocks noChangeShapeType="1"/>
              </p:cNvSpPr>
              <p:nvPr/>
            </p:nvSpPr>
            <p:spPr bwMode="auto">
              <a:xfrm>
                <a:off x="3894" y="3434"/>
                <a:ext cx="1" cy="18"/>
              </a:xfrm>
              <a:prstGeom prst="line">
                <a:avLst/>
              </a:prstGeom>
              <a:noFill/>
              <a:ln w="12700">
                <a:solidFill>
                  <a:srgbClr val="800080"/>
                </a:solidFill>
                <a:round/>
                <a:headEnd/>
                <a:tailEnd/>
              </a:ln>
            </p:spPr>
            <p:txBody>
              <a:bodyPr/>
              <a:lstStyle/>
              <a:p>
                <a:endParaRPr lang="hu-HU"/>
              </a:p>
            </p:txBody>
          </p:sp>
          <p:sp>
            <p:nvSpPr>
              <p:cNvPr id="92644" name="Line 484"/>
              <p:cNvSpPr>
                <a:spLocks noChangeShapeType="1"/>
              </p:cNvSpPr>
              <p:nvPr/>
            </p:nvSpPr>
            <p:spPr bwMode="auto">
              <a:xfrm flipH="1" flipV="1">
                <a:off x="4582" y="3485"/>
                <a:ext cx="19" cy="20"/>
              </a:xfrm>
              <a:prstGeom prst="line">
                <a:avLst/>
              </a:prstGeom>
              <a:noFill/>
              <a:ln w="12700">
                <a:solidFill>
                  <a:srgbClr val="800080"/>
                </a:solidFill>
                <a:round/>
                <a:headEnd/>
                <a:tailEnd/>
              </a:ln>
            </p:spPr>
            <p:txBody>
              <a:bodyPr/>
              <a:lstStyle/>
              <a:p>
                <a:endParaRPr lang="hu-HU"/>
              </a:p>
            </p:txBody>
          </p:sp>
          <p:sp>
            <p:nvSpPr>
              <p:cNvPr id="92645" name="Line 485"/>
              <p:cNvSpPr>
                <a:spLocks noChangeShapeType="1"/>
              </p:cNvSpPr>
              <p:nvPr/>
            </p:nvSpPr>
            <p:spPr bwMode="auto">
              <a:xfrm>
                <a:off x="4601" y="3505"/>
                <a:ext cx="19" cy="20"/>
              </a:xfrm>
              <a:prstGeom prst="line">
                <a:avLst/>
              </a:prstGeom>
              <a:noFill/>
              <a:ln w="12700">
                <a:solidFill>
                  <a:srgbClr val="800080"/>
                </a:solidFill>
                <a:round/>
                <a:headEnd/>
                <a:tailEnd/>
              </a:ln>
            </p:spPr>
            <p:txBody>
              <a:bodyPr/>
              <a:lstStyle/>
              <a:p>
                <a:endParaRPr lang="hu-HU"/>
              </a:p>
            </p:txBody>
          </p:sp>
          <p:sp>
            <p:nvSpPr>
              <p:cNvPr id="92646" name="Line 486"/>
              <p:cNvSpPr>
                <a:spLocks noChangeShapeType="1"/>
              </p:cNvSpPr>
              <p:nvPr/>
            </p:nvSpPr>
            <p:spPr bwMode="auto">
              <a:xfrm flipH="1">
                <a:off x="4582" y="3505"/>
                <a:ext cx="19" cy="20"/>
              </a:xfrm>
              <a:prstGeom prst="line">
                <a:avLst/>
              </a:prstGeom>
              <a:noFill/>
              <a:ln w="12700">
                <a:solidFill>
                  <a:srgbClr val="800080"/>
                </a:solidFill>
                <a:round/>
                <a:headEnd/>
                <a:tailEnd/>
              </a:ln>
            </p:spPr>
            <p:txBody>
              <a:bodyPr/>
              <a:lstStyle/>
              <a:p>
                <a:endParaRPr lang="hu-HU"/>
              </a:p>
            </p:txBody>
          </p:sp>
          <p:sp>
            <p:nvSpPr>
              <p:cNvPr id="92647" name="Line 487"/>
              <p:cNvSpPr>
                <a:spLocks noChangeShapeType="1"/>
              </p:cNvSpPr>
              <p:nvPr/>
            </p:nvSpPr>
            <p:spPr bwMode="auto">
              <a:xfrm flipV="1">
                <a:off x="4601" y="3485"/>
                <a:ext cx="19" cy="20"/>
              </a:xfrm>
              <a:prstGeom prst="line">
                <a:avLst/>
              </a:prstGeom>
              <a:noFill/>
              <a:ln w="12700">
                <a:solidFill>
                  <a:srgbClr val="800080"/>
                </a:solidFill>
                <a:round/>
                <a:headEnd/>
                <a:tailEnd/>
              </a:ln>
            </p:spPr>
            <p:txBody>
              <a:bodyPr/>
              <a:lstStyle/>
              <a:p>
                <a:endParaRPr lang="hu-HU"/>
              </a:p>
            </p:txBody>
          </p:sp>
          <p:sp>
            <p:nvSpPr>
              <p:cNvPr id="92648" name="Line 488"/>
              <p:cNvSpPr>
                <a:spLocks noChangeShapeType="1"/>
              </p:cNvSpPr>
              <p:nvPr/>
            </p:nvSpPr>
            <p:spPr bwMode="auto">
              <a:xfrm flipV="1">
                <a:off x="4601" y="3485"/>
                <a:ext cx="1" cy="20"/>
              </a:xfrm>
              <a:prstGeom prst="line">
                <a:avLst/>
              </a:prstGeom>
              <a:noFill/>
              <a:ln w="12700">
                <a:solidFill>
                  <a:srgbClr val="800080"/>
                </a:solidFill>
                <a:round/>
                <a:headEnd/>
                <a:tailEnd/>
              </a:ln>
            </p:spPr>
            <p:txBody>
              <a:bodyPr/>
              <a:lstStyle/>
              <a:p>
                <a:endParaRPr lang="hu-HU"/>
              </a:p>
            </p:txBody>
          </p:sp>
          <p:sp>
            <p:nvSpPr>
              <p:cNvPr id="92649" name="Line 489"/>
              <p:cNvSpPr>
                <a:spLocks noChangeShapeType="1"/>
              </p:cNvSpPr>
              <p:nvPr/>
            </p:nvSpPr>
            <p:spPr bwMode="auto">
              <a:xfrm>
                <a:off x="4601" y="3505"/>
                <a:ext cx="1" cy="20"/>
              </a:xfrm>
              <a:prstGeom prst="line">
                <a:avLst/>
              </a:prstGeom>
              <a:noFill/>
              <a:ln w="12700">
                <a:solidFill>
                  <a:srgbClr val="800080"/>
                </a:solidFill>
                <a:round/>
                <a:headEnd/>
                <a:tailEnd/>
              </a:ln>
            </p:spPr>
            <p:txBody>
              <a:bodyPr/>
              <a:lstStyle/>
              <a:p>
                <a:endParaRPr lang="hu-HU"/>
              </a:p>
            </p:txBody>
          </p:sp>
          <p:sp>
            <p:nvSpPr>
              <p:cNvPr id="92650" name="Line 490"/>
              <p:cNvSpPr>
                <a:spLocks noChangeShapeType="1"/>
              </p:cNvSpPr>
              <p:nvPr/>
            </p:nvSpPr>
            <p:spPr bwMode="auto">
              <a:xfrm flipH="1" flipV="1">
                <a:off x="5288" y="3498"/>
                <a:ext cx="18" cy="20"/>
              </a:xfrm>
              <a:prstGeom prst="line">
                <a:avLst/>
              </a:prstGeom>
              <a:noFill/>
              <a:ln w="12700">
                <a:solidFill>
                  <a:srgbClr val="800080"/>
                </a:solidFill>
                <a:round/>
                <a:headEnd/>
                <a:tailEnd/>
              </a:ln>
            </p:spPr>
            <p:txBody>
              <a:bodyPr/>
              <a:lstStyle/>
              <a:p>
                <a:endParaRPr lang="hu-HU"/>
              </a:p>
            </p:txBody>
          </p:sp>
          <p:sp>
            <p:nvSpPr>
              <p:cNvPr id="92651" name="Line 491"/>
              <p:cNvSpPr>
                <a:spLocks noChangeShapeType="1"/>
              </p:cNvSpPr>
              <p:nvPr/>
            </p:nvSpPr>
            <p:spPr bwMode="auto">
              <a:xfrm>
                <a:off x="5306" y="3518"/>
                <a:ext cx="19" cy="20"/>
              </a:xfrm>
              <a:prstGeom prst="line">
                <a:avLst/>
              </a:prstGeom>
              <a:noFill/>
              <a:ln w="12700">
                <a:solidFill>
                  <a:srgbClr val="800080"/>
                </a:solidFill>
                <a:round/>
                <a:headEnd/>
                <a:tailEnd/>
              </a:ln>
            </p:spPr>
            <p:txBody>
              <a:bodyPr/>
              <a:lstStyle/>
              <a:p>
                <a:endParaRPr lang="hu-HU"/>
              </a:p>
            </p:txBody>
          </p:sp>
          <p:sp>
            <p:nvSpPr>
              <p:cNvPr id="92652" name="Line 492"/>
              <p:cNvSpPr>
                <a:spLocks noChangeShapeType="1"/>
              </p:cNvSpPr>
              <p:nvPr/>
            </p:nvSpPr>
            <p:spPr bwMode="auto">
              <a:xfrm flipH="1">
                <a:off x="5288" y="3518"/>
                <a:ext cx="18" cy="20"/>
              </a:xfrm>
              <a:prstGeom prst="line">
                <a:avLst/>
              </a:prstGeom>
              <a:noFill/>
              <a:ln w="12700">
                <a:solidFill>
                  <a:srgbClr val="800080"/>
                </a:solidFill>
                <a:round/>
                <a:headEnd/>
                <a:tailEnd/>
              </a:ln>
            </p:spPr>
            <p:txBody>
              <a:bodyPr/>
              <a:lstStyle/>
              <a:p>
                <a:endParaRPr lang="hu-HU"/>
              </a:p>
            </p:txBody>
          </p:sp>
          <p:sp>
            <p:nvSpPr>
              <p:cNvPr id="92653" name="Line 493"/>
              <p:cNvSpPr>
                <a:spLocks noChangeShapeType="1"/>
              </p:cNvSpPr>
              <p:nvPr/>
            </p:nvSpPr>
            <p:spPr bwMode="auto">
              <a:xfrm flipV="1">
                <a:off x="5306" y="3498"/>
                <a:ext cx="19" cy="20"/>
              </a:xfrm>
              <a:prstGeom prst="line">
                <a:avLst/>
              </a:prstGeom>
              <a:noFill/>
              <a:ln w="12700">
                <a:solidFill>
                  <a:srgbClr val="800080"/>
                </a:solidFill>
                <a:round/>
                <a:headEnd/>
                <a:tailEnd/>
              </a:ln>
            </p:spPr>
            <p:txBody>
              <a:bodyPr/>
              <a:lstStyle/>
              <a:p>
                <a:endParaRPr lang="hu-HU"/>
              </a:p>
            </p:txBody>
          </p:sp>
          <p:sp>
            <p:nvSpPr>
              <p:cNvPr id="92654" name="Line 494"/>
              <p:cNvSpPr>
                <a:spLocks noChangeShapeType="1"/>
              </p:cNvSpPr>
              <p:nvPr/>
            </p:nvSpPr>
            <p:spPr bwMode="auto">
              <a:xfrm flipV="1">
                <a:off x="5306" y="3498"/>
                <a:ext cx="2" cy="20"/>
              </a:xfrm>
              <a:prstGeom prst="line">
                <a:avLst/>
              </a:prstGeom>
              <a:noFill/>
              <a:ln w="12700">
                <a:solidFill>
                  <a:srgbClr val="800080"/>
                </a:solidFill>
                <a:round/>
                <a:headEnd/>
                <a:tailEnd/>
              </a:ln>
            </p:spPr>
            <p:txBody>
              <a:bodyPr/>
              <a:lstStyle/>
              <a:p>
                <a:endParaRPr lang="hu-HU"/>
              </a:p>
            </p:txBody>
          </p:sp>
          <p:sp>
            <p:nvSpPr>
              <p:cNvPr id="92655" name="Line 495"/>
              <p:cNvSpPr>
                <a:spLocks noChangeShapeType="1"/>
              </p:cNvSpPr>
              <p:nvPr/>
            </p:nvSpPr>
            <p:spPr bwMode="auto">
              <a:xfrm>
                <a:off x="5306" y="3518"/>
                <a:ext cx="2" cy="20"/>
              </a:xfrm>
              <a:prstGeom prst="line">
                <a:avLst/>
              </a:prstGeom>
              <a:noFill/>
              <a:ln w="12700">
                <a:solidFill>
                  <a:srgbClr val="800080"/>
                </a:solidFill>
                <a:round/>
                <a:headEnd/>
                <a:tailEnd/>
              </a:ln>
            </p:spPr>
            <p:txBody>
              <a:bodyPr/>
              <a:lstStyle/>
              <a:p>
                <a:endParaRPr lang="hu-HU"/>
              </a:p>
            </p:txBody>
          </p:sp>
          <p:sp>
            <p:nvSpPr>
              <p:cNvPr id="92656" name="Freeform 496"/>
              <p:cNvSpPr>
                <a:spLocks/>
              </p:cNvSpPr>
              <p:nvPr/>
            </p:nvSpPr>
            <p:spPr bwMode="auto">
              <a:xfrm>
                <a:off x="1043" y="2048"/>
                <a:ext cx="41" cy="41"/>
              </a:xfrm>
              <a:custGeom>
                <a:avLst/>
                <a:gdLst/>
                <a:ahLst/>
                <a:cxnLst>
                  <a:cxn ang="0">
                    <a:pos x="20" y="0"/>
                  </a:cxn>
                  <a:cxn ang="0">
                    <a:pos x="16" y="0"/>
                  </a:cxn>
                  <a:cxn ang="0">
                    <a:pos x="12" y="1"/>
                  </a:cxn>
                  <a:cxn ang="0">
                    <a:pos x="9" y="3"/>
                  </a:cxn>
                  <a:cxn ang="0">
                    <a:pos x="5" y="6"/>
                  </a:cxn>
                  <a:cxn ang="0">
                    <a:pos x="3" y="9"/>
                  </a:cxn>
                  <a:cxn ang="0">
                    <a:pos x="1" y="13"/>
                  </a:cxn>
                  <a:cxn ang="0">
                    <a:pos x="0" y="17"/>
                  </a:cxn>
                  <a:cxn ang="0">
                    <a:pos x="0" y="20"/>
                  </a:cxn>
                  <a:cxn ang="0">
                    <a:pos x="0" y="24"/>
                  </a:cxn>
                  <a:cxn ang="0">
                    <a:pos x="1" y="29"/>
                  </a:cxn>
                  <a:cxn ang="0">
                    <a:pos x="3" y="32"/>
                  </a:cxn>
                  <a:cxn ang="0">
                    <a:pos x="5" y="35"/>
                  </a:cxn>
                  <a:cxn ang="0">
                    <a:pos x="9" y="38"/>
                  </a:cxn>
                  <a:cxn ang="0">
                    <a:pos x="12" y="39"/>
                  </a:cxn>
                  <a:cxn ang="0">
                    <a:pos x="16" y="41"/>
                  </a:cxn>
                  <a:cxn ang="0">
                    <a:pos x="20" y="41"/>
                  </a:cxn>
                  <a:cxn ang="0">
                    <a:pos x="24" y="41"/>
                  </a:cxn>
                  <a:cxn ang="0">
                    <a:pos x="28" y="39"/>
                  </a:cxn>
                  <a:cxn ang="0">
                    <a:pos x="32" y="38"/>
                  </a:cxn>
                  <a:cxn ang="0">
                    <a:pos x="35" y="35"/>
                  </a:cxn>
                  <a:cxn ang="0">
                    <a:pos x="37" y="32"/>
                  </a:cxn>
                  <a:cxn ang="0">
                    <a:pos x="40" y="29"/>
                  </a:cxn>
                  <a:cxn ang="0">
                    <a:pos x="41" y="24"/>
                  </a:cxn>
                  <a:cxn ang="0">
                    <a:pos x="41" y="20"/>
                  </a:cxn>
                  <a:cxn ang="0">
                    <a:pos x="41" y="17"/>
                  </a:cxn>
                  <a:cxn ang="0">
                    <a:pos x="40" y="13"/>
                  </a:cxn>
                  <a:cxn ang="0">
                    <a:pos x="37" y="9"/>
                  </a:cxn>
                  <a:cxn ang="0">
                    <a:pos x="35" y="6"/>
                  </a:cxn>
                  <a:cxn ang="0">
                    <a:pos x="32" y="3"/>
                  </a:cxn>
                  <a:cxn ang="0">
                    <a:pos x="28" y="1"/>
                  </a:cxn>
                  <a:cxn ang="0">
                    <a:pos x="24" y="0"/>
                  </a:cxn>
                  <a:cxn ang="0">
                    <a:pos x="20" y="0"/>
                  </a:cxn>
                </a:cxnLst>
                <a:rect l="0" t="0" r="r" b="b"/>
                <a:pathLst>
                  <a:path w="41" h="41">
                    <a:moveTo>
                      <a:pt x="20" y="0"/>
                    </a:moveTo>
                    <a:lnTo>
                      <a:pt x="16" y="0"/>
                    </a:lnTo>
                    <a:lnTo>
                      <a:pt x="12" y="1"/>
                    </a:lnTo>
                    <a:lnTo>
                      <a:pt x="9" y="3"/>
                    </a:lnTo>
                    <a:lnTo>
                      <a:pt x="5" y="6"/>
                    </a:lnTo>
                    <a:lnTo>
                      <a:pt x="3" y="9"/>
                    </a:lnTo>
                    <a:lnTo>
                      <a:pt x="1" y="13"/>
                    </a:lnTo>
                    <a:lnTo>
                      <a:pt x="0" y="17"/>
                    </a:lnTo>
                    <a:lnTo>
                      <a:pt x="0" y="20"/>
                    </a:lnTo>
                    <a:lnTo>
                      <a:pt x="0" y="24"/>
                    </a:lnTo>
                    <a:lnTo>
                      <a:pt x="1" y="29"/>
                    </a:lnTo>
                    <a:lnTo>
                      <a:pt x="3" y="32"/>
                    </a:lnTo>
                    <a:lnTo>
                      <a:pt x="5" y="35"/>
                    </a:lnTo>
                    <a:lnTo>
                      <a:pt x="9" y="38"/>
                    </a:lnTo>
                    <a:lnTo>
                      <a:pt x="12" y="39"/>
                    </a:lnTo>
                    <a:lnTo>
                      <a:pt x="16" y="41"/>
                    </a:lnTo>
                    <a:lnTo>
                      <a:pt x="20" y="41"/>
                    </a:lnTo>
                    <a:lnTo>
                      <a:pt x="24" y="41"/>
                    </a:lnTo>
                    <a:lnTo>
                      <a:pt x="28" y="39"/>
                    </a:lnTo>
                    <a:lnTo>
                      <a:pt x="32" y="38"/>
                    </a:lnTo>
                    <a:lnTo>
                      <a:pt x="35" y="35"/>
                    </a:lnTo>
                    <a:lnTo>
                      <a:pt x="37" y="32"/>
                    </a:lnTo>
                    <a:lnTo>
                      <a:pt x="40" y="29"/>
                    </a:lnTo>
                    <a:lnTo>
                      <a:pt x="41" y="24"/>
                    </a:lnTo>
                    <a:lnTo>
                      <a:pt x="41" y="20"/>
                    </a:lnTo>
                    <a:lnTo>
                      <a:pt x="41" y="17"/>
                    </a:lnTo>
                    <a:lnTo>
                      <a:pt x="40" y="13"/>
                    </a:lnTo>
                    <a:lnTo>
                      <a:pt x="37" y="9"/>
                    </a:lnTo>
                    <a:lnTo>
                      <a:pt x="35" y="6"/>
                    </a:lnTo>
                    <a:lnTo>
                      <a:pt x="32" y="3"/>
                    </a:lnTo>
                    <a:lnTo>
                      <a:pt x="28" y="1"/>
                    </a:lnTo>
                    <a:lnTo>
                      <a:pt x="24" y="0"/>
                    </a:lnTo>
                    <a:lnTo>
                      <a:pt x="20" y="0"/>
                    </a:lnTo>
                    <a:close/>
                  </a:path>
                </a:pathLst>
              </a:custGeom>
              <a:solidFill>
                <a:srgbClr val="800000"/>
              </a:solidFill>
              <a:ln w="9525">
                <a:noFill/>
                <a:round/>
                <a:headEnd/>
                <a:tailEnd/>
              </a:ln>
            </p:spPr>
            <p:txBody>
              <a:bodyPr/>
              <a:lstStyle/>
              <a:p>
                <a:endParaRPr lang="hu-HU"/>
              </a:p>
            </p:txBody>
          </p:sp>
          <p:sp>
            <p:nvSpPr>
              <p:cNvPr id="92657" name="Freeform 497"/>
              <p:cNvSpPr>
                <a:spLocks/>
              </p:cNvSpPr>
              <p:nvPr/>
            </p:nvSpPr>
            <p:spPr bwMode="auto">
              <a:xfrm>
                <a:off x="1043" y="2048"/>
                <a:ext cx="41" cy="41"/>
              </a:xfrm>
              <a:custGeom>
                <a:avLst/>
                <a:gdLst/>
                <a:ahLst/>
                <a:cxnLst>
                  <a:cxn ang="0">
                    <a:pos x="20" y="0"/>
                  </a:cxn>
                  <a:cxn ang="0">
                    <a:pos x="16" y="0"/>
                  </a:cxn>
                  <a:cxn ang="0">
                    <a:pos x="12" y="1"/>
                  </a:cxn>
                  <a:cxn ang="0">
                    <a:pos x="9" y="3"/>
                  </a:cxn>
                  <a:cxn ang="0">
                    <a:pos x="5" y="6"/>
                  </a:cxn>
                  <a:cxn ang="0">
                    <a:pos x="3" y="9"/>
                  </a:cxn>
                  <a:cxn ang="0">
                    <a:pos x="1" y="13"/>
                  </a:cxn>
                  <a:cxn ang="0">
                    <a:pos x="0" y="17"/>
                  </a:cxn>
                  <a:cxn ang="0">
                    <a:pos x="0" y="20"/>
                  </a:cxn>
                  <a:cxn ang="0">
                    <a:pos x="0" y="24"/>
                  </a:cxn>
                  <a:cxn ang="0">
                    <a:pos x="1" y="29"/>
                  </a:cxn>
                  <a:cxn ang="0">
                    <a:pos x="3" y="32"/>
                  </a:cxn>
                  <a:cxn ang="0">
                    <a:pos x="5" y="35"/>
                  </a:cxn>
                  <a:cxn ang="0">
                    <a:pos x="9" y="38"/>
                  </a:cxn>
                  <a:cxn ang="0">
                    <a:pos x="12" y="39"/>
                  </a:cxn>
                  <a:cxn ang="0">
                    <a:pos x="16" y="41"/>
                  </a:cxn>
                  <a:cxn ang="0">
                    <a:pos x="20" y="41"/>
                  </a:cxn>
                  <a:cxn ang="0">
                    <a:pos x="24" y="41"/>
                  </a:cxn>
                  <a:cxn ang="0">
                    <a:pos x="28" y="39"/>
                  </a:cxn>
                  <a:cxn ang="0">
                    <a:pos x="32" y="38"/>
                  </a:cxn>
                  <a:cxn ang="0">
                    <a:pos x="35" y="35"/>
                  </a:cxn>
                  <a:cxn ang="0">
                    <a:pos x="37" y="32"/>
                  </a:cxn>
                  <a:cxn ang="0">
                    <a:pos x="40" y="29"/>
                  </a:cxn>
                  <a:cxn ang="0">
                    <a:pos x="41" y="24"/>
                  </a:cxn>
                  <a:cxn ang="0">
                    <a:pos x="41" y="20"/>
                  </a:cxn>
                  <a:cxn ang="0">
                    <a:pos x="41" y="17"/>
                  </a:cxn>
                  <a:cxn ang="0">
                    <a:pos x="40" y="13"/>
                  </a:cxn>
                  <a:cxn ang="0">
                    <a:pos x="37" y="9"/>
                  </a:cxn>
                  <a:cxn ang="0">
                    <a:pos x="35" y="6"/>
                  </a:cxn>
                  <a:cxn ang="0">
                    <a:pos x="32" y="3"/>
                  </a:cxn>
                  <a:cxn ang="0">
                    <a:pos x="28" y="1"/>
                  </a:cxn>
                  <a:cxn ang="0">
                    <a:pos x="24" y="0"/>
                  </a:cxn>
                  <a:cxn ang="0">
                    <a:pos x="20" y="0"/>
                  </a:cxn>
                </a:cxnLst>
                <a:rect l="0" t="0" r="r" b="b"/>
                <a:pathLst>
                  <a:path w="41" h="41">
                    <a:moveTo>
                      <a:pt x="20" y="0"/>
                    </a:moveTo>
                    <a:lnTo>
                      <a:pt x="16" y="0"/>
                    </a:lnTo>
                    <a:lnTo>
                      <a:pt x="12" y="1"/>
                    </a:lnTo>
                    <a:lnTo>
                      <a:pt x="9" y="3"/>
                    </a:lnTo>
                    <a:lnTo>
                      <a:pt x="5" y="6"/>
                    </a:lnTo>
                    <a:lnTo>
                      <a:pt x="3" y="9"/>
                    </a:lnTo>
                    <a:lnTo>
                      <a:pt x="1" y="13"/>
                    </a:lnTo>
                    <a:lnTo>
                      <a:pt x="0" y="17"/>
                    </a:lnTo>
                    <a:lnTo>
                      <a:pt x="0" y="20"/>
                    </a:lnTo>
                    <a:lnTo>
                      <a:pt x="0" y="24"/>
                    </a:lnTo>
                    <a:lnTo>
                      <a:pt x="1" y="29"/>
                    </a:lnTo>
                    <a:lnTo>
                      <a:pt x="3" y="32"/>
                    </a:lnTo>
                    <a:lnTo>
                      <a:pt x="5" y="35"/>
                    </a:lnTo>
                    <a:lnTo>
                      <a:pt x="9" y="38"/>
                    </a:lnTo>
                    <a:lnTo>
                      <a:pt x="12" y="39"/>
                    </a:lnTo>
                    <a:lnTo>
                      <a:pt x="16" y="41"/>
                    </a:lnTo>
                    <a:lnTo>
                      <a:pt x="20" y="41"/>
                    </a:lnTo>
                    <a:lnTo>
                      <a:pt x="24" y="41"/>
                    </a:lnTo>
                    <a:lnTo>
                      <a:pt x="28" y="39"/>
                    </a:lnTo>
                    <a:lnTo>
                      <a:pt x="32" y="38"/>
                    </a:lnTo>
                    <a:lnTo>
                      <a:pt x="35" y="35"/>
                    </a:lnTo>
                    <a:lnTo>
                      <a:pt x="37" y="32"/>
                    </a:lnTo>
                    <a:lnTo>
                      <a:pt x="40" y="29"/>
                    </a:lnTo>
                    <a:lnTo>
                      <a:pt x="41" y="24"/>
                    </a:lnTo>
                    <a:lnTo>
                      <a:pt x="41" y="20"/>
                    </a:lnTo>
                    <a:lnTo>
                      <a:pt x="41" y="17"/>
                    </a:lnTo>
                    <a:lnTo>
                      <a:pt x="40" y="13"/>
                    </a:lnTo>
                    <a:lnTo>
                      <a:pt x="37" y="9"/>
                    </a:lnTo>
                    <a:lnTo>
                      <a:pt x="35" y="6"/>
                    </a:lnTo>
                    <a:lnTo>
                      <a:pt x="32" y="3"/>
                    </a:lnTo>
                    <a:lnTo>
                      <a:pt x="28"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58" name="Freeform 498"/>
              <p:cNvSpPr>
                <a:spLocks/>
              </p:cNvSpPr>
              <p:nvPr/>
            </p:nvSpPr>
            <p:spPr bwMode="auto">
              <a:xfrm>
                <a:off x="1750" y="1840"/>
                <a:ext cx="40" cy="39"/>
              </a:xfrm>
              <a:custGeom>
                <a:avLst/>
                <a:gdLst/>
                <a:ahLst/>
                <a:cxnLst>
                  <a:cxn ang="0">
                    <a:pos x="20" y="0"/>
                  </a:cxn>
                  <a:cxn ang="0">
                    <a:pos x="16" y="0"/>
                  </a:cxn>
                  <a:cxn ang="0">
                    <a:pos x="12" y="1"/>
                  </a:cxn>
                  <a:cxn ang="0">
                    <a:pos x="8" y="3"/>
                  </a:cxn>
                  <a:cxn ang="0">
                    <a:pos x="6" y="5"/>
                  </a:cxn>
                  <a:cxn ang="0">
                    <a:pos x="3" y="8"/>
                  </a:cxn>
                  <a:cxn ang="0">
                    <a:pos x="2" y="11"/>
                  </a:cxn>
                  <a:cxn ang="0">
                    <a:pos x="1" y="15"/>
                  </a:cxn>
                  <a:cxn ang="0">
                    <a:pos x="0" y="19"/>
                  </a:cxn>
                  <a:cxn ang="0">
                    <a:pos x="1" y="23"/>
                  </a:cxn>
                  <a:cxn ang="0">
                    <a:pos x="2" y="27"/>
                  </a:cxn>
                  <a:cxn ang="0">
                    <a:pos x="3" y="30"/>
                  </a:cxn>
                  <a:cxn ang="0">
                    <a:pos x="6" y="34"/>
                  </a:cxn>
                  <a:cxn ang="0">
                    <a:pos x="8" y="36"/>
                  </a:cxn>
                  <a:cxn ang="0">
                    <a:pos x="12" y="38"/>
                  </a:cxn>
                  <a:cxn ang="0">
                    <a:pos x="16" y="39"/>
                  </a:cxn>
                  <a:cxn ang="0">
                    <a:pos x="20" y="39"/>
                  </a:cxn>
                  <a:cxn ang="0">
                    <a:pos x="24" y="39"/>
                  </a:cxn>
                  <a:cxn ang="0">
                    <a:pos x="28" y="38"/>
                  </a:cxn>
                  <a:cxn ang="0">
                    <a:pos x="31" y="36"/>
                  </a:cxn>
                  <a:cxn ang="0">
                    <a:pos x="34" y="34"/>
                  </a:cxn>
                  <a:cxn ang="0">
                    <a:pos x="37" y="30"/>
                  </a:cxn>
                  <a:cxn ang="0">
                    <a:pos x="38" y="27"/>
                  </a:cxn>
                  <a:cxn ang="0">
                    <a:pos x="39" y="23"/>
                  </a:cxn>
                  <a:cxn ang="0">
                    <a:pos x="40" y="19"/>
                  </a:cxn>
                  <a:cxn ang="0">
                    <a:pos x="39" y="15"/>
                  </a:cxn>
                  <a:cxn ang="0">
                    <a:pos x="38" y="11"/>
                  </a:cxn>
                  <a:cxn ang="0">
                    <a:pos x="37" y="8"/>
                  </a:cxn>
                  <a:cxn ang="0">
                    <a:pos x="34" y="5"/>
                  </a:cxn>
                  <a:cxn ang="0">
                    <a:pos x="31" y="3"/>
                  </a:cxn>
                  <a:cxn ang="0">
                    <a:pos x="28" y="1"/>
                  </a:cxn>
                  <a:cxn ang="0">
                    <a:pos x="24" y="0"/>
                  </a:cxn>
                  <a:cxn ang="0">
                    <a:pos x="20" y="0"/>
                  </a:cxn>
                </a:cxnLst>
                <a:rect l="0" t="0" r="r" b="b"/>
                <a:pathLst>
                  <a:path w="40" h="39">
                    <a:moveTo>
                      <a:pt x="20" y="0"/>
                    </a:moveTo>
                    <a:lnTo>
                      <a:pt x="16" y="0"/>
                    </a:lnTo>
                    <a:lnTo>
                      <a:pt x="12" y="1"/>
                    </a:lnTo>
                    <a:lnTo>
                      <a:pt x="8" y="3"/>
                    </a:lnTo>
                    <a:lnTo>
                      <a:pt x="6" y="5"/>
                    </a:lnTo>
                    <a:lnTo>
                      <a:pt x="3" y="8"/>
                    </a:lnTo>
                    <a:lnTo>
                      <a:pt x="2" y="11"/>
                    </a:lnTo>
                    <a:lnTo>
                      <a:pt x="1" y="15"/>
                    </a:lnTo>
                    <a:lnTo>
                      <a:pt x="0" y="19"/>
                    </a:lnTo>
                    <a:lnTo>
                      <a:pt x="1" y="23"/>
                    </a:lnTo>
                    <a:lnTo>
                      <a:pt x="2" y="27"/>
                    </a:lnTo>
                    <a:lnTo>
                      <a:pt x="3" y="30"/>
                    </a:lnTo>
                    <a:lnTo>
                      <a:pt x="6" y="34"/>
                    </a:lnTo>
                    <a:lnTo>
                      <a:pt x="8" y="36"/>
                    </a:lnTo>
                    <a:lnTo>
                      <a:pt x="12" y="38"/>
                    </a:lnTo>
                    <a:lnTo>
                      <a:pt x="16" y="39"/>
                    </a:lnTo>
                    <a:lnTo>
                      <a:pt x="20" y="39"/>
                    </a:lnTo>
                    <a:lnTo>
                      <a:pt x="24" y="39"/>
                    </a:lnTo>
                    <a:lnTo>
                      <a:pt x="28" y="38"/>
                    </a:lnTo>
                    <a:lnTo>
                      <a:pt x="31" y="36"/>
                    </a:lnTo>
                    <a:lnTo>
                      <a:pt x="34" y="34"/>
                    </a:lnTo>
                    <a:lnTo>
                      <a:pt x="37" y="30"/>
                    </a:lnTo>
                    <a:lnTo>
                      <a:pt x="38" y="27"/>
                    </a:lnTo>
                    <a:lnTo>
                      <a:pt x="39" y="23"/>
                    </a:lnTo>
                    <a:lnTo>
                      <a:pt x="40" y="19"/>
                    </a:lnTo>
                    <a:lnTo>
                      <a:pt x="39" y="15"/>
                    </a:lnTo>
                    <a:lnTo>
                      <a:pt x="38" y="11"/>
                    </a:lnTo>
                    <a:lnTo>
                      <a:pt x="37" y="8"/>
                    </a:lnTo>
                    <a:lnTo>
                      <a:pt x="34" y="5"/>
                    </a:lnTo>
                    <a:lnTo>
                      <a:pt x="31" y="3"/>
                    </a:lnTo>
                    <a:lnTo>
                      <a:pt x="28" y="1"/>
                    </a:lnTo>
                    <a:lnTo>
                      <a:pt x="24" y="0"/>
                    </a:lnTo>
                    <a:lnTo>
                      <a:pt x="20" y="0"/>
                    </a:lnTo>
                    <a:close/>
                  </a:path>
                </a:pathLst>
              </a:custGeom>
              <a:solidFill>
                <a:srgbClr val="800000"/>
              </a:solidFill>
              <a:ln w="9525">
                <a:noFill/>
                <a:round/>
                <a:headEnd/>
                <a:tailEnd/>
              </a:ln>
            </p:spPr>
            <p:txBody>
              <a:bodyPr/>
              <a:lstStyle/>
              <a:p>
                <a:endParaRPr lang="hu-HU"/>
              </a:p>
            </p:txBody>
          </p:sp>
          <p:sp>
            <p:nvSpPr>
              <p:cNvPr id="92659" name="Freeform 499"/>
              <p:cNvSpPr>
                <a:spLocks/>
              </p:cNvSpPr>
              <p:nvPr/>
            </p:nvSpPr>
            <p:spPr bwMode="auto">
              <a:xfrm>
                <a:off x="1750" y="1840"/>
                <a:ext cx="40" cy="39"/>
              </a:xfrm>
              <a:custGeom>
                <a:avLst/>
                <a:gdLst/>
                <a:ahLst/>
                <a:cxnLst>
                  <a:cxn ang="0">
                    <a:pos x="20" y="0"/>
                  </a:cxn>
                  <a:cxn ang="0">
                    <a:pos x="16" y="0"/>
                  </a:cxn>
                  <a:cxn ang="0">
                    <a:pos x="12" y="1"/>
                  </a:cxn>
                  <a:cxn ang="0">
                    <a:pos x="8" y="3"/>
                  </a:cxn>
                  <a:cxn ang="0">
                    <a:pos x="6" y="5"/>
                  </a:cxn>
                  <a:cxn ang="0">
                    <a:pos x="3" y="8"/>
                  </a:cxn>
                  <a:cxn ang="0">
                    <a:pos x="2" y="11"/>
                  </a:cxn>
                  <a:cxn ang="0">
                    <a:pos x="1" y="15"/>
                  </a:cxn>
                  <a:cxn ang="0">
                    <a:pos x="0" y="19"/>
                  </a:cxn>
                  <a:cxn ang="0">
                    <a:pos x="1" y="23"/>
                  </a:cxn>
                  <a:cxn ang="0">
                    <a:pos x="2" y="27"/>
                  </a:cxn>
                  <a:cxn ang="0">
                    <a:pos x="3" y="30"/>
                  </a:cxn>
                  <a:cxn ang="0">
                    <a:pos x="6" y="34"/>
                  </a:cxn>
                  <a:cxn ang="0">
                    <a:pos x="8" y="36"/>
                  </a:cxn>
                  <a:cxn ang="0">
                    <a:pos x="12" y="38"/>
                  </a:cxn>
                  <a:cxn ang="0">
                    <a:pos x="16" y="39"/>
                  </a:cxn>
                  <a:cxn ang="0">
                    <a:pos x="20" y="39"/>
                  </a:cxn>
                  <a:cxn ang="0">
                    <a:pos x="24" y="39"/>
                  </a:cxn>
                  <a:cxn ang="0">
                    <a:pos x="28" y="38"/>
                  </a:cxn>
                  <a:cxn ang="0">
                    <a:pos x="31" y="36"/>
                  </a:cxn>
                  <a:cxn ang="0">
                    <a:pos x="34" y="34"/>
                  </a:cxn>
                  <a:cxn ang="0">
                    <a:pos x="37" y="30"/>
                  </a:cxn>
                  <a:cxn ang="0">
                    <a:pos x="38" y="27"/>
                  </a:cxn>
                  <a:cxn ang="0">
                    <a:pos x="39" y="23"/>
                  </a:cxn>
                  <a:cxn ang="0">
                    <a:pos x="40" y="19"/>
                  </a:cxn>
                  <a:cxn ang="0">
                    <a:pos x="39" y="15"/>
                  </a:cxn>
                  <a:cxn ang="0">
                    <a:pos x="38" y="11"/>
                  </a:cxn>
                  <a:cxn ang="0">
                    <a:pos x="37" y="8"/>
                  </a:cxn>
                  <a:cxn ang="0">
                    <a:pos x="34" y="5"/>
                  </a:cxn>
                  <a:cxn ang="0">
                    <a:pos x="31" y="3"/>
                  </a:cxn>
                  <a:cxn ang="0">
                    <a:pos x="28" y="1"/>
                  </a:cxn>
                  <a:cxn ang="0">
                    <a:pos x="24" y="0"/>
                  </a:cxn>
                  <a:cxn ang="0">
                    <a:pos x="20" y="0"/>
                  </a:cxn>
                </a:cxnLst>
                <a:rect l="0" t="0" r="r" b="b"/>
                <a:pathLst>
                  <a:path w="40" h="39">
                    <a:moveTo>
                      <a:pt x="20" y="0"/>
                    </a:moveTo>
                    <a:lnTo>
                      <a:pt x="16" y="0"/>
                    </a:lnTo>
                    <a:lnTo>
                      <a:pt x="12" y="1"/>
                    </a:lnTo>
                    <a:lnTo>
                      <a:pt x="8" y="3"/>
                    </a:lnTo>
                    <a:lnTo>
                      <a:pt x="6" y="5"/>
                    </a:lnTo>
                    <a:lnTo>
                      <a:pt x="3" y="8"/>
                    </a:lnTo>
                    <a:lnTo>
                      <a:pt x="2" y="11"/>
                    </a:lnTo>
                    <a:lnTo>
                      <a:pt x="1" y="15"/>
                    </a:lnTo>
                    <a:lnTo>
                      <a:pt x="0" y="19"/>
                    </a:lnTo>
                    <a:lnTo>
                      <a:pt x="1" y="23"/>
                    </a:lnTo>
                    <a:lnTo>
                      <a:pt x="2" y="27"/>
                    </a:lnTo>
                    <a:lnTo>
                      <a:pt x="3" y="30"/>
                    </a:lnTo>
                    <a:lnTo>
                      <a:pt x="6" y="34"/>
                    </a:lnTo>
                    <a:lnTo>
                      <a:pt x="8" y="36"/>
                    </a:lnTo>
                    <a:lnTo>
                      <a:pt x="12" y="38"/>
                    </a:lnTo>
                    <a:lnTo>
                      <a:pt x="16" y="39"/>
                    </a:lnTo>
                    <a:lnTo>
                      <a:pt x="20" y="39"/>
                    </a:lnTo>
                    <a:lnTo>
                      <a:pt x="24" y="39"/>
                    </a:lnTo>
                    <a:lnTo>
                      <a:pt x="28" y="38"/>
                    </a:lnTo>
                    <a:lnTo>
                      <a:pt x="31" y="36"/>
                    </a:lnTo>
                    <a:lnTo>
                      <a:pt x="34" y="34"/>
                    </a:lnTo>
                    <a:lnTo>
                      <a:pt x="37" y="30"/>
                    </a:lnTo>
                    <a:lnTo>
                      <a:pt x="38" y="27"/>
                    </a:lnTo>
                    <a:lnTo>
                      <a:pt x="39" y="23"/>
                    </a:lnTo>
                    <a:lnTo>
                      <a:pt x="40" y="19"/>
                    </a:lnTo>
                    <a:lnTo>
                      <a:pt x="39" y="15"/>
                    </a:lnTo>
                    <a:lnTo>
                      <a:pt x="38" y="11"/>
                    </a:lnTo>
                    <a:lnTo>
                      <a:pt x="37" y="8"/>
                    </a:lnTo>
                    <a:lnTo>
                      <a:pt x="34" y="5"/>
                    </a:lnTo>
                    <a:lnTo>
                      <a:pt x="31" y="3"/>
                    </a:lnTo>
                    <a:lnTo>
                      <a:pt x="28"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60" name="Freeform 500"/>
              <p:cNvSpPr>
                <a:spLocks/>
              </p:cNvSpPr>
              <p:nvPr/>
            </p:nvSpPr>
            <p:spPr bwMode="auto">
              <a:xfrm>
                <a:off x="2458" y="2587"/>
                <a:ext cx="39" cy="39"/>
              </a:xfrm>
              <a:custGeom>
                <a:avLst/>
                <a:gdLst/>
                <a:ahLst/>
                <a:cxnLst>
                  <a:cxn ang="0">
                    <a:pos x="19" y="0"/>
                  </a:cxn>
                  <a:cxn ang="0">
                    <a:pos x="16" y="0"/>
                  </a:cxn>
                  <a:cxn ang="0">
                    <a:pos x="12" y="1"/>
                  </a:cxn>
                  <a:cxn ang="0">
                    <a:pos x="9" y="3"/>
                  </a:cxn>
                  <a:cxn ang="0">
                    <a:pos x="6" y="5"/>
                  </a:cxn>
                  <a:cxn ang="0">
                    <a:pos x="4" y="8"/>
                  </a:cxn>
                  <a:cxn ang="0">
                    <a:pos x="1" y="12"/>
                  </a:cxn>
                  <a:cxn ang="0">
                    <a:pos x="0" y="15"/>
                  </a:cxn>
                  <a:cxn ang="0">
                    <a:pos x="0" y="19"/>
                  </a:cxn>
                  <a:cxn ang="0">
                    <a:pos x="0" y="23"/>
                  </a:cxn>
                  <a:cxn ang="0">
                    <a:pos x="1" y="26"/>
                  </a:cxn>
                  <a:cxn ang="0">
                    <a:pos x="4" y="31"/>
                  </a:cxn>
                  <a:cxn ang="0">
                    <a:pos x="6" y="33"/>
                  </a:cxn>
                  <a:cxn ang="0">
                    <a:pos x="9" y="35"/>
                  </a:cxn>
                  <a:cxn ang="0">
                    <a:pos x="12" y="37"/>
                  </a:cxn>
                  <a:cxn ang="0">
                    <a:pos x="16" y="38"/>
                  </a:cxn>
                  <a:cxn ang="0">
                    <a:pos x="19" y="39"/>
                  </a:cxn>
                  <a:cxn ang="0">
                    <a:pos x="24" y="38"/>
                  </a:cxn>
                  <a:cxn ang="0">
                    <a:pos x="27" y="37"/>
                  </a:cxn>
                  <a:cxn ang="0">
                    <a:pos x="30" y="35"/>
                  </a:cxn>
                  <a:cxn ang="0">
                    <a:pos x="33" y="33"/>
                  </a:cxn>
                  <a:cxn ang="0">
                    <a:pos x="36" y="31"/>
                  </a:cxn>
                  <a:cxn ang="0">
                    <a:pos x="38" y="26"/>
                  </a:cxn>
                  <a:cxn ang="0">
                    <a:pos x="39" y="23"/>
                  </a:cxn>
                  <a:cxn ang="0">
                    <a:pos x="39" y="19"/>
                  </a:cxn>
                  <a:cxn ang="0">
                    <a:pos x="39" y="15"/>
                  </a:cxn>
                  <a:cxn ang="0">
                    <a:pos x="38" y="12"/>
                  </a:cxn>
                  <a:cxn ang="0">
                    <a:pos x="36" y="8"/>
                  </a:cxn>
                  <a:cxn ang="0">
                    <a:pos x="33" y="5"/>
                  </a:cxn>
                  <a:cxn ang="0">
                    <a:pos x="30" y="3"/>
                  </a:cxn>
                  <a:cxn ang="0">
                    <a:pos x="27" y="1"/>
                  </a:cxn>
                  <a:cxn ang="0">
                    <a:pos x="24" y="0"/>
                  </a:cxn>
                  <a:cxn ang="0">
                    <a:pos x="19" y="0"/>
                  </a:cxn>
                </a:cxnLst>
                <a:rect l="0" t="0" r="r" b="b"/>
                <a:pathLst>
                  <a:path w="39" h="39">
                    <a:moveTo>
                      <a:pt x="19" y="0"/>
                    </a:moveTo>
                    <a:lnTo>
                      <a:pt x="16" y="0"/>
                    </a:lnTo>
                    <a:lnTo>
                      <a:pt x="12" y="1"/>
                    </a:lnTo>
                    <a:lnTo>
                      <a:pt x="9" y="3"/>
                    </a:lnTo>
                    <a:lnTo>
                      <a:pt x="6" y="5"/>
                    </a:lnTo>
                    <a:lnTo>
                      <a:pt x="4" y="8"/>
                    </a:lnTo>
                    <a:lnTo>
                      <a:pt x="1" y="12"/>
                    </a:lnTo>
                    <a:lnTo>
                      <a:pt x="0" y="15"/>
                    </a:lnTo>
                    <a:lnTo>
                      <a:pt x="0" y="19"/>
                    </a:lnTo>
                    <a:lnTo>
                      <a:pt x="0" y="23"/>
                    </a:lnTo>
                    <a:lnTo>
                      <a:pt x="1" y="26"/>
                    </a:lnTo>
                    <a:lnTo>
                      <a:pt x="4" y="31"/>
                    </a:lnTo>
                    <a:lnTo>
                      <a:pt x="6" y="33"/>
                    </a:lnTo>
                    <a:lnTo>
                      <a:pt x="9" y="35"/>
                    </a:lnTo>
                    <a:lnTo>
                      <a:pt x="12" y="37"/>
                    </a:lnTo>
                    <a:lnTo>
                      <a:pt x="16" y="38"/>
                    </a:lnTo>
                    <a:lnTo>
                      <a:pt x="19" y="39"/>
                    </a:lnTo>
                    <a:lnTo>
                      <a:pt x="24" y="38"/>
                    </a:lnTo>
                    <a:lnTo>
                      <a:pt x="27" y="37"/>
                    </a:lnTo>
                    <a:lnTo>
                      <a:pt x="30" y="35"/>
                    </a:lnTo>
                    <a:lnTo>
                      <a:pt x="33" y="33"/>
                    </a:lnTo>
                    <a:lnTo>
                      <a:pt x="36" y="31"/>
                    </a:lnTo>
                    <a:lnTo>
                      <a:pt x="38" y="26"/>
                    </a:lnTo>
                    <a:lnTo>
                      <a:pt x="39" y="23"/>
                    </a:lnTo>
                    <a:lnTo>
                      <a:pt x="39" y="19"/>
                    </a:lnTo>
                    <a:lnTo>
                      <a:pt x="39" y="15"/>
                    </a:lnTo>
                    <a:lnTo>
                      <a:pt x="38" y="12"/>
                    </a:lnTo>
                    <a:lnTo>
                      <a:pt x="36" y="8"/>
                    </a:lnTo>
                    <a:lnTo>
                      <a:pt x="33" y="5"/>
                    </a:lnTo>
                    <a:lnTo>
                      <a:pt x="30" y="3"/>
                    </a:lnTo>
                    <a:lnTo>
                      <a:pt x="27" y="1"/>
                    </a:lnTo>
                    <a:lnTo>
                      <a:pt x="24" y="0"/>
                    </a:lnTo>
                    <a:lnTo>
                      <a:pt x="19" y="0"/>
                    </a:lnTo>
                    <a:close/>
                  </a:path>
                </a:pathLst>
              </a:custGeom>
              <a:solidFill>
                <a:srgbClr val="800000"/>
              </a:solidFill>
              <a:ln w="9525">
                <a:noFill/>
                <a:round/>
                <a:headEnd/>
                <a:tailEnd/>
              </a:ln>
            </p:spPr>
            <p:txBody>
              <a:bodyPr/>
              <a:lstStyle/>
              <a:p>
                <a:endParaRPr lang="hu-HU"/>
              </a:p>
            </p:txBody>
          </p:sp>
          <p:sp>
            <p:nvSpPr>
              <p:cNvPr id="92661" name="Freeform 501"/>
              <p:cNvSpPr>
                <a:spLocks/>
              </p:cNvSpPr>
              <p:nvPr/>
            </p:nvSpPr>
            <p:spPr bwMode="auto">
              <a:xfrm>
                <a:off x="2458" y="2587"/>
                <a:ext cx="39" cy="39"/>
              </a:xfrm>
              <a:custGeom>
                <a:avLst/>
                <a:gdLst/>
                <a:ahLst/>
                <a:cxnLst>
                  <a:cxn ang="0">
                    <a:pos x="19" y="0"/>
                  </a:cxn>
                  <a:cxn ang="0">
                    <a:pos x="16" y="0"/>
                  </a:cxn>
                  <a:cxn ang="0">
                    <a:pos x="12" y="1"/>
                  </a:cxn>
                  <a:cxn ang="0">
                    <a:pos x="9" y="3"/>
                  </a:cxn>
                  <a:cxn ang="0">
                    <a:pos x="6" y="5"/>
                  </a:cxn>
                  <a:cxn ang="0">
                    <a:pos x="4" y="8"/>
                  </a:cxn>
                  <a:cxn ang="0">
                    <a:pos x="1" y="12"/>
                  </a:cxn>
                  <a:cxn ang="0">
                    <a:pos x="0" y="15"/>
                  </a:cxn>
                  <a:cxn ang="0">
                    <a:pos x="0" y="19"/>
                  </a:cxn>
                  <a:cxn ang="0">
                    <a:pos x="0" y="23"/>
                  </a:cxn>
                  <a:cxn ang="0">
                    <a:pos x="1" y="26"/>
                  </a:cxn>
                  <a:cxn ang="0">
                    <a:pos x="4" y="31"/>
                  </a:cxn>
                  <a:cxn ang="0">
                    <a:pos x="6" y="33"/>
                  </a:cxn>
                  <a:cxn ang="0">
                    <a:pos x="9" y="35"/>
                  </a:cxn>
                  <a:cxn ang="0">
                    <a:pos x="12" y="37"/>
                  </a:cxn>
                  <a:cxn ang="0">
                    <a:pos x="16" y="38"/>
                  </a:cxn>
                  <a:cxn ang="0">
                    <a:pos x="19" y="39"/>
                  </a:cxn>
                  <a:cxn ang="0">
                    <a:pos x="24" y="38"/>
                  </a:cxn>
                  <a:cxn ang="0">
                    <a:pos x="27" y="37"/>
                  </a:cxn>
                  <a:cxn ang="0">
                    <a:pos x="30" y="35"/>
                  </a:cxn>
                  <a:cxn ang="0">
                    <a:pos x="33" y="33"/>
                  </a:cxn>
                  <a:cxn ang="0">
                    <a:pos x="36" y="31"/>
                  </a:cxn>
                  <a:cxn ang="0">
                    <a:pos x="38" y="26"/>
                  </a:cxn>
                  <a:cxn ang="0">
                    <a:pos x="39" y="23"/>
                  </a:cxn>
                  <a:cxn ang="0">
                    <a:pos x="39" y="19"/>
                  </a:cxn>
                  <a:cxn ang="0">
                    <a:pos x="39" y="15"/>
                  </a:cxn>
                  <a:cxn ang="0">
                    <a:pos x="38" y="12"/>
                  </a:cxn>
                  <a:cxn ang="0">
                    <a:pos x="36" y="8"/>
                  </a:cxn>
                  <a:cxn ang="0">
                    <a:pos x="33" y="5"/>
                  </a:cxn>
                  <a:cxn ang="0">
                    <a:pos x="30" y="3"/>
                  </a:cxn>
                  <a:cxn ang="0">
                    <a:pos x="27" y="1"/>
                  </a:cxn>
                  <a:cxn ang="0">
                    <a:pos x="24" y="0"/>
                  </a:cxn>
                  <a:cxn ang="0">
                    <a:pos x="19" y="0"/>
                  </a:cxn>
                </a:cxnLst>
                <a:rect l="0" t="0" r="r" b="b"/>
                <a:pathLst>
                  <a:path w="39" h="39">
                    <a:moveTo>
                      <a:pt x="19" y="0"/>
                    </a:moveTo>
                    <a:lnTo>
                      <a:pt x="16" y="0"/>
                    </a:lnTo>
                    <a:lnTo>
                      <a:pt x="12" y="1"/>
                    </a:lnTo>
                    <a:lnTo>
                      <a:pt x="9" y="3"/>
                    </a:lnTo>
                    <a:lnTo>
                      <a:pt x="6" y="5"/>
                    </a:lnTo>
                    <a:lnTo>
                      <a:pt x="4" y="8"/>
                    </a:lnTo>
                    <a:lnTo>
                      <a:pt x="1" y="12"/>
                    </a:lnTo>
                    <a:lnTo>
                      <a:pt x="0" y="15"/>
                    </a:lnTo>
                    <a:lnTo>
                      <a:pt x="0" y="19"/>
                    </a:lnTo>
                    <a:lnTo>
                      <a:pt x="0" y="23"/>
                    </a:lnTo>
                    <a:lnTo>
                      <a:pt x="1" y="26"/>
                    </a:lnTo>
                    <a:lnTo>
                      <a:pt x="4" y="31"/>
                    </a:lnTo>
                    <a:lnTo>
                      <a:pt x="6" y="33"/>
                    </a:lnTo>
                    <a:lnTo>
                      <a:pt x="9" y="35"/>
                    </a:lnTo>
                    <a:lnTo>
                      <a:pt x="12" y="37"/>
                    </a:lnTo>
                    <a:lnTo>
                      <a:pt x="16" y="38"/>
                    </a:lnTo>
                    <a:lnTo>
                      <a:pt x="19" y="39"/>
                    </a:lnTo>
                    <a:lnTo>
                      <a:pt x="24" y="38"/>
                    </a:lnTo>
                    <a:lnTo>
                      <a:pt x="27" y="37"/>
                    </a:lnTo>
                    <a:lnTo>
                      <a:pt x="30" y="35"/>
                    </a:lnTo>
                    <a:lnTo>
                      <a:pt x="33" y="33"/>
                    </a:lnTo>
                    <a:lnTo>
                      <a:pt x="36" y="31"/>
                    </a:lnTo>
                    <a:lnTo>
                      <a:pt x="38" y="26"/>
                    </a:lnTo>
                    <a:lnTo>
                      <a:pt x="39" y="23"/>
                    </a:lnTo>
                    <a:lnTo>
                      <a:pt x="39" y="19"/>
                    </a:lnTo>
                    <a:lnTo>
                      <a:pt x="39" y="15"/>
                    </a:lnTo>
                    <a:lnTo>
                      <a:pt x="38" y="12"/>
                    </a:lnTo>
                    <a:lnTo>
                      <a:pt x="36" y="8"/>
                    </a:lnTo>
                    <a:lnTo>
                      <a:pt x="33" y="5"/>
                    </a:lnTo>
                    <a:lnTo>
                      <a:pt x="30" y="3"/>
                    </a:lnTo>
                    <a:lnTo>
                      <a:pt x="27" y="1"/>
                    </a:lnTo>
                    <a:lnTo>
                      <a:pt x="24" y="0"/>
                    </a:lnTo>
                    <a:lnTo>
                      <a:pt x="19" y="0"/>
                    </a:lnTo>
                  </a:path>
                </a:pathLst>
              </a:custGeom>
              <a:noFill/>
              <a:ln w="12700">
                <a:solidFill>
                  <a:srgbClr val="800000"/>
                </a:solidFill>
                <a:prstDash val="solid"/>
                <a:round/>
                <a:headEnd/>
                <a:tailEnd/>
              </a:ln>
            </p:spPr>
            <p:txBody>
              <a:bodyPr/>
              <a:lstStyle/>
              <a:p>
                <a:endParaRPr lang="hu-HU"/>
              </a:p>
            </p:txBody>
          </p:sp>
          <p:sp>
            <p:nvSpPr>
              <p:cNvPr id="92662" name="Freeform 502"/>
              <p:cNvSpPr>
                <a:spLocks/>
              </p:cNvSpPr>
              <p:nvPr/>
            </p:nvSpPr>
            <p:spPr bwMode="auto">
              <a:xfrm>
                <a:off x="3164" y="3447"/>
                <a:ext cx="41" cy="42"/>
              </a:xfrm>
              <a:custGeom>
                <a:avLst/>
                <a:gdLst/>
                <a:ahLst/>
                <a:cxnLst>
                  <a:cxn ang="0">
                    <a:pos x="20" y="0"/>
                  </a:cxn>
                  <a:cxn ang="0">
                    <a:pos x="15" y="1"/>
                  </a:cxn>
                  <a:cxn ang="0">
                    <a:pos x="12" y="2"/>
                  </a:cxn>
                  <a:cxn ang="0">
                    <a:pos x="9" y="4"/>
                  </a:cxn>
                  <a:cxn ang="0">
                    <a:pos x="5" y="6"/>
                  </a:cxn>
                  <a:cxn ang="0">
                    <a:pos x="3" y="9"/>
                  </a:cxn>
                  <a:cxn ang="0">
                    <a:pos x="1" y="13"/>
                  </a:cxn>
                  <a:cxn ang="0">
                    <a:pos x="0" y="17"/>
                  </a:cxn>
                  <a:cxn ang="0">
                    <a:pos x="0" y="21"/>
                  </a:cxn>
                  <a:cxn ang="0">
                    <a:pos x="0" y="25"/>
                  </a:cxn>
                  <a:cxn ang="0">
                    <a:pos x="1" y="30"/>
                  </a:cxn>
                  <a:cxn ang="0">
                    <a:pos x="3" y="33"/>
                  </a:cxn>
                  <a:cxn ang="0">
                    <a:pos x="5" y="36"/>
                  </a:cxn>
                  <a:cxn ang="0">
                    <a:pos x="9" y="38"/>
                  </a:cxn>
                  <a:cxn ang="0">
                    <a:pos x="12" y="40"/>
                  </a:cxn>
                  <a:cxn ang="0">
                    <a:pos x="15" y="41"/>
                  </a:cxn>
                  <a:cxn ang="0">
                    <a:pos x="20" y="42"/>
                  </a:cxn>
                  <a:cxn ang="0">
                    <a:pos x="24" y="41"/>
                  </a:cxn>
                  <a:cxn ang="0">
                    <a:pos x="27" y="40"/>
                  </a:cxn>
                  <a:cxn ang="0">
                    <a:pos x="32" y="38"/>
                  </a:cxn>
                  <a:cxn ang="0">
                    <a:pos x="34" y="36"/>
                  </a:cxn>
                  <a:cxn ang="0">
                    <a:pos x="36" y="33"/>
                  </a:cxn>
                  <a:cxn ang="0">
                    <a:pos x="38" y="30"/>
                  </a:cxn>
                  <a:cxn ang="0">
                    <a:pos x="40" y="25"/>
                  </a:cxn>
                  <a:cxn ang="0">
                    <a:pos x="41" y="21"/>
                  </a:cxn>
                  <a:cxn ang="0">
                    <a:pos x="40" y="17"/>
                  </a:cxn>
                  <a:cxn ang="0">
                    <a:pos x="38" y="13"/>
                  </a:cxn>
                  <a:cxn ang="0">
                    <a:pos x="36" y="9"/>
                  </a:cxn>
                  <a:cxn ang="0">
                    <a:pos x="34" y="6"/>
                  </a:cxn>
                  <a:cxn ang="0">
                    <a:pos x="32" y="4"/>
                  </a:cxn>
                  <a:cxn ang="0">
                    <a:pos x="27" y="2"/>
                  </a:cxn>
                  <a:cxn ang="0">
                    <a:pos x="24" y="1"/>
                  </a:cxn>
                  <a:cxn ang="0">
                    <a:pos x="20" y="0"/>
                  </a:cxn>
                </a:cxnLst>
                <a:rect l="0" t="0" r="r" b="b"/>
                <a:pathLst>
                  <a:path w="41" h="42">
                    <a:moveTo>
                      <a:pt x="20" y="0"/>
                    </a:moveTo>
                    <a:lnTo>
                      <a:pt x="15" y="1"/>
                    </a:lnTo>
                    <a:lnTo>
                      <a:pt x="12" y="2"/>
                    </a:lnTo>
                    <a:lnTo>
                      <a:pt x="9" y="4"/>
                    </a:lnTo>
                    <a:lnTo>
                      <a:pt x="5" y="6"/>
                    </a:lnTo>
                    <a:lnTo>
                      <a:pt x="3" y="9"/>
                    </a:lnTo>
                    <a:lnTo>
                      <a:pt x="1" y="13"/>
                    </a:lnTo>
                    <a:lnTo>
                      <a:pt x="0" y="17"/>
                    </a:lnTo>
                    <a:lnTo>
                      <a:pt x="0" y="21"/>
                    </a:lnTo>
                    <a:lnTo>
                      <a:pt x="0" y="25"/>
                    </a:lnTo>
                    <a:lnTo>
                      <a:pt x="1" y="30"/>
                    </a:lnTo>
                    <a:lnTo>
                      <a:pt x="3" y="33"/>
                    </a:lnTo>
                    <a:lnTo>
                      <a:pt x="5" y="36"/>
                    </a:lnTo>
                    <a:lnTo>
                      <a:pt x="9" y="38"/>
                    </a:lnTo>
                    <a:lnTo>
                      <a:pt x="12" y="40"/>
                    </a:lnTo>
                    <a:lnTo>
                      <a:pt x="15" y="41"/>
                    </a:lnTo>
                    <a:lnTo>
                      <a:pt x="20" y="42"/>
                    </a:lnTo>
                    <a:lnTo>
                      <a:pt x="24" y="41"/>
                    </a:lnTo>
                    <a:lnTo>
                      <a:pt x="27" y="40"/>
                    </a:lnTo>
                    <a:lnTo>
                      <a:pt x="32" y="38"/>
                    </a:lnTo>
                    <a:lnTo>
                      <a:pt x="34" y="36"/>
                    </a:lnTo>
                    <a:lnTo>
                      <a:pt x="36" y="33"/>
                    </a:lnTo>
                    <a:lnTo>
                      <a:pt x="38" y="30"/>
                    </a:lnTo>
                    <a:lnTo>
                      <a:pt x="40" y="25"/>
                    </a:lnTo>
                    <a:lnTo>
                      <a:pt x="41" y="21"/>
                    </a:lnTo>
                    <a:lnTo>
                      <a:pt x="40" y="17"/>
                    </a:lnTo>
                    <a:lnTo>
                      <a:pt x="38" y="13"/>
                    </a:lnTo>
                    <a:lnTo>
                      <a:pt x="36" y="9"/>
                    </a:lnTo>
                    <a:lnTo>
                      <a:pt x="34" y="6"/>
                    </a:lnTo>
                    <a:lnTo>
                      <a:pt x="32" y="4"/>
                    </a:lnTo>
                    <a:lnTo>
                      <a:pt x="27" y="2"/>
                    </a:lnTo>
                    <a:lnTo>
                      <a:pt x="24" y="1"/>
                    </a:lnTo>
                    <a:lnTo>
                      <a:pt x="20" y="0"/>
                    </a:lnTo>
                    <a:close/>
                  </a:path>
                </a:pathLst>
              </a:custGeom>
              <a:solidFill>
                <a:srgbClr val="800000"/>
              </a:solidFill>
              <a:ln w="9525">
                <a:noFill/>
                <a:round/>
                <a:headEnd/>
                <a:tailEnd/>
              </a:ln>
            </p:spPr>
            <p:txBody>
              <a:bodyPr/>
              <a:lstStyle/>
              <a:p>
                <a:endParaRPr lang="hu-HU"/>
              </a:p>
            </p:txBody>
          </p:sp>
          <p:sp>
            <p:nvSpPr>
              <p:cNvPr id="92663" name="Freeform 503"/>
              <p:cNvSpPr>
                <a:spLocks/>
              </p:cNvSpPr>
              <p:nvPr/>
            </p:nvSpPr>
            <p:spPr bwMode="auto">
              <a:xfrm>
                <a:off x="3164" y="3447"/>
                <a:ext cx="41" cy="42"/>
              </a:xfrm>
              <a:custGeom>
                <a:avLst/>
                <a:gdLst/>
                <a:ahLst/>
                <a:cxnLst>
                  <a:cxn ang="0">
                    <a:pos x="20" y="0"/>
                  </a:cxn>
                  <a:cxn ang="0">
                    <a:pos x="15" y="1"/>
                  </a:cxn>
                  <a:cxn ang="0">
                    <a:pos x="12" y="2"/>
                  </a:cxn>
                  <a:cxn ang="0">
                    <a:pos x="9" y="4"/>
                  </a:cxn>
                  <a:cxn ang="0">
                    <a:pos x="5" y="6"/>
                  </a:cxn>
                  <a:cxn ang="0">
                    <a:pos x="3" y="9"/>
                  </a:cxn>
                  <a:cxn ang="0">
                    <a:pos x="1" y="13"/>
                  </a:cxn>
                  <a:cxn ang="0">
                    <a:pos x="0" y="17"/>
                  </a:cxn>
                  <a:cxn ang="0">
                    <a:pos x="0" y="21"/>
                  </a:cxn>
                  <a:cxn ang="0">
                    <a:pos x="0" y="25"/>
                  </a:cxn>
                  <a:cxn ang="0">
                    <a:pos x="1" y="30"/>
                  </a:cxn>
                  <a:cxn ang="0">
                    <a:pos x="3" y="33"/>
                  </a:cxn>
                  <a:cxn ang="0">
                    <a:pos x="5" y="36"/>
                  </a:cxn>
                  <a:cxn ang="0">
                    <a:pos x="9" y="38"/>
                  </a:cxn>
                  <a:cxn ang="0">
                    <a:pos x="12" y="40"/>
                  </a:cxn>
                  <a:cxn ang="0">
                    <a:pos x="15" y="41"/>
                  </a:cxn>
                  <a:cxn ang="0">
                    <a:pos x="20" y="42"/>
                  </a:cxn>
                  <a:cxn ang="0">
                    <a:pos x="24" y="41"/>
                  </a:cxn>
                  <a:cxn ang="0">
                    <a:pos x="27" y="40"/>
                  </a:cxn>
                  <a:cxn ang="0">
                    <a:pos x="32" y="38"/>
                  </a:cxn>
                  <a:cxn ang="0">
                    <a:pos x="34" y="36"/>
                  </a:cxn>
                  <a:cxn ang="0">
                    <a:pos x="36" y="33"/>
                  </a:cxn>
                  <a:cxn ang="0">
                    <a:pos x="38" y="30"/>
                  </a:cxn>
                  <a:cxn ang="0">
                    <a:pos x="40" y="25"/>
                  </a:cxn>
                  <a:cxn ang="0">
                    <a:pos x="41" y="21"/>
                  </a:cxn>
                  <a:cxn ang="0">
                    <a:pos x="40" y="17"/>
                  </a:cxn>
                  <a:cxn ang="0">
                    <a:pos x="38" y="13"/>
                  </a:cxn>
                  <a:cxn ang="0">
                    <a:pos x="36" y="9"/>
                  </a:cxn>
                  <a:cxn ang="0">
                    <a:pos x="34" y="6"/>
                  </a:cxn>
                  <a:cxn ang="0">
                    <a:pos x="32" y="4"/>
                  </a:cxn>
                  <a:cxn ang="0">
                    <a:pos x="27" y="2"/>
                  </a:cxn>
                  <a:cxn ang="0">
                    <a:pos x="24" y="1"/>
                  </a:cxn>
                  <a:cxn ang="0">
                    <a:pos x="20" y="0"/>
                  </a:cxn>
                </a:cxnLst>
                <a:rect l="0" t="0" r="r" b="b"/>
                <a:pathLst>
                  <a:path w="41" h="42">
                    <a:moveTo>
                      <a:pt x="20" y="0"/>
                    </a:moveTo>
                    <a:lnTo>
                      <a:pt x="15" y="1"/>
                    </a:lnTo>
                    <a:lnTo>
                      <a:pt x="12" y="2"/>
                    </a:lnTo>
                    <a:lnTo>
                      <a:pt x="9" y="4"/>
                    </a:lnTo>
                    <a:lnTo>
                      <a:pt x="5" y="6"/>
                    </a:lnTo>
                    <a:lnTo>
                      <a:pt x="3" y="9"/>
                    </a:lnTo>
                    <a:lnTo>
                      <a:pt x="1" y="13"/>
                    </a:lnTo>
                    <a:lnTo>
                      <a:pt x="0" y="17"/>
                    </a:lnTo>
                    <a:lnTo>
                      <a:pt x="0" y="21"/>
                    </a:lnTo>
                    <a:lnTo>
                      <a:pt x="0" y="25"/>
                    </a:lnTo>
                    <a:lnTo>
                      <a:pt x="1" y="30"/>
                    </a:lnTo>
                    <a:lnTo>
                      <a:pt x="3" y="33"/>
                    </a:lnTo>
                    <a:lnTo>
                      <a:pt x="5" y="36"/>
                    </a:lnTo>
                    <a:lnTo>
                      <a:pt x="9" y="38"/>
                    </a:lnTo>
                    <a:lnTo>
                      <a:pt x="12" y="40"/>
                    </a:lnTo>
                    <a:lnTo>
                      <a:pt x="15" y="41"/>
                    </a:lnTo>
                    <a:lnTo>
                      <a:pt x="20" y="42"/>
                    </a:lnTo>
                    <a:lnTo>
                      <a:pt x="24" y="41"/>
                    </a:lnTo>
                    <a:lnTo>
                      <a:pt x="27" y="40"/>
                    </a:lnTo>
                    <a:lnTo>
                      <a:pt x="32" y="38"/>
                    </a:lnTo>
                    <a:lnTo>
                      <a:pt x="34" y="36"/>
                    </a:lnTo>
                    <a:lnTo>
                      <a:pt x="36" y="33"/>
                    </a:lnTo>
                    <a:lnTo>
                      <a:pt x="38" y="30"/>
                    </a:lnTo>
                    <a:lnTo>
                      <a:pt x="40" y="25"/>
                    </a:lnTo>
                    <a:lnTo>
                      <a:pt x="41" y="21"/>
                    </a:lnTo>
                    <a:lnTo>
                      <a:pt x="40" y="17"/>
                    </a:lnTo>
                    <a:lnTo>
                      <a:pt x="38" y="13"/>
                    </a:lnTo>
                    <a:lnTo>
                      <a:pt x="36" y="9"/>
                    </a:lnTo>
                    <a:lnTo>
                      <a:pt x="34" y="6"/>
                    </a:lnTo>
                    <a:lnTo>
                      <a:pt x="32" y="4"/>
                    </a:lnTo>
                    <a:lnTo>
                      <a:pt x="27" y="2"/>
                    </a:lnTo>
                    <a:lnTo>
                      <a:pt x="24" y="1"/>
                    </a:lnTo>
                    <a:lnTo>
                      <a:pt x="20" y="0"/>
                    </a:lnTo>
                  </a:path>
                </a:pathLst>
              </a:custGeom>
              <a:noFill/>
              <a:ln w="12700">
                <a:solidFill>
                  <a:srgbClr val="800000"/>
                </a:solidFill>
                <a:prstDash val="solid"/>
                <a:round/>
                <a:headEnd/>
                <a:tailEnd/>
              </a:ln>
            </p:spPr>
            <p:txBody>
              <a:bodyPr/>
              <a:lstStyle/>
              <a:p>
                <a:endParaRPr lang="hu-HU"/>
              </a:p>
            </p:txBody>
          </p:sp>
          <p:sp>
            <p:nvSpPr>
              <p:cNvPr id="92664" name="Freeform 504"/>
              <p:cNvSpPr>
                <a:spLocks/>
              </p:cNvSpPr>
              <p:nvPr/>
            </p:nvSpPr>
            <p:spPr bwMode="auto">
              <a:xfrm>
                <a:off x="3873" y="3451"/>
                <a:ext cx="41" cy="39"/>
              </a:xfrm>
              <a:custGeom>
                <a:avLst/>
                <a:gdLst/>
                <a:ahLst/>
                <a:cxnLst>
                  <a:cxn ang="0">
                    <a:pos x="20" y="0"/>
                  </a:cxn>
                  <a:cxn ang="0">
                    <a:pos x="16" y="0"/>
                  </a:cxn>
                  <a:cxn ang="0">
                    <a:pos x="12" y="1"/>
                  </a:cxn>
                  <a:cxn ang="0">
                    <a:pos x="9" y="3"/>
                  </a:cxn>
                  <a:cxn ang="0">
                    <a:pos x="5" y="5"/>
                  </a:cxn>
                  <a:cxn ang="0">
                    <a:pos x="3" y="9"/>
                  </a:cxn>
                  <a:cxn ang="0">
                    <a:pos x="1" y="12"/>
                  </a:cxn>
                  <a:cxn ang="0">
                    <a:pos x="0" y="15"/>
                  </a:cxn>
                  <a:cxn ang="0">
                    <a:pos x="0" y="19"/>
                  </a:cxn>
                  <a:cxn ang="0">
                    <a:pos x="0" y="23"/>
                  </a:cxn>
                  <a:cxn ang="0">
                    <a:pos x="1" y="27"/>
                  </a:cxn>
                  <a:cxn ang="0">
                    <a:pos x="3" y="30"/>
                  </a:cxn>
                  <a:cxn ang="0">
                    <a:pos x="5" y="33"/>
                  </a:cxn>
                  <a:cxn ang="0">
                    <a:pos x="9" y="35"/>
                  </a:cxn>
                  <a:cxn ang="0">
                    <a:pos x="12" y="37"/>
                  </a:cxn>
                  <a:cxn ang="0">
                    <a:pos x="16" y="38"/>
                  </a:cxn>
                  <a:cxn ang="0">
                    <a:pos x="20" y="39"/>
                  </a:cxn>
                  <a:cxn ang="0">
                    <a:pos x="24" y="38"/>
                  </a:cxn>
                  <a:cxn ang="0">
                    <a:pos x="27" y="37"/>
                  </a:cxn>
                  <a:cxn ang="0">
                    <a:pos x="32" y="35"/>
                  </a:cxn>
                  <a:cxn ang="0">
                    <a:pos x="34" y="33"/>
                  </a:cxn>
                  <a:cxn ang="0">
                    <a:pos x="37" y="30"/>
                  </a:cxn>
                  <a:cxn ang="0">
                    <a:pos x="38" y="27"/>
                  </a:cxn>
                  <a:cxn ang="0">
                    <a:pos x="39" y="23"/>
                  </a:cxn>
                  <a:cxn ang="0">
                    <a:pos x="41" y="19"/>
                  </a:cxn>
                  <a:cxn ang="0">
                    <a:pos x="39" y="15"/>
                  </a:cxn>
                  <a:cxn ang="0">
                    <a:pos x="38" y="12"/>
                  </a:cxn>
                  <a:cxn ang="0">
                    <a:pos x="37" y="9"/>
                  </a:cxn>
                  <a:cxn ang="0">
                    <a:pos x="34" y="5"/>
                  </a:cxn>
                  <a:cxn ang="0">
                    <a:pos x="32" y="3"/>
                  </a:cxn>
                  <a:cxn ang="0">
                    <a:pos x="27" y="1"/>
                  </a:cxn>
                  <a:cxn ang="0">
                    <a:pos x="24" y="0"/>
                  </a:cxn>
                  <a:cxn ang="0">
                    <a:pos x="20" y="0"/>
                  </a:cxn>
                </a:cxnLst>
                <a:rect l="0" t="0" r="r" b="b"/>
                <a:pathLst>
                  <a:path w="41" h="39">
                    <a:moveTo>
                      <a:pt x="20" y="0"/>
                    </a:moveTo>
                    <a:lnTo>
                      <a:pt x="16" y="0"/>
                    </a:lnTo>
                    <a:lnTo>
                      <a:pt x="12" y="1"/>
                    </a:lnTo>
                    <a:lnTo>
                      <a:pt x="9" y="3"/>
                    </a:lnTo>
                    <a:lnTo>
                      <a:pt x="5" y="5"/>
                    </a:lnTo>
                    <a:lnTo>
                      <a:pt x="3" y="9"/>
                    </a:lnTo>
                    <a:lnTo>
                      <a:pt x="1" y="12"/>
                    </a:lnTo>
                    <a:lnTo>
                      <a:pt x="0" y="15"/>
                    </a:lnTo>
                    <a:lnTo>
                      <a:pt x="0" y="19"/>
                    </a:lnTo>
                    <a:lnTo>
                      <a:pt x="0" y="23"/>
                    </a:lnTo>
                    <a:lnTo>
                      <a:pt x="1" y="27"/>
                    </a:lnTo>
                    <a:lnTo>
                      <a:pt x="3" y="30"/>
                    </a:lnTo>
                    <a:lnTo>
                      <a:pt x="5" y="33"/>
                    </a:lnTo>
                    <a:lnTo>
                      <a:pt x="9" y="35"/>
                    </a:lnTo>
                    <a:lnTo>
                      <a:pt x="12" y="37"/>
                    </a:lnTo>
                    <a:lnTo>
                      <a:pt x="16" y="38"/>
                    </a:lnTo>
                    <a:lnTo>
                      <a:pt x="20" y="39"/>
                    </a:lnTo>
                    <a:lnTo>
                      <a:pt x="24" y="38"/>
                    </a:lnTo>
                    <a:lnTo>
                      <a:pt x="27" y="37"/>
                    </a:lnTo>
                    <a:lnTo>
                      <a:pt x="32" y="35"/>
                    </a:lnTo>
                    <a:lnTo>
                      <a:pt x="34" y="33"/>
                    </a:lnTo>
                    <a:lnTo>
                      <a:pt x="37" y="30"/>
                    </a:lnTo>
                    <a:lnTo>
                      <a:pt x="38" y="27"/>
                    </a:lnTo>
                    <a:lnTo>
                      <a:pt x="39" y="23"/>
                    </a:lnTo>
                    <a:lnTo>
                      <a:pt x="41" y="19"/>
                    </a:lnTo>
                    <a:lnTo>
                      <a:pt x="39" y="15"/>
                    </a:lnTo>
                    <a:lnTo>
                      <a:pt x="38" y="12"/>
                    </a:lnTo>
                    <a:lnTo>
                      <a:pt x="37" y="9"/>
                    </a:lnTo>
                    <a:lnTo>
                      <a:pt x="34" y="5"/>
                    </a:lnTo>
                    <a:lnTo>
                      <a:pt x="32" y="3"/>
                    </a:lnTo>
                    <a:lnTo>
                      <a:pt x="27" y="1"/>
                    </a:lnTo>
                    <a:lnTo>
                      <a:pt x="24" y="0"/>
                    </a:lnTo>
                    <a:lnTo>
                      <a:pt x="20" y="0"/>
                    </a:lnTo>
                    <a:close/>
                  </a:path>
                </a:pathLst>
              </a:custGeom>
              <a:solidFill>
                <a:srgbClr val="800000"/>
              </a:solidFill>
              <a:ln w="9525">
                <a:noFill/>
                <a:round/>
                <a:headEnd/>
                <a:tailEnd/>
              </a:ln>
            </p:spPr>
            <p:txBody>
              <a:bodyPr/>
              <a:lstStyle/>
              <a:p>
                <a:endParaRPr lang="hu-HU"/>
              </a:p>
            </p:txBody>
          </p:sp>
          <p:sp>
            <p:nvSpPr>
              <p:cNvPr id="92665" name="Freeform 505"/>
              <p:cNvSpPr>
                <a:spLocks/>
              </p:cNvSpPr>
              <p:nvPr/>
            </p:nvSpPr>
            <p:spPr bwMode="auto">
              <a:xfrm>
                <a:off x="3873" y="3451"/>
                <a:ext cx="41" cy="39"/>
              </a:xfrm>
              <a:custGeom>
                <a:avLst/>
                <a:gdLst/>
                <a:ahLst/>
                <a:cxnLst>
                  <a:cxn ang="0">
                    <a:pos x="20" y="0"/>
                  </a:cxn>
                  <a:cxn ang="0">
                    <a:pos x="16" y="0"/>
                  </a:cxn>
                  <a:cxn ang="0">
                    <a:pos x="12" y="1"/>
                  </a:cxn>
                  <a:cxn ang="0">
                    <a:pos x="9" y="3"/>
                  </a:cxn>
                  <a:cxn ang="0">
                    <a:pos x="5" y="5"/>
                  </a:cxn>
                  <a:cxn ang="0">
                    <a:pos x="3" y="9"/>
                  </a:cxn>
                  <a:cxn ang="0">
                    <a:pos x="1" y="12"/>
                  </a:cxn>
                  <a:cxn ang="0">
                    <a:pos x="0" y="15"/>
                  </a:cxn>
                  <a:cxn ang="0">
                    <a:pos x="0" y="19"/>
                  </a:cxn>
                  <a:cxn ang="0">
                    <a:pos x="0" y="23"/>
                  </a:cxn>
                  <a:cxn ang="0">
                    <a:pos x="1" y="27"/>
                  </a:cxn>
                  <a:cxn ang="0">
                    <a:pos x="3" y="30"/>
                  </a:cxn>
                  <a:cxn ang="0">
                    <a:pos x="5" y="33"/>
                  </a:cxn>
                  <a:cxn ang="0">
                    <a:pos x="9" y="35"/>
                  </a:cxn>
                  <a:cxn ang="0">
                    <a:pos x="12" y="37"/>
                  </a:cxn>
                  <a:cxn ang="0">
                    <a:pos x="16" y="38"/>
                  </a:cxn>
                  <a:cxn ang="0">
                    <a:pos x="20" y="39"/>
                  </a:cxn>
                  <a:cxn ang="0">
                    <a:pos x="24" y="38"/>
                  </a:cxn>
                  <a:cxn ang="0">
                    <a:pos x="27" y="37"/>
                  </a:cxn>
                  <a:cxn ang="0">
                    <a:pos x="32" y="35"/>
                  </a:cxn>
                  <a:cxn ang="0">
                    <a:pos x="34" y="33"/>
                  </a:cxn>
                  <a:cxn ang="0">
                    <a:pos x="37" y="30"/>
                  </a:cxn>
                  <a:cxn ang="0">
                    <a:pos x="38" y="27"/>
                  </a:cxn>
                  <a:cxn ang="0">
                    <a:pos x="39" y="23"/>
                  </a:cxn>
                  <a:cxn ang="0">
                    <a:pos x="41" y="19"/>
                  </a:cxn>
                  <a:cxn ang="0">
                    <a:pos x="39" y="15"/>
                  </a:cxn>
                  <a:cxn ang="0">
                    <a:pos x="38" y="12"/>
                  </a:cxn>
                  <a:cxn ang="0">
                    <a:pos x="37" y="9"/>
                  </a:cxn>
                  <a:cxn ang="0">
                    <a:pos x="34" y="5"/>
                  </a:cxn>
                  <a:cxn ang="0">
                    <a:pos x="32" y="3"/>
                  </a:cxn>
                  <a:cxn ang="0">
                    <a:pos x="27" y="1"/>
                  </a:cxn>
                  <a:cxn ang="0">
                    <a:pos x="24" y="0"/>
                  </a:cxn>
                  <a:cxn ang="0">
                    <a:pos x="20" y="0"/>
                  </a:cxn>
                </a:cxnLst>
                <a:rect l="0" t="0" r="r" b="b"/>
                <a:pathLst>
                  <a:path w="41" h="39">
                    <a:moveTo>
                      <a:pt x="20" y="0"/>
                    </a:moveTo>
                    <a:lnTo>
                      <a:pt x="16" y="0"/>
                    </a:lnTo>
                    <a:lnTo>
                      <a:pt x="12" y="1"/>
                    </a:lnTo>
                    <a:lnTo>
                      <a:pt x="9" y="3"/>
                    </a:lnTo>
                    <a:lnTo>
                      <a:pt x="5" y="5"/>
                    </a:lnTo>
                    <a:lnTo>
                      <a:pt x="3" y="9"/>
                    </a:lnTo>
                    <a:lnTo>
                      <a:pt x="1" y="12"/>
                    </a:lnTo>
                    <a:lnTo>
                      <a:pt x="0" y="15"/>
                    </a:lnTo>
                    <a:lnTo>
                      <a:pt x="0" y="19"/>
                    </a:lnTo>
                    <a:lnTo>
                      <a:pt x="0" y="23"/>
                    </a:lnTo>
                    <a:lnTo>
                      <a:pt x="1" y="27"/>
                    </a:lnTo>
                    <a:lnTo>
                      <a:pt x="3" y="30"/>
                    </a:lnTo>
                    <a:lnTo>
                      <a:pt x="5" y="33"/>
                    </a:lnTo>
                    <a:lnTo>
                      <a:pt x="9" y="35"/>
                    </a:lnTo>
                    <a:lnTo>
                      <a:pt x="12" y="37"/>
                    </a:lnTo>
                    <a:lnTo>
                      <a:pt x="16" y="38"/>
                    </a:lnTo>
                    <a:lnTo>
                      <a:pt x="20" y="39"/>
                    </a:lnTo>
                    <a:lnTo>
                      <a:pt x="24" y="38"/>
                    </a:lnTo>
                    <a:lnTo>
                      <a:pt x="27" y="37"/>
                    </a:lnTo>
                    <a:lnTo>
                      <a:pt x="32" y="35"/>
                    </a:lnTo>
                    <a:lnTo>
                      <a:pt x="34" y="33"/>
                    </a:lnTo>
                    <a:lnTo>
                      <a:pt x="37" y="30"/>
                    </a:lnTo>
                    <a:lnTo>
                      <a:pt x="38" y="27"/>
                    </a:lnTo>
                    <a:lnTo>
                      <a:pt x="39" y="23"/>
                    </a:lnTo>
                    <a:lnTo>
                      <a:pt x="41" y="19"/>
                    </a:lnTo>
                    <a:lnTo>
                      <a:pt x="39" y="15"/>
                    </a:lnTo>
                    <a:lnTo>
                      <a:pt x="38" y="12"/>
                    </a:lnTo>
                    <a:lnTo>
                      <a:pt x="37" y="9"/>
                    </a:lnTo>
                    <a:lnTo>
                      <a:pt x="34" y="5"/>
                    </a:lnTo>
                    <a:lnTo>
                      <a:pt x="32" y="3"/>
                    </a:lnTo>
                    <a:lnTo>
                      <a:pt x="27" y="1"/>
                    </a:lnTo>
                    <a:lnTo>
                      <a:pt x="24" y="0"/>
                    </a:lnTo>
                    <a:lnTo>
                      <a:pt x="20" y="0"/>
                    </a:lnTo>
                  </a:path>
                </a:pathLst>
              </a:custGeom>
              <a:noFill/>
              <a:ln w="12700">
                <a:solidFill>
                  <a:srgbClr val="800000"/>
                </a:solidFill>
                <a:prstDash val="solid"/>
                <a:round/>
                <a:headEnd/>
                <a:tailEnd/>
              </a:ln>
            </p:spPr>
            <p:txBody>
              <a:bodyPr/>
              <a:lstStyle/>
              <a:p>
                <a:endParaRPr lang="hu-HU"/>
              </a:p>
            </p:txBody>
          </p:sp>
          <p:sp>
            <p:nvSpPr>
              <p:cNvPr id="92666" name="Freeform 506"/>
              <p:cNvSpPr>
                <a:spLocks/>
              </p:cNvSpPr>
              <p:nvPr/>
            </p:nvSpPr>
            <p:spPr bwMode="auto">
              <a:xfrm>
                <a:off x="4582" y="3451"/>
                <a:ext cx="38" cy="39"/>
              </a:xfrm>
              <a:custGeom>
                <a:avLst/>
                <a:gdLst/>
                <a:ahLst/>
                <a:cxnLst>
                  <a:cxn ang="0">
                    <a:pos x="19" y="0"/>
                  </a:cxn>
                  <a:cxn ang="0">
                    <a:pos x="15" y="0"/>
                  </a:cxn>
                  <a:cxn ang="0">
                    <a:pos x="12" y="1"/>
                  </a:cxn>
                  <a:cxn ang="0">
                    <a:pos x="8" y="3"/>
                  </a:cxn>
                  <a:cxn ang="0">
                    <a:pos x="5" y="5"/>
                  </a:cxn>
                  <a:cxn ang="0">
                    <a:pos x="3" y="9"/>
                  </a:cxn>
                  <a:cxn ang="0">
                    <a:pos x="1" y="12"/>
                  </a:cxn>
                  <a:cxn ang="0">
                    <a:pos x="0" y="15"/>
                  </a:cxn>
                  <a:cxn ang="0">
                    <a:pos x="0" y="19"/>
                  </a:cxn>
                  <a:cxn ang="0">
                    <a:pos x="0" y="23"/>
                  </a:cxn>
                  <a:cxn ang="0">
                    <a:pos x="1" y="27"/>
                  </a:cxn>
                  <a:cxn ang="0">
                    <a:pos x="3" y="30"/>
                  </a:cxn>
                  <a:cxn ang="0">
                    <a:pos x="5" y="33"/>
                  </a:cxn>
                  <a:cxn ang="0">
                    <a:pos x="8" y="35"/>
                  </a:cxn>
                  <a:cxn ang="0">
                    <a:pos x="12" y="37"/>
                  </a:cxn>
                  <a:cxn ang="0">
                    <a:pos x="15" y="38"/>
                  </a:cxn>
                  <a:cxn ang="0">
                    <a:pos x="19" y="39"/>
                  </a:cxn>
                  <a:cxn ang="0">
                    <a:pos x="23" y="38"/>
                  </a:cxn>
                  <a:cxn ang="0">
                    <a:pos x="27" y="37"/>
                  </a:cxn>
                  <a:cxn ang="0">
                    <a:pos x="30" y="35"/>
                  </a:cxn>
                  <a:cxn ang="0">
                    <a:pos x="33" y="33"/>
                  </a:cxn>
                  <a:cxn ang="0">
                    <a:pos x="35" y="30"/>
                  </a:cxn>
                  <a:cxn ang="0">
                    <a:pos x="37" y="27"/>
                  </a:cxn>
                  <a:cxn ang="0">
                    <a:pos x="38" y="23"/>
                  </a:cxn>
                  <a:cxn ang="0">
                    <a:pos x="38" y="19"/>
                  </a:cxn>
                  <a:cxn ang="0">
                    <a:pos x="38" y="15"/>
                  </a:cxn>
                  <a:cxn ang="0">
                    <a:pos x="37" y="12"/>
                  </a:cxn>
                  <a:cxn ang="0">
                    <a:pos x="35" y="9"/>
                  </a:cxn>
                  <a:cxn ang="0">
                    <a:pos x="33" y="5"/>
                  </a:cxn>
                  <a:cxn ang="0">
                    <a:pos x="30" y="3"/>
                  </a:cxn>
                  <a:cxn ang="0">
                    <a:pos x="27" y="1"/>
                  </a:cxn>
                  <a:cxn ang="0">
                    <a:pos x="23" y="0"/>
                  </a:cxn>
                  <a:cxn ang="0">
                    <a:pos x="19" y="0"/>
                  </a:cxn>
                </a:cxnLst>
                <a:rect l="0" t="0" r="r" b="b"/>
                <a:pathLst>
                  <a:path w="38" h="39">
                    <a:moveTo>
                      <a:pt x="19" y="0"/>
                    </a:moveTo>
                    <a:lnTo>
                      <a:pt x="15" y="0"/>
                    </a:lnTo>
                    <a:lnTo>
                      <a:pt x="12" y="1"/>
                    </a:lnTo>
                    <a:lnTo>
                      <a:pt x="8" y="3"/>
                    </a:lnTo>
                    <a:lnTo>
                      <a:pt x="5" y="5"/>
                    </a:lnTo>
                    <a:lnTo>
                      <a:pt x="3" y="9"/>
                    </a:lnTo>
                    <a:lnTo>
                      <a:pt x="1" y="12"/>
                    </a:lnTo>
                    <a:lnTo>
                      <a:pt x="0" y="15"/>
                    </a:lnTo>
                    <a:lnTo>
                      <a:pt x="0" y="19"/>
                    </a:lnTo>
                    <a:lnTo>
                      <a:pt x="0" y="23"/>
                    </a:lnTo>
                    <a:lnTo>
                      <a:pt x="1" y="27"/>
                    </a:lnTo>
                    <a:lnTo>
                      <a:pt x="3" y="30"/>
                    </a:lnTo>
                    <a:lnTo>
                      <a:pt x="5" y="33"/>
                    </a:lnTo>
                    <a:lnTo>
                      <a:pt x="8" y="35"/>
                    </a:lnTo>
                    <a:lnTo>
                      <a:pt x="12" y="37"/>
                    </a:lnTo>
                    <a:lnTo>
                      <a:pt x="15" y="38"/>
                    </a:lnTo>
                    <a:lnTo>
                      <a:pt x="19" y="39"/>
                    </a:lnTo>
                    <a:lnTo>
                      <a:pt x="23" y="38"/>
                    </a:lnTo>
                    <a:lnTo>
                      <a:pt x="27" y="37"/>
                    </a:lnTo>
                    <a:lnTo>
                      <a:pt x="30" y="35"/>
                    </a:lnTo>
                    <a:lnTo>
                      <a:pt x="33" y="33"/>
                    </a:lnTo>
                    <a:lnTo>
                      <a:pt x="35" y="30"/>
                    </a:lnTo>
                    <a:lnTo>
                      <a:pt x="37" y="27"/>
                    </a:lnTo>
                    <a:lnTo>
                      <a:pt x="38" y="23"/>
                    </a:lnTo>
                    <a:lnTo>
                      <a:pt x="38" y="19"/>
                    </a:lnTo>
                    <a:lnTo>
                      <a:pt x="38" y="15"/>
                    </a:lnTo>
                    <a:lnTo>
                      <a:pt x="37" y="12"/>
                    </a:lnTo>
                    <a:lnTo>
                      <a:pt x="35" y="9"/>
                    </a:lnTo>
                    <a:lnTo>
                      <a:pt x="33" y="5"/>
                    </a:lnTo>
                    <a:lnTo>
                      <a:pt x="30" y="3"/>
                    </a:lnTo>
                    <a:lnTo>
                      <a:pt x="27" y="1"/>
                    </a:lnTo>
                    <a:lnTo>
                      <a:pt x="23" y="0"/>
                    </a:lnTo>
                    <a:lnTo>
                      <a:pt x="19" y="0"/>
                    </a:lnTo>
                    <a:close/>
                  </a:path>
                </a:pathLst>
              </a:custGeom>
              <a:solidFill>
                <a:srgbClr val="800000"/>
              </a:solidFill>
              <a:ln w="9525">
                <a:noFill/>
                <a:round/>
                <a:headEnd/>
                <a:tailEnd/>
              </a:ln>
            </p:spPr>
            <p:txBody>
              <a:bodyPr/>
              <a:lstStyle/>
              <a:p>
                <a:endParaRPr lang="hu-HU"/>
              </a:p>
            </p:txBody>
          </p:sp>
          <p:sp>
            <p:nvSpPr>
              <p:cNvPr id="92667" name="Freeform 507"/>
              <p:cNvSpPr>
                <a:spLocks/>
              </p:cNvSpPr>
              <p:nvPr/>
            </p:nvSpPr>
            <p:spPr bwMode="auto">
              <a:xfrm>
                <a:off x="4582" y="3451"/>
                <a:ext cx="38" cy="39"/>
              </a:xfrm>
              <a:custGeom>
                <a:avLst/>
                <a:gdLst/>
                <a:ahLst/>
                <a:cxnLst>
                  <a:cxn ang="0">
                    <a:pos x="19" y="0"/>
                  </a:cxn>
                  <a:cxn ang="0">
                    <a:pos x="15" y="0"/>
                  </a:cxn>
                  <a:cxn ang="0">
                    <a:pos x="12" y="1"/>
                  </a:cxn>
                  <a:cxn ang="0">
                    <a:pos x="8" y="3"/>
                  </a:cxn>
                  <a:cxn ang="0">
                    <a:pos x="5" y="5"/>
                  </a:cxn>
                  <a:cxn ang="0">
                    <a:pos x="3" y="9"/>
                  </a:cxn>
                  <a:cxn ang="0">
                    <a:pos x="1" y="12"/>
                  </a:cxn>
                  <a:cxn ang="0">
                    <a:pos x="0" y="15"/>
                  </a:cxn>
                  <a:cxn ang="0">
                    <a:pos x="0" y="19"/>
                  </a:cxn>
                  <a:cxn ang="0">
                    <a:pos x="0" y="23"/>
                  </a:cxn>
                  <a:cxn ang="0">
                    <a:pos x="1" y="27"/>
                  </a:cxn>
                  <a:cxn ang="0">
                    <a:pos x="3" y="30"/>
                  </a:cxn>
                  <a:cxn ang="0">
                    <a:pos x="5" y="33"/>
                  </a:cxn>
                  <a:cxn ang="0">
                    <a:pos x="8" y="35"/>
                  </a:cxn>
                  <a:cxn ang="0">
                    <a:pos x="12" y="37"/>
                  </a:cxn>
                  <a:cxn ang="0">
                    <a:pos x="15" y="38"/>
                  </a:cxn>
                  <a:cxn ang="0">
                    <a:pos x="19" y="39"/>
                  </a:cxn>
                  <a:cxn ang="0">
                    <a:pos x="23" y="38"/>
                  </a:cxn>
                  <a:cxn ang="0">
                    <a:pos x="27" y="37"/>
                  </a:cxn>
                  <a:cxn ang="0">
                    <a:pos x="30" y="35"/>
                  </a:cxn>
                  <a:cxn ang="0">
                    <a:pos x="33" y="33"/>
                  </a:cxn>
                  <a:cxn ang="0">
                    <a:pos x="35" y="30"/>
                  </a:cxn>
                  <a:cxn ang="0">
                    <a:pos x="37" y="27"/>
                  </a:cxn>
                  <a:cxn ang="0">
                    <a:pos x="38" y="23"/>
                  </a:cxn>
                  <a:cxn ang="0">
                    <a:pos x="38" y="19"/>
                  </a:cxn>
                  <a:cxn ang="0">
                    <a:pos x="38" y="15"/>
                  </a:cxn>
                  <a:cxn ang="0">
                    <a:pos x="37" y="12"/>
                  </a:cxn>
                  <a:cxn ang="0">
                    <a:pos x="35" y="9"/>
                  </a:cxn>
                  <a:cxn ang="0">
                    <a:pos x="33" y="5"/>
                  </a:cxn>
                  <a:cxn ang="0">
                    <a:pos x="30" y="3"/>
                  </a:cxn>
                  <a:cxn ang="0">
                    <a:pos x="27" y="1"/>
                  </a:cxn>
                  <a:cxn ang="0">
                    <a:pos x="23" y="0"/>
                  </a:cxn>
                  <a:cxn ang="0">
                    <a:pos x="19" y="0"/>
                  </a:cxn>
                </a:cxnLst>
                <a:rect l="0" t="0" r="r" b="b"/>
                <a:pathLst>
                  <a:path w="38" h="39">
                    <a:moveTo>
                      <a:pt x="19" y="0"/>
                    </a:moveTo>
                    <a:lnTo>
                      <a:pt x="15" y="0"/>
                    </a:lnTo>
                    <a:lnTo>
                      <a:pt x="12" y="1"/>
                    </a:lnTo>
                    <a:lnTo>
                      <a:pt x="8" y="3"/>
                    </a:lnTo>
                    <a:lnTo>
                      <a:pt x="5" y="5"/>
                    </a:lnTo>
                    <a:lnTo>
                      <a:pt x="3" y="9"/>
                    </a:lnTo>
                    <a:lnTo>
                      <a:pt x="1" y="12"/>
                    </a:lnTo>
                    <a:lnTo>
                      <a:pt x="0" y="15"/>
                    </a:lnTo>
                    <a:lnTo>
                      <a:pt x="0" y="19"/>
                    </a:lnTo>
                    <a:lnTo>
                      <a:pt x="0" y="23"/>
                    </a:lnTo>
                    <a:lnTo>
                      <a:pt x="1" y="27"/>
                    </a:lnTo>
                    <a:lnTo>
                      <a:pt x="3" y="30"/>
                    </a:lnTo>
                    <a:lnTo>
                      <a:pt x="5" y="33"/>
                    </a:lnTo>
                    <a:lnTo>
                      <a:pt x="8" y="35"/>
                    </a:lnTo>
                    <a:lnTo>
                      <a:pt x="12" y="37"/>
                    </a:lnTo>
                    <a:lnTo>
                      <a:pt x="15" y="38"/>
                    </a:lnTo>
                    <a:lnTo>
                      <a:pt x="19" y="39"/>
                    </a:lnTo>
                    <a:lnTo>
                      <a:pt x="23" y="38"/>
                    </a:lnTo>
                    <a:lnTo>
                      <a:pt x="27" y="37"/>
                    </a:lnTo>
                    <a:lnTo>
                      <a:pt x="30" y="35"/>
                    </a:lnTo>
                    <a:lnTo>
                      <a:pt x="33" y="33"/>
                    </a:lnTo>
                    <a:lnTo>
                      <a:pt x="35" y="30"/>
                    </a:lnTo>
                    <a:lnTo>
                      <a:pt x="37" y="27"/>
                    </a:lnTo>
                    <a:lnTo>
                      <a:pt x="38" y="23"/>
                    </a:lnTo>
                    <a:lnTo>
                      <a:pt x="38" y="19"/>
                    </a:lnTo>
                    <a:lnTo>
                      <a:pt x="38" y="15"/>
                    </a:lnTo>
                    <a:lnTo>
                      <a:pt x="37" y="12"/>
                    </a:lnTo>
                    <a:lnTo>
                      <a:pt x="35" y="9"/>
                    </a:lnTo>
                    <a:lnTo>
                      <a:pt x="33" y="5"/>
                    </a:lnTo>
                    <a:lnTo>
                      <a:pt x="30" y="3"/>
                    </a:lnTo>
                    <a:lnTo>
                      <a:pt x="27" y="1"/>
                    </a:lnTo>
                    <a:lnTo>
                      <a:pt x="23" y="0"/>
                    </a:lnTo>
                    <a:lnTo>
                      <a:pt x="19" y="0"/>
                    </a:lnTo>
                  </a:path>
                </a:pathLst>
              </a:custGeom>
              <a:noFill/>
              <a:ln w="12700">
                <a:solidFill>
                  <a:srgbClr val="800000"/>
                </a:solidFill>
                <a:prstDash val="solid"/>
                <a:round/>
                <a:headEnd/>
                <a:tailEnd/>
              </a:ln>
            </p:spPr>
            <p:txBody>
              <a:bodyPr/>
              <a:lstStyle/>
              <a:p>
                <a:endParaRPr lang="hu-HU"/>
              </a:p>
            </p:txBody>
          </p:sp>
          <p:sp>
            <p:nvSpPr>
              <p:cNvPr id="92668" name="Freeform 508"/>
              <p:cNvSpPr>
                <a:spLocks/>
              </p:cNvSpPr>
              <p:nvPr/>
            </p:nvSpPr>
            <p:spPr bwMode="auto">
              <a:xfrm>
                <a:off x="5288" y="3447"/>
                <a:ext cx="40" cy="42"/>
              </a:xfrm>
              <a:custGeom>
                <a:avLst/>
                <a:gdLst/>
                <a:ahLst/>
                <a:cxnLst>
                  <a:cxn ang="0">
                    <a:pos x="20" y="0"/>
                  </a:cxn>
                  <a:cxn ang="0">
                    <a:pos x="16" y="1"/>
                  </a:cxn>
                  <a:cxn ang="0">
                    <a:pos x="12" y="2"/>
                  </a:cxn>
                  <a:cxn ang="0">
                    <a:pos x="9" y="4"/>
                  </a:cxn>
                  <a:cxn ang="0">
                    <a:pos x="6" y="6"/>
                  </a:cxn>
                  <a:cxn ang="0">
                    <a:pos x="4" y="9"/>
                  </a:cxn>
                  <a:cxn ang="0">
                    <a:pos x="1" y="13"/>
                  </a:cxn>
                  <a:cxn ang="0">
                    <a:pos x="0" y="17"/>
                  </a:cxn>
                  <a:cxn ang="0">
                    <a:pos x="0" y="21"/>
                  </a:cxn>
                  <a:cxn ang="0">
                    <a:pos x="0" y="25"/>
                  </a:cxn>
                  <a:cxn ang="0">
                    <a:pos x="1" y="30"/>
                  </a:cxn>
                  <a:cxn ang="0">
                    <a:pos x="4" y="33"/>
                  </a:cxn>
                  <a:cxn ang="0">
                    <a:pos x="6" y="36"/>
                  </a:cxn>
                  <a:cxn ang="0">
                    <a:pos x="9" y="38"/>
                  </a:cxn>
                  <a:cxn ang="0">
                    <a:pos x="12" y="40"/>
                  </a:cxn>
                  <a:cxn ang="0">
                    <a:pos x="16" y="41"/>
                  </a:cxn>
                  <a:cxn ang="0">
                    <a:pos x="20" y="42"/>
                  </a:cxn>
                  <a:cxn ang="0">
                    <a:pos x="23" y="41"/>
                  </a:cxn>
                  <a:cxn ang="0">
                    <a:pos x="28" y="40"/>
                  </a:cxn>
                  <a:cxn ang="0">
                    <a:pos x="31" y="38"/>
                  </a:cxn>
                  <a:cxn ang="0">
                    <a:pos x="34" y="36"/>
                  </a:cxn>
                  <a:cxn ang="0">
                    <a:pos x="37" y="33"/>
                  </a:cxn>
                  <a:cxn ang="0">
                    <a:pos x="38" y="30"/>
                  </a:cxn>
                  <a:cxn ang="0">
                    <a:pos x="39" y="25"/>
                  </a:cxn>
                  <a:cxn ang="0">
                    <a:pos x="40" y="21"/>
                  </a:cxn>
                  <a:cxn ang="0">
                    <a:pos x="39" y="17"/>
                  </a:cxn>
                  <a:cxn ang="0">
                    <a:pos x="38" y="13"/>
                  </a:cxn>
                  <a:cxn ang="0">
                    <a:pos x="37" y="9"/>
                  </a:cxn>
                  <a:cxn ang="0">
                    <a:pos x="34" y="6"/>
                  </a:cxn>
                  <a:cxn ang="0">
                    <a:pos x="31" y="4"/>
                  </a:cxn>
                  <a:cxn ang="0">
                    <a:pos x="28" y="2"/>
                  </a:cxn>
                  <a:cxn ang="0">
                    <a:pos x="23" y="1"/>
                  </a:cxn>
                  <a:cxn ang="0">
                    <a:pos x="20" y="0"/>
                  </a:cxn>
                </a:cxnLst>
                <a:rect l="0" t="0" r="r" b="b"/>
                <a:pathLst>
                  <a:path w="40" h="42">
                    <a:moveTo>
                      <a:pt x="20" y="0"/>
                    </a:moveTo>
                    <a:lnTo>
                      <a:pt x="16" y="1"/>
                    </a:lnTo>
                    <a:lnTo>
                      <a:pt x="12" y="2"/>
                    </a:lnTo>
                    <a:lnTo>
                      <a:pt x="9" y="4"/>
                    </a:lnTo>
                    <a:lnTo>
                      <a:pt x="6" y="6"/>
                    </a:lnTo>
                    <a:lnTo>
                      <a:pt x="4" y="9"/>
                    </a:lnTo>
                    <a:lnTo>
                      <a:pt x="1" y="13"/>
                    </a:lnTo>
                    <a:lnTo>
                      <a:pt x="0" y="17"/>
                    </a:lnTo>
                    <a:lnTo>
                      <a:pt x="0" y="21"/>
                    </a:lnTo>
                    <a:lnTo>
                      <a:pt x="0" y="25"/>
                    </a:lnTo>
                    <a:lnTo>
                      <a:pt x="1" y="30"/>
                    </a:lnTo>
                    <a:lnTo>
                      <a:pt x="4" y="33"/>
                    </a:lnTo>
                    <a:lnTo>
                      <a:pt x="6" y="36"/>
                    </a:lnTo>
                    <a:lnTo>
                      <a:pt x="9" y="38"/>
                    </a:lnTo>
                    <a:lnTo>
                      <a:pt x="12" y="40"/>
                    </a:lnTo>
                    <a:lnTo>
                      <a:pt x="16" y="41"/>
                    </a:lnTo>
                    <a:lnTo>
                      <a:pt x="20" y="42"/>
                    </a:lnTo>
                    <a:lnTo>
                      <a:pt x="23" y="41"/>
                    </a:lnTo>
                    <a:lnTo>
                      <a:pt x="28" y="40"/>
                    </a:lnTo>
                    <a:lnTo>
                      <a:pt x="31" y="38"/>
                    </a:lnTo>
                    <a:lnTo>
                      <a:pt x="34" y="36"/>
                    </a:lnTo>
                    <a:lnTo>
                      <a:pt x="37" y="33"/>
                    </a:lnTo>
                    <a:lnTo>
                      <a:pt x="38" y="30"/>
                    </a:lnTo>
                    <a:lnTo>
                      <a:pt x="39" y="25"/>
                    </a:lnTo>
                    <a:lnTo>
                      <a:pt x="40" y="21"/>
                    </a:lnTo>
                    <a:lnTo>
                      <a:pt x="39" y="17"/>
                    </a:lnTo>
                    <a:lnTo>
                      <a:pt x="38" y="13"/>
                    </a:lnTo>
                    <a:lnTo>
                      <a:pt x="37" y="9"/>
                    </a:lnTo>
                    <a:lnTo>
                      <a:pt x="34" y="6"/>
                    </a:lnTo>
                    <a:lnTo>
                      <a:pt x="31" y="4"/>
                    </a:lnTo>
                    <a:lnTo>
                      <a:pt x="28" y="2"/>
                    </a:lnTo>
                    <a:lnTo>
                      <a:pt x="23" y="1"/>
                    </a:lnTo>
                    <a:lnTo>
                      <a:pt x="20" y="0"/>
                    </a:lnTo>
                    <a:close/>
                  </a:path>
                </a:pathLst>
              </a:custGeom>
              <a:solidFill>
                <a:srgbClr val="800000"/>
              </a:solidFill>
              <a:ln w="9525">
                <a:noFill/>
                <a:round/>
                <a:headEnd/>
                <a:tailEnd/>
              </a:ln>
            </p:spPr>
            <p:txBody>
              <a:bodyPr/>
              <a:lstStyle/>
              <a:p>
                <a:endParaRPr lang="hu-HU"/>
              </a:p>
            </p:txBody>
          </p:sp>
          <p:sp>
            <p:nvSpPr>
              <p:cNvPr id="92669" name="Freeform 509"/>
              <p:cNvSpPr>
                <a:spLocks/>
              </p:cNvSpPr>
              <p:nvPr/>
            </p:nvSpPr>
            <p:spPr bwMode="auto">
              <a:xfrm>
                <a:off x="5288" y="3447"/>
                <a:ext cx="40" cy="42"/>
              </a:xfrm>
              <a:custGeom>
                <a:avLst/>
                <a:gdLst/>
                <a:ahLst/>
                <a:cxnLst>
                  <a:cxn ang="0">
                    <a:pos x="20" y="0"/>
                  </a:cxn>
                  <a:cxn ang="0">
                    <a:pos x="16" y="1"/>
                  </a:cxn>
                  <a:cxn ang="0">
                    <a:pos x="12" y="2"/>
                  </a:cxn>
                  <a:cxn ang="0">
                    <a:pos x="9" y="4"/>
                  </a:cxn>
                  <a:cxn ang="0">
                    <a:pos x="6" y="6"/>
                  </a:cxn>
                  <a:cxn ang="0">
                    <a:pos x="4" y="9"/>
                  </a:cxn>
                  <a:cxn ang="0">
                    <a:pos x="1" y="13"/>
                  </a:cxn>
                  <a:cxn ang="0">
                    <a:pos x="0" y="17"/>
                  </a:cxn>
                  <a:cxn ang="0">
                    <a:pos x="0" y="21"/>
                  </a:cxn>
                  <a:cxn ang="0">
                    <a:pos x="0" y="25"/>
                  </a:cxn>
                  <a:cxn ang="0">
                    <a:pos x="1" y="30"/>
                  </a:cxn>
                  <a:cxn ang="0">
                    <a:pos x="4" y="33"/>
                  </a:cxn>
                  <a:cxn ang="0">
                    <a:pos x="6" y="36"/>
                  </a:cxn>
                  <a:cxn ang="0">
                    <a:pos x="9" y="38"/>
                  </a:cxn>
                  <a:cxn ang="0">
                    <a:pos x="12" y="40"/>
                  </a:cxn>
                  <a:cxn ang="0">
                    <a:pos x="16" y="41"/>
                  </a:cxn>
                  <a:cxn ang="0">
                    <a:pos x="20" y="42"/>
                  </a:cxn>
                  <a:cxn ang="0">
                    <a:pos x="23" y="41"/>
                  </a:cxn>
                  <a:cxn ang="0">
                    <a:pos x="28" y="40"/>
                  </a:cxn>
                  <a:cxn ang="0">
                    <a:pos x="31" y="38"/>
                  </a:cxn>
                  <a:cxn ang="0">
                    <a:pos x="34" y="36"/>
                  </a:cxn>
                  <a:cxn ang="0">
                    <a:pos x="37" y="33"/>
                  </a:cxn>
                  <a:cxn ang="0">
                    <a:pos x="38" y="30"/>
                  </a:cxn>
                  <a:cxn ang="0">
                    <a:pos x="39" y="25"/>
                  </a:cxn>
                  <a:cxn ang="0">
                    <a:pos x="40" y="21"/>
                  </a:cxn>
                  <a:cxn ang="0">
                    <a:pos x="39" y="17"/>
                  </a:cxn>
                  <a:cxn ang="0">
                    <a:pos x="38" y="13"/>
                  </a:cxn>
                  <a:cxn ang="0">
                    <a:pos x="37" y="9"/>
                  </a:cxn>
                  <a:cxn ang="0">
                    <a:pos x="34" y="6"/>
                  </a:cxn>
                  <a:cxn ang="0">
                    <a:pos x="31" y="4"/>
                  </a:cxn>
                  <a:cxn ang="0">
                    <a:pos x="28" y="2"/>
                  </a:cxn>
                  <a:cxn ang="0">
                    <a:pos x="23" y="1"/>
                  </a:cxn>
                  <a:cxn ang="0">
                    <a:pos x="20" y="0"/>
                  </a:cxn>
                </a:cxnLst>
                <a:rect l="0" t="0" r="r" b="b"/>
                <a:pathLst>
                  <a:path w="40" h="42">
                    <a:moveTo>
                      <a:pt x="20" y="0"/>
                    </a:moveTo>
                    <a:lnTo>
                      <a:pt x="16" y="1"/>
                    </a:lnTo>
                    <a:lnTo>
                      <a:pt x="12" y="2"/>
                    </a:lnTo>
                    <a:lnTo>
                      <a:pt x="9" y="4"/>
                    </a:lnTo>
                    <a:lnTo>
                      <a:pt x="6" y="6"/>
                    </a:lnTo>
                    <a:lnTo>
                      <a:pt x="4" y="9"/>
                    </a:lnTo>
                    <a:lnTo>
                      <a:pt x="1" y="13"/>
                    </a:lnTo>
                    <a:lnTo>
                      <a:pt x="0" y="17"/>
                    </a:lnTo>
                    <a:lnTo>
                      <a:pt x="0" y="21"/>
                    </a:lnTo>
                    <a:lnTo>
                      <a:pt x="0" y="25"/>
                    </a:lnTo>
                    <a:lnTo>
                      <a:pt x="1" y="30"/>
                    </a:lnTo>
                    <a:lnTo>
                      <a:pt x="4" y="33"/>
                    </a:lnTo>
                    <a:lnTo>
                      <a:pt x="6" y="36"/>
                    </a:lnTo>
                    <a:lnTo>
                      <a:pt x="9" y="38"/>
                    </a:lnTo>
                    <a:lnTo>
                      <a:pt x="12" y="40"/>
                    </a:lnTo>
                    <a:lnTo>
                      <a:pt x="16" y="41"/>
                    </a:lnTo>
                    <a:lnTo>
                      <a:pt x="20" y="42"/>
                    </a:lnTo>
                    <a:lnTo>
                      <a:pt x="23" y="41"/>
                    </a:lnTo>
                    <a:lnTo>
                      <a:pt x="28" y="40"/>
                    </a:lnTo>
                    <a:lnTo>
                      <a:pt x="31" y="38"/>
                    </a:lnTo>
                    <a:lnTo>
                      <a:pt x="34" y="36"/>
                    </a:lnTo>
                    <a:lnTo>
                      <a:pt x="37" y="33"/>
                    </a:lnTo>
                    <a:lnTo>
                      <a:pt x="38" y="30"/>
                    </a:lnTo>
                    <a:lnTo>
                      <a:pt x="39" y="25"/>
                    </a:lnTo>
                    <a:lnTo>
                      <a:pt x="40" y="21"/>
                    </a:lnTo>
                    <a:lnTo>
                      <a:pt x="39" y="17"/>
                    </a:lnTo>
                    <a:lnTo>
                      <a:pt x="38" y="13"/>
                    </a:lnTo>
                    <a:lnTo>
                      <a:pt x="37" y="9"/>
                    </a:lnTo>
                    <a:lnTo>
                      <a:pt x="34" y="6"/>
                    </a:lnTo>
                    <a:lnTo>
                      <a:pt x="31" y="4"/>
                    </a:lnTo>
                    <a:lnTo>
                      <a:pt x="28" y="2"/>
                    </a:lnTo>
                    <a:lnTo>
                      <a:pt x="23" y="1"/>
                    </a:lnTo>
                    <a:lnTo>
                      <a:pt x="20" y="0"/>
                    </a:lnTo>
                  </a:path>
                </a:pathLst>
              </a:custGeom>
              <a:noFill/>
              <a:ln w="12700">
                <a:solidFill>
                  <a:srgbClr val="800000"/>
                </a:solidFill>
                <a:prstDash val="solid"/>
                <a:round/>
                <a:headEnd/>
                <a:tailEnd/>
              </a:ln>
            </p:spPr>
            <p:txBody>
              <a:bodyPr/>
              <a:lstStyle/>
              <a:p>
                <a:endParaRPr lang="hu-HU"/>
              </a:p>
            </p:txBody>
          </p:sp>
          <p:sp>
            <p:nvSpPr>
              <p:cNvPr id="92670" name="Line 510"/>
              <p:cNvSpPr>
                <a:spLocks noChangeShapeType="1"/>
              </p:cNvSpPr>
              <p:nvPr/>
            </p:nvSpPr>
            <p:spPr bwMode="auto">
              <a:xfrm flipV="1">
                <a:off x="1060" y="2023"/>
                <a:ext cx="2" cy="20"/>
              </a:xfrm>
              <a:prstGeom prst="line">
                <a:avLst/>
              </a:prstGeom>
              <a:noFill/>
              <a:ln w="12700">
                <a:solidFill>
                  <a:srgbClr val="008080"/>
                </a:solidFill>
                <a:round/>
                <a:headEnd/>
                <a:tailEnd/>
              </a:ln>
            </p:spPr>
            <p:txBody>
              <a:bodyPr/>
              <a:lstStyle/>
              <a:p>
                <a:endParaRPr lang="hu-HU"/>
              </a:p>
            </p:txBody>
          </p:sp>
          <p:sp>
            <p:nvSpPr>
              <p:cNvPr id="92671" name="Line 511"/>
              <p:cNvSpPr>
                <a:spLocks noChangeShapeType="1"/>
              </p:cNvSpPr>
              <p:nvPr/>
            </p:nvSpPr>
            <p:spPr bwMode="auto">
              <a:xfrm>
                <a:off x="1060" y="2043"/>
                <a:ext cx="2" cy="19"/>
              </a:xfrm>
              <a:prstGeom prst="line">
                <a:avLst/>
              </a:prstGeom>
              <a:noFill/>
              <a:ln w="12700">
                <a:solidFill>
                  <a:srgbClr val="008080"/>
                </a:solidFill>
                <a:round/>
                <a:headEnd/>
                <a:tailEnd/>
              </a:ln>
            </p:spPr>
            <p:txBody>
              <a:bodyPr/>
              <a:lstStyle/>
              <a:p>
                <a:endParaRPr lang="hu-HU"/>
              </a:p>
            </p:txBody>
          </p:sp>
          <p:sp>
            <p:nvSpPr>
              <p:cNvPr id="92672" name="Line 512"/>
              <p:cNvSpPr>
                <a:spLocks noChangeShapeType="1"/>
              </p:cNvSpPr>
              <p:nvPr/>
            </p:nvSpPr>
            <p:spPr bwMode="auto">
              <a:xfrm flipH="1">
                <a:off x="1043" y="2043"/>
                <a:ext cx="17" cy="1"/>
              </a:xfrm>
              <a:prstGeom prst="line">
                <a:avLst/>
              </a:prstGeom>
              <a:noFill/>
              <a:ln w="12700">
                <a:solidFill>
                  <a:srgbClr val="008080"/>
                </a:solidFill>
                <a:round/>
                <a:headEnd/>
                <a:tailEnd/>
              </a:ln>
            </p:spPr>
            <p:txBody>
              <a:bodyPr/>
              <a:lstStyle/>
              <a:p>
                <a:endParaRPr lang="hu-HU"/>
              </a:p>
            </p:txBody>
          </p:sp>
          <p:sp>
            <p:nvSpPr>
              <p:cNvPr id="92673" name="Line 513"/>
              <p:cNvSpPr>
                <a:spLocks noChangeShapeType="1"/>
              </p:cNvSpPr>
              <p:nvPr/>
            </p:nvSpPr>
            <p:spPr bwMode="auto">
              <a:xfrm>
                <a:off x="1060" y="2043"/>
                <a:ext cx="20" cy="1"/>
              </a:xfrm>
              <a:prstGeom prst="line">
                <a:avLst/>
              </a:prstGeom>
              <a:noFill/>
              <a:ln w="12700">
                <a:solidFill>
                  <a:srgbClr val="008080"/>
                </a:solidFill>
                <a:round/>
                <a:headEnd/>
                <a:tailEnd/>
              </a:ln>
            </p:spPr>
            <p:txBody>
              <a:bodyPr/>
              <a:lstStyle/>
              <a:p>
                <a:endParaRPr lang="hu-HU"/>
              </a:p>
            </p:txBody>
          </p:sp>
          <p:sp>
            <p:nvSpPr>
              <p:cNvPr id="92674" name="Line 514"/>
              <p:cNvSpPr>
                <a:spLocks noChangeShapeType="1"/>
              </p:cNvSpPr>
              <p:nvPr/>
            </p:nvSpPr>
            <p:spPr bwMode="auto">
              <a:xfrm flipV="1">
                <a:off x="1769" y="1840"/>
                <a:ext cx="1" cy="18"/>
              </a:xfrm>
              <a:prstGeom prst="line">
                <a:avLst/>
              </a:prstGeom>
              <a:noFill/>
              <a:ln w="12700">
                <a:solidFill>
                  <a:srgbClr val="008080"/>
                </a:solidFill>
                <a:round/>
                <a:headEnd/>
                <a:tailEnd/>
              </a:ln>
            </p:spPr>
            <p:txBody>
              <a:bodyPr/>
              <a:lstStyle/>
              <a:p>
                <a:endParaRPr lang="hu-HU"/>
              </a:p>
            </p:txBody>
          </p:sp>
          <p:sp>
            <p:nvSpPr>
              <p:cNvPr id="92675" name="Line 515"/>
              <p:cNvSpPr>
                <a:spLocks noChangeShapeType="1"/>
              </p:cNvSpPr>
              <p:nvPr/>
            </p:nvSpPr>
            <p:spPr bwMode="auto">
              <a:xfrm>
                <a:off x="1769" y="1858"/>
                <a:ext cx="1" cy="19"/>
              </a:xfrm>
              <a:prstGeom prst="line">
                <a:avLst/>
              </a:prstGeom>
              <a:noFill/>
              <a:ln w="12700">
                <a:solidFill>
                  <a:srgbClr val="008080"/>
                </a:solidFill>
                <a:round/>
                <a:headEnd/>
                <a:tailEnd/>
              </a:ln>
            </p:spPr>
            <p:txBody>
              <a:bodyPr/>
              <a:lstStyle/>
              <a:p>
                <a:endParaRPr lang="hu-HU"/>
              </a:p>
            </p:txBody>
          </p:sp>
          <p:sp>
            <p:nvSpPr>
              <p:cNvPr id="92676" name="Line 516"/>
              <p:cNvSpPr>
                <a:spLocks noChangeShapeType="1"/>
              </p:cNvSpPr>
              <p:nvPr/>
            </p:nvSpPr>
            <p:spPr bwMode="auto">
              <a:xfrm flipH="1">
                <a:off x="1750" y="1858"/>
                <a:ext cx="19" cy="1"/>
              </a:xfrm>
              <a:prstGeom prst="line">
                <a:avLst/>
              </a:prstGeom>
              <a:noFill/>
              <a:ln w="12700">
                <a:solidFill>
                  <a:srgbClr val="008080"/>
                </a:solidFill>
                <a:round/>
                <a:headEnd/>
                <a:tailEnd/>
              </a:ln>
            </p:spPr>
            <p:txBody>
              <a:bodyPr/>
              <a:lstStyle/>
              <a:p>
                <a:endParaRPr lang="hu-HU"/>
              </a:p>
            </p:txBody>
          </p:sp>
          <p:sp>
            <p:nvSpPr>
              <p:cNvPr id="92677" name="Line 517"/>
              <p:cNvSpPr>
                <a:spLocks noChangeShapeType="1"/>
              </p:cNvSpPr>
              <p:nvPr/>
            </p:nvSpPr>
            <p:spPr bwMode="auto">
              <a:xfrm>
                <a:off x="1769" y="1858"/>
                <a:ext cx="18" cy="1"/>
              </a:xfrm>
              <a:prstGeom prst="line">
                <a:avLst/>
              </a:prstGeom>
              <a:noFill/>
              <a:ln w="12700">
                <a:solidFill>
                  <a:srgbClr val="008080"/>
                </a:solidFill>
                <a:round/>
                <a:headEnd/>
                <a:tailEnd/>
              </a:ln>
            </p:spPr>
            <p:txBody>
              <a:bodyPr/>
              <a:lstStyle/>
              <a:p>
                <a:endParaRPr lang="hu-HU"/>
              </a:p>
            </p:txBody>
          </p:sp>
          <p:sp>
            <p:nvSpPr>
              <p:cNvPr id="92678" name="Line 518"/>
              <p:cNvSpPr>
                <a:spLocks noChangeShapeType="1"/>
              </p:cNvSpPr>
              <p:nvPr/>
            </p:nvSpPr>
            <p:spPr bwMode="auto">
              <a:xfrm flipV="1">
                <a:off x="2477" y="1685"/>
                <a:ext cx="1" cy="20"/>
              </a:xfrm>
              <a:prstGeom prst="line">
                <a:avLst/>
              </a:prstGeom>
              <a:noFill/>
              <a:ln w="12700">
                <a:solidFill>
                  <a:srgbClr val="008080"/>
                </a:solidFill>
                <a:round/>
                <a:headEnd/>
                <a:tailEnd/>
              </a:ln>
            </p:spPr>
            <p:txBody>
              <a:bodyPr/>
              <a:lstStyle/>
              <a:p>
                <a:endParaRPr lang="hu-HU"/>
              </a:p>
            </p:txBody>
          </p:sp>
          <p:sp>
            <p:nvSpPr>
              <p:cNvPr id="92679" name="Line 519"/>
              <p:cNvSpPr>
                <a:spLocks noChangeShapeType="1"/>
              </p:cNvSpPr>
              <p:nvPr/>
            </p:nvSpPr>
            <p:spPr bwMode="auto">
              <a:xfrm>
                <a:off x="2477" y="1705"/>
                <a:ext cx="1" cy="19"/>
              </a:xfrm>
              <a:prstGeom prst="line">
                <a:avLst/>
              </a:prstGeom>
              <a:noFill/>
              <a:ln w="12700">
                <a:solidFill>
                  <a:srgbClr val="008080"/>
                </a:solidFill>
                <a:round/>
                <a:headEnd/>
                <a:tailEnd/>
              </a:ln>
            </p:spPr>
            <p:txBody>
              <a:bodyPr/>
              <a:lstStyle/>
              <a:p>
                <a:endParaRPr lang="hu-HU"/>
              </a:p>
            </p:txBody>
          </p:sp>
          <p:sp>
            <p:nvSpPr>
              <p:cNvPr id="92680" name="Line 520"/>
              <p:cNvSpPr>
                <a:spLocks noChangeShapeType="1"/>
              </p:cNvSpPr>
              <p:nvPr/>
            </p:nvSpPr>
            <p:spPr bwMode="auto">
              <a:xfrm flipH="1">
                <a:off x="2457" y="1705"/>
                <a:ext cx="20" cy="1"/>
              </a:xfrm>
              <a:prstGeom prst="line">
                <a:avLst/>
              </a:prstGeom>
              <a:noFill/>
              <a:ln w="12700">
                <a:solidFill>
                  <a:srgbClr val="008080"/>
                </a:solidFill>
                <a:round/>
                <a:headEnd/>
                <a:tailEnd/>
              </a:ln>
            </p:spPr>
            <p:txBody>
              <a:bodyPr/>
              <a:lstStyle/>
              <a:p>
                <a:endParaRPr lang="hu-HU"/>
              </a:p>
            </p:txBody>
          </p:sp>
        </p:grpSp>
        <p:sp>
          <p:nvSpPr>
            <p:cNvPr id="92681" name="Line 521"/>
            <p:cNvSpPr>
              <a:spLocks noChangeShapeType="1"/>
            </p:cNvSpPr>
            <p:nvPr/>
          </p:nvSpPr>
          <p:spPr bwMode="auto">
            <a:xfrm>
              <a:off x="2422" y="1715"/>
              <a:ext cx="19" cy="1"/>
            </a:xfrm>
            <a:prstGeom prst="line">
              <a:avLst/>
            </a:prstGeom>
            <a:noFill/>
            <a:ln w="12700">
              <a:solidFill>
                <a:srgbClr val="008080"/>
              </a:solidFill>
              <a:round/>
              <a:headEnd/>
              <a:tailEnd/>
            </a:ln>
          </p:spPr>
          <p:txBody>
            <a:bodyPr/>
            <a:lstStyle/>
            <a:p>
              <a:endParaRPr lang="hu-HU"/>
            </a:p>
          </p:txBody>
        </p:sp>
        <p:sp>
          <p:nvSpPr>
            <p:cNvPr id="92682" name="Line 522"/>
            <p:cNvSpPr>
              <a:spLocks noChangeShapeType="1"/>
            </p:cNvSpPr>
            <p:nvPr/>
          </p:nvSpPr>
          <p:spPr bwMode="auto">
            <a:xfrm flipV="1">
              <a:off x="3122" y="1607"/>
              <a:ext cx="1" cy="21"/>
            </a:xfrm>
            <a:prstGeom prst="line">
              <a:avLst/>
            </a:prstGeom>
            <a:noFill/>
            <a:ln w="12700">
              <a:solidFill>
                <a:srgbClr val="008080"/>
              </a:solidFill>
              <a:round/>
              <a:headEnd/>
              <a:tailEnd/>
            </a:ln>
          </p:spPr>
          <p:txBody>
            <a:bodyPr/>
            <a:lstStyle/>
            <a:p>
              <a:endParaRPr lang="hu-HU"/>
            </a:p>
          </p:txBody>
        </p:sp>
        <p:sp>
          <p:nvSpPr>
            <p:cNvPr id="92683" name="Line 523"/>
            <p:cNvSpPr>
              <a:spLocks noChangeShapeType="1"/>
            </p:cNvSpPr>
            <p:nvPr/>
          </p:nvSpPr>
          <p:spPr bwMode="auto">
            <a:xfrm>
              <a:off x="3122" y="1628"/>
              <a:ext cx="1" cy="19"/>
            </a:xfrm>
            <a:prstGeom prst="line">
              <a:avLst/>
            </a:prstGeom>
            <a:noFill/>
            <a:ln w="12700">
              <a:solidFill>
                <a:srgbClr val="008080"/>
              </a:solidFill>
              <a:round/>
              <a:headEnd/>
              <a:tailEnd/>
            </a:ln>
          </p:spPr>
          <p:txBody>
            <a:bodyPr/>
            <a:lstStyle/>
            <a:p>
              <a:endParaRPr lang="hu-HU"/>
            </a:p>
          </p:txBody>
        </p:sp>
        <p:sp>
          <p:nvSpPr>
            <p:cNvPr id="92684" name="Line 524"/>
            <p:cNvSpPr>
              <a:spLocks noChangeShapeType="1"/>
            </p:cNvSpPr>
            <p:nvPr/>
          </p:nvSpPr>
          <p:spPr bwMode="auto">
            <a:xfrm flipH="1">
              <a:off x="3101" y="1628"/>
              <a:ext cx="21" cy="1"/>
            </a:xfrm>
            <a:prstGeom prst="line">
              <a:avLst/>
            </a:prstGeom>
            <a:noFill/>
            <a:ln w="12700">
              <a:solidFill>
                <a:srgbClr val="008080"/>
              </a:solidFill>
              <a:round/>
              <a:headEnd/>
              <a:tailEnd/>
            </a:ln>
          </p:spPr>
          <p:txBody>
            <a:bodyPr/>
            <a:lstStyle/>
            <a:p>
              <a:endParaRPr lang="hu-HU"/>
            </a:p>
          </p:txBody>
        </p:sp>
        <p:sp>
          <p:nvSpPr>
            <p:cNvPr id="92685" name="Line 525"/>
            <p:cNvSpPr>
              <a:spLocks noChangeShapeType="1"/>
            </p:cNvSpPr>
            <p:nvPr/>
          </p:nvSpPr>
          <p:spPr bwMode="auto">
            <a:xfrm>
              <a:off x="3121" y="1628"/>
              <a:ext cx="16" cy="1"/>
            </a:xfrm>
            <a:prstGeom prst="line">
              <a:avLst/>
            </a:prstGeom>
            <a:noFill/>
            <a:ln w="12700">
              <a:solidFill>
                <a:srgbClr val="008080"/>
              </a:solidFill>
              <a:round/>
              <a:headEnd/>
              <a:tailEnd/>
            </a:ln>
          </p:spPr>
          <p:txBody>
            <a:bodyPr/>
            <a:lstStyle/>
            <a:p>
              <a:endParaRPr lang="hu-HU"/>
            </a:p>
          </p:txBody>
        </p:sp>
        <p:sp>
          <p:nvSpPr>
            <p:cNvPr id="92686" name="Line 526"/>
            <p:cNvSpPr>
              <a:spLocks noChangeShapeType="1"/>
            </p:cNvSpPr>
            <p:nvPr/>
          </p:nvSpPr>
          <p:spPr bwMode="auto">
            <a:xfrm flipV="1">
              <a:off x="3818" y="1628"/>
              <a:ext cx="3" cy="19"/>
            </a:xfrm>
            <a:prstGeom prst="line">
              <a:avLst/>
            </a:prstGeom>
            <a:noFill/>
            <a:ln w="12700">
              <a:solidFill>
                <a:srgbClr val="008080"/>
              </a:solidFill>
              <a:round/>
              <a:headEnd/>
              <a:tailEnd/>
            </a:ln>
          </p:spPr>
          <p:txBody>
            <a:bodyPr/>
            <a:lstStyle/>
            <a:p>
              <a:endParaRPr lang="hu-HU"/>
            </a:p>
          </p:txBody>
        </p:sp>
        <p:sp>
          <p:nvSpPr>
            <p:cNvPr id="92687" name="Line 527"/>
            <p:cNvSpPr>
              <a:spLocks noChangeShapeType="1"/>
            </p:cNvSpPr>
            <p:nvPr/>
          </p:nvSpPr>
          <p:spPr bwMode="auto">
            <a:xfrm>
              <a:off x="3818" y="1647"/>
              <a:ext cx="3" cy="22"/>
            </a:xfrm>
            <a:prstGeom prst="line">
              <a:avLst/>
            </a:prstGeom>
            <a:noFill/>
            <a:ln w="12700">
              <a:solidFill>
                <a:srgbClr val="008080"/>
              </a:solidFill>
              <a:round/>
              <a:headEnd/>
              <a:tailEnd/>
            </a:ln>
          </p:spPr>
          <p:txBody>
            <a:bodyPr/>
            <a:lstStyle/>
            <a:p>
              <a:endParaRPr lang="hu-HU"/>
            </a:p>
          </p:txBody>
        </p:sp>
        <p:sp>
          <p:nvSpPr>
            <p:cNvPr id="92688" name="Line 528"/>
            <p:cNvSpPr>
              <a:spLocks noChangeShapeType="1"/>
            </p:cNvSpPr>
            <p:nvPr/>
          </p:nvSpPr>
          <p:spPr bwMode="auto">
            <a:xfrm flipH="1">
              <a:off x="3801" y="1647"/>
              <a:ext cx="17" cy="2"/>
            </a:xfrm>
            <a:prstGeom prst="line">
              <a:avLst/>
            </a:prstGeom>
            <a:noFill/>
            <a:ln w="12700">
              <a:solidFill>
                <a:srgbClr val="008080"/>
              </a:solidFill>
              <a:round/>
              <a:headEnd/>
              <a:tailEnd/>
            </a:ln>
          </p:spPr>
          <p:txBody>
            <a:bodyPr/>
            <a:lstStyle/>
            <a:p>
              <a:endParaRPr lang="hu-HU"/>
            </a:p>
          </p:txBody>
        </p:sp>
        <p:sp>
          <p:nvSpPr>
            <p:cNvPr id="92689" name="Line 529"/>
            <p:cNvSpPr>
              <a:spLocks noChangeShapeType="1"/>
            </p:cNvSpPr>
            <p:nvPr/>
          </p:nvSpPr>
          <p:spPr bwMode="auto">
            <a:xfrm>
              <a:off x="3818" y="1647"/>
              <a:ext cx="19" cy="2"/>
            </a:xfrm>
            <a:prstGeom prst="line">
              <a:avLst/>
            </a:prstGeom>
            <a:noFill/>
            <a:ln w="12700">
              <a:solidFill>
                <a:srgbClr val="008080"/>
              </a:solidFill>
              <a:round/>
              <a:headEnd/>
              <a:tailEnd/>
            </a:ln>
          </p:spPr>
          <p:txBody>
            <a:bodyPr/>
            <a:lstStyle/>
            <a:p>
              <a:endParaRPr lang="hu-HU"/>
            </a:p>
          </p:txBody>
        </p:sp>
        <p:sp>
          <p:nvSpPr>
            <p:cNvPr id="92690" name="Line 530"/>
            <p:cNvSpPr>
              <a:spLocks noChangeShapeType="1"/>
            </p:cNvSpPr>
            <p:nvPr/>
          </p:nvSpPr>
          <p:spPr bwMode="auto">
            <a:xfrm flipV="1">
              <a:off x="4517" y="1635"/>
              <a:ext cx="3" cy="22"/>
            </a:xfrm>
            <a:prstGeom prst="line">
              <a:avLst/>
            </a:prstGeom>
            <a:noFill/>
            <a:ln w="12700">
              <a:solidFill>
                <a:srgbClr val="008080"/>
              </a:solidFill>
              <a:round/>
              <a:headEnd/>
              <a:tailEnd/>
            </a:ln>
          </p:spPr>
          <p:txBody>
            <a:bodyPr/>
            <a:lstStyle/>
            <a:p>
              <a:endParaRPr lang="hu-HU"/>
            </a:p>
          </p:txBody>
        </p:sp>
        <p:sp>
          <p:nvSpPr>
            <p:cNvPr id="92691" name="Line 531"/>
            <p:cNvSpPr>
              <a:spLocks noChangeShapeType="1"/>
            </p:cNvSpPr>
            <p:nvPr/>
          </p:nvSpPr>
          <p:spPr bwMode="auto">
            <a:xfrm>
              <a:off x="4517" y="1657"/>
              <a:ext cx="3" cy="19"/>
            </a:xfrm>
            <a:prstGeom prst="line">
              <a:avLst/>
            </a:prstGeom>
            <a:noFill/>
            <a:ln w="12700">
              <a:solidFill>
                <a:srgbClr val="008080"/>
              </a:solidFill>
              <a:round/>
              <a:headEnd/>
              <a:tailEnd/>
            </a:ln>
          </p:spPr>
          <p:txBody>
            <a:bodyPr/>
            <a:lstStyle/>
            <a:p>
              <a:endParaRPr lang="hu-HU"/>
            </a:p>
          </p:txBody>
        </p:sp>
        <p:sp>
          <p:nvSpPr>
            <p:cNvPr id="92692" name="Line 532"/>
            <p:cNvSpPr>
              <a:spLocks noChangeShapeType="1"/>
            </p:cNvSpPr>
            <p:nvPr/>
          </p:nvSpPr>
          <p:spPr bwMode="auto">
            <a:xfrm flipH="1">
              <a:off x="4497" y="1657"/>
              <a:ext cx="20" cy="1"/>
            </a:xfrm>
            <a:prstGeom prst="line">
              <a:avLst/>
            </a:prstGeom>
            <a:noFill/>
            <a:ln w="12700">
              <a:solidFill>
                <a:srgbClr val="008080"/>
              </a:solidFill>
              <a:round/>
              <a:headEnd/>
              <a:tailEnd/>
            </a:ln>
          </p:spPr>
          <p:txBody>
            <a:bodyPr/>
            <a:lstStyle/>
            <a:p>
              <a:endParaRPr lang="hu-HU"/>
            </a:p>
          </p:txBody>
        </p:sp>
        <p:sp>
          <p:nvSpPr>
            <p:cNvPr id="92693" name="Line 533"/>
            <p:cNvSpPr>
              <a:spLocks noChangeShapeType="1"/>
            </p:cNvSpPr>
            <p:nvPr/>
          </p:nvSpPr>
          <p:spPr bwMode="auto">
            <a:xfrm>
              <a:off x="4517" y="1657"/>
              <a:ext cx="21" cy="1"/>
            </a:xfrm>
            <a:prstGeom prst="line">
              <a:avLst/>
            </a:prstGeom>
            <a:noFill/>
            <a:ln w="12700">
              <a:solidFill>
                <a:srgbClr val="008080"/>
              </a:solidFill>
              <a:round/>
              <a:headEnd/>
              <a:tailEnd/>
            </a:ln>
          </p:spPr>
          <p:txBody>
            <a:bodyPr/>
            <a:lstStyle/>
            <a:p>
              <a:endParaRPr lang="hu-HU"/>
            </a:p>
          </p:txBody>
        </p:sp>
        <p:sp>
          <p:nvSpPr>
            <p:cNvPr id="92694" name="Line 534"/>
            <p:cNvSpPr>
              <a:spLocks noChangeShapeType="1"/>
            </p:cNvSpPr>
            <p:nvPr/>
          </p:nvSpPr>
          <p:spPr bwMode="auto">
            <a:xfrm flipV="1">
              <a:off x="5215" y="1620"/>
              <a:ext cx="0" cy="20"/>
            </a:xfrm>
            <a:prstGeom prst="line">
              <a:avLst/>
            </a:prstGeom>
            <a:noFill/>
            <a:ln w="12700">
              <a:solidFill>
                <a:srgbClr val="008080"/>
              </a:solidFill>
              <a:round/>
              <a:headEnd/>
              <a:tailEnd/>
            </a:ln>
          </p:spPr>
          <p:txBody>
            <a:bodyPr/>
            <a:lstStyle/>
            <a:p>
              <a:endParaRPr lang="hu-HU"/>
            </a:p>
          </p:txBody>
        </p:sp>
        <p:sp>
          <p:nvSpPr>
            <p:cNvPr id="92695" name="Line 535"/>
            <p:cNvSpPr>
              <a:spLocks noChangeShapeType="1"/>
            </p:cNvSpPr>
            <p:nvPr/>
          </p:nvSpPr>
          <p:spPr bwMode="auto">
            <a:xfrm>
              <a:off x="5215" y="1640"/>
              <a:ext cx="0" cy="19"/>
            </a:xfrm>
            <a:prstGeom prst="line">
              <a:avLst/>
            </a:prstGeom>
            <a:noFill/>
            <a:ln w="12700">
              <a:solidFill>
                <a:srgbClr val="008080"/>
              </a:solidFill>
              <a:round/>
              <a:headEnd/>
              <a:tailEnd/>
            </a:ln>
          </p:spPr>
          <p:txBody>
            <a:bodyPr/>
            <a:lstStyle/>
            <a:p>
              <a:endParaRPr lang="hu-HU"/>
            </a:p>
          </p:txBody>
        </p:sp>
        <p:sp>
          <p:nvSpPr>
            <p:cNvPr id="92696" name="Line 536"/>
            <p:cNvSpPr>
              <a:spLocks noChangeShapeType="1"/>
            </p:cNvSpPr>
            <p:nvPr/>
          </p:nvSpPr>
          <p:spPr bwMode="auto">
            <a:xfrm flipH="1">
              <a:off x="5196" y="1640"/>
              <a:ext cx="19" cy="1"/>
            </a:xfrm>
            <a:prstGeom prst="line">
              <a:avLst/>
            </a:prstGeom>
            <a:noFill/>
            <a:ln w="12700">
              <a:solidFill>
                <a:srgbClr val="008080"/>
              </a:solidFill>
              <a:round/>
              <a:headEnd/>
              <a:tailEnd/>
            </a:ln>
          </p:spPr>
          <p:txBody>
            <a:bodyPr/>
            <a:lstStyle/>
            <a:p>
              <a:endParaRPr lang="hu-HU"/>
            </a:p>
          </p:txBody>
        </p:sp>
        <p:sp>
          <p:nvSpPr>
            <p:cNvPr id="92697" name="Line 537"/>
            <p:cNvSpPr>
              <a:spLocks noChangeShapeType="1"/>
            </p:cNvSpPr>
            <p:nvPr/>
          </p:nvSpPr>
          <p:spPr bwMode="auto">
            <a:xfrm>
              <a:off x="5215" y="1640"/>
              <a:ext cx="19" cy="1"/>
            </a:xfrm>
            <a:prstGeom prst="line">
              <a:avLst/>
            </a:prstGeom>
            <a:noFill/>
            <a:ln w="12700">
              <a:solidFill>
                <a:srgbClr val="008080"/>
              </a:solidFill>
              <a:round/>
              <a:headEnd/>
              <a:tailEnd/>
            </a:ln>
          </p:spPr>
          <p:txBody>
            <a:bodyPr/>
            <a:lstStyle/>
            <a:p>
              <a:endParaRPr lang="hu-HU"/>
            </a:p>
          </p:txBody>
        </p:sp>
        <p:sp>
          <p:nvSpPr>
            <p:cNvPr id="92698" name="Rectangle 538"/>
            <p:cNvSpPr>
              <a:spLocks noChangeArrowheads="1"/>
            </p:cNvSpPr>
            <p:nvPr/>
          </p:nvSpPr>
          <p:spPr bwMode="auto">
            <a:xfrm>
              <a:off x="512" y="3655"/>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0</a:t>
              </a:r>
              <a:endParaRPr lang="hu-HU" sz="3200" b="1">
                <a:latin typeface="Times New Roman" pitchFamily="18" charset="0"/>
              </a:endParaRPr>
            </a:p>
          </p:txBody>
        </p:sp>
        <p:sp>
          <p:nvSpPr>
            <p:cNvPr id="92699" name="Rectangle 539"/>
            <p:cNvSpPr>
              <a:spLocks noChangeArrowheads="1"/>
            </p:cNvSpPr>
            <p:nvPr/>
          </p:nvSpPr>
          <p:spPr bwMode="auto">
            <a:xfrm>
              <a:off x="591" y="3567"/>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0" name="Rectangle 540"/>
            <p:cNvSpPr>
              <a:spLocks noChangeArrowheads="1"/>
            </p:cNvSpPr>
            <p:nvPr/>
          </p:nvSpPr>
          <p:spPr bwMode="auto">
            <a:xfrm>
              <a:off x="463" y="3287"/>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a:t>
              </a:r>
              <a:endParaRPr lang="hu-HU" sz="3200" b="1">
                <a:latin typeface="Times New Roman" pitchFamily="18" charset="0"/>
              </a:endParaRPr>
            </a:p>
          </p:txBody>
        </p:sp>
        <p:sp>
          <p:nvSpPr>
            <p:cNvPr id="92701" name="Rectangle 541"/>
            <p:cNvSpPr>
              <a:spLocks noChangeArrowheads="1"/>
            </p:cNvSpPr>
            <p:nvPr/>
          </p:nvSpPr>
          <p:spPr bwMode="auto">
            <a:xfrm>
              <a:off x="528" y="3287"/>
              <a:ext cx="58"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0</a:t>
              </a:r>
              <a:endParaRPr lang="hu-HU" sz="3200" b="1">
                <a:latin typeface="Times New Roman" pitchFamily="18" charset="0"/>
              </a:endParaRPr>
            </a:p>
          </p:txBody>
        </p:sp>
        <p:sp>
          <p:nvSpPr>
            <p:cNvPr id="92702" name="Rectangle 542"/>
            <p:cNvSpPr>
              <a:spLocks noChangeArrowheads="1"/>
            </p:cNvSpPr>
            <p:nvPr/>
          </p:nvSpPr>
          <p:spPr bwMode="auto">
            <a:xfrm>
              <a:off x="607" y="319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3" name="Rectangle 543"/>
            <p:cNvSpPr>
              <a:spLocks noChangeArrowheads="1"/>
            </p:cNvSpPr>
            <p:nvPr/>
          </p:nvSpPr>
          <p:spPr bwMode="auto">
            <a:xfrm>
              <a:off x="457" y="2918"/>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40</a:t>
              </a:r>
              <a:endParaRPr lang="hu-HU" sz="3200" b="1">
                <a:latin typeface="Times New Roman" pitchFamily="18" charset="0"/>
              </a:endParaRPr>
            </a:p>
          </p:txBody>
        </p:sp>
        <p:sp>
          <p:nvSpPr>
            <p:cNvPr id="92704" name="Rectangle 544"/>
            <p:cNvSpPr>
              <a:spLocks noChangeArrowheads="1"/>
            </p:cNvSpPr>
            <p:nvPr/>
          </p:nvSpPr>
          <p:spPr bwMode="auto">
            <a:xfrm>
              <a:off x="597" y="282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5" name="Rectangle 545"/>
            <p:cNvSpPr>
              <a:spLocks noChangeArrowheads="1"/>
            </p:cNvSpPr>
            <p:nvPr/>
          </p:nvSpPr>
          <p:spPr bwMode="auto">
            <a:xfrm>
              <a:off x="457" y="2548"/>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60</a:t>
              </a:r>
              <a:endParaRPr lang="hu-HU" sz="3200" b="1">
                <a:latin typeface="Times New Roman" pitchFamily="18" charset="0"/>
              </a:endParaRPr>
            </a:p>
          </p:txBody>
        </p:sp>
        <p:sp>
          <p:nvSpPr>
            <p:cNvPr id="92706" name="Rectangle 546"/>
            <p:cNvSpPr>
              <a:spLocks noChangeArrowheads="1"/>
            </p:cNvSpPr>
            <p:nvPr/>
          </p:nvSpPr>
          <p:spPr bwMode="auto">
            <a:xfrm>
              <a:off x="597" y="245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7" name="Rectangle 547"/>
            <p:cNvSpPr>
              <a:spLocks noChangeArrowheads="1"/>
            </p:cNvSpPr>
            <p:nvPr/>
          </p:nvSpPr>
          <p:spPr bwMode="auto">
            <a:xfrm>
              <a:off x="474" y="2177"/>
              <a:ext cx="116"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80</a:t>
              </a:r>
              <a:endParaRPr lang="hu-HU" sz="3200" b="1">
                <a:latin typeface="Times New Roman" pitchFamily="18" charset="0"/>
              </a:endParaRPr>
            </a:p>
          </p:txBody>
        </p:sp>
        <p:sp>
          <p:nvSpPr>
            <p:cNvPr id="92708" name="Rectangle 548"/>
            <p:cNvSpPr>
              <a:spLocks noChangeArrowheads="1"/>
            </p:cNvSpPr>
            <p:nvPr/>
          </p:nvSpPr>
          <p:spPr bwMode="auto">
            <a:xfrm>
              <a:off x="615" y="208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09" name="Rectangle 549"/>
            <p:cNvSpPr>
              <a:spLocks noChangeArrowheads="1"/>
            </p:cNvSpPr>
            <p:nvPr/>
          </p:nvSpPr>
          <p:spPr bwMode="auto">
            <a:xfrm>
              <a:off x="399" y="1807"/>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100</a:t>
              </a:r>
              <a:endParaRPr lang="hu-HU" sz="3200" b="1">
                <a:latin typeface="Times New Roman" pitchFamily="18" charset="0"/>
              </a:endParaRPr>
            </a:p>
          </p:txBody>
        </p:sp>
        <p:sp>
          <p:nvSpPr>
            <p:cNvPr id="92710" name="Rectangle 550"/>
            <p:cNvSpPr>
              <a:spLocks noChangeArrowheads="1"/>
            </p:cNvSpPr>
            <p:nvPr/>
          </p:nvSpPr>
          <p:spPr bwMode="auto">
            <a:xfrm>
              <a:off x="601" y="171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1" name="Rectangle 551"/>
            <p:cNvSpPr>
              <a:spLocks noChangeArrowheads="1"/>
            </p:cNvSpPr>
            <p:nvPr/>
          </p:nvSpPr>
          <p:spPr bwMode="auto">
            <a:xfrm>
              <a:off x="408" y="1438"/>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120</a:t>
              </a:r>
              <a:endParaRPr lang="hu-HU" sz="3200" b="1">
                <a:latin typeface="Times New Roman" pitchFamily="18" charset="0"/>
              </a:endParaRPr>
            </a:p>
          </p:txBody>
        </p:sp>
        <p:sp>
          <p:nvSpPr>
            <p:cNvPr id="92712" name="Rectangle 552"/>
            <p:cNvSpPr>
              <a:spLocks noChangeArrowheads="1"/>
            </p:cNvSpPr>
            <p:nvPr/>
          </p:nvSpPr>
          <p:spPr bwMode="auto">
            <a:xfrm>
              <a:off x="611" y="1350"/>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3" name="Rectangle 553"/>
            <p:cNvSpPr>
              <a:spLocks noChangeArrowheads="1"/>
            </p:cNvSpPr>
            <p:nvPr/>
          </p:nvSpPr>
          <p:spPr bwMode="auto">
            <a:xfrm>
              <a:off x="431" y="1069"/>
              <a:ext cx="173"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140</a:t>
              </a:r>
              <a:endParaRPr lang="hu-HU" sz="3200" b="1">
                <a:latin typeface="Times New Roman" pitchFamily="18" charset="0"/>
              </a:endParaRPr>
            </a:p>
          </p:txBody>
        </p:sp>
        <p:sp>
          <p:nvSpPr>
            <p:cNvPr id="92714" name="Rectangle 554"/>
            <p:cNvSpPr>
              <a:spLocks noChangeArrowheads="1"/>
            </p:cNvSpPr>
            <p:nvPr/>
          </p:nvSpPr>
          <p:spPr bwMode="auto">
            <a:xfrm>
              <a:off x="633" y="981"/>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5" name="Rectangle 555"/>
            <p:cNvSpPr>
              <a:spLocks noChangeArrowheads="1"/>
            </p:cNvSpPr>
            <p:nvPr/>
          </p:nvSpPr>
          <p:spPr bwMode="auto">
            <a:xfrm>
              <a:off x="945"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1990</a:t>
              </a:r>
              <a:endParaRPr lang="hu-HU" sz="3200" b="1">
                <a:latin typeface="Times New Roman" pitchFamily="18" charset="0"/>
              </a:endParaRPr>
            </a:p>
          </p:txBody>
        </p:sp>
        <p:sp>
          <p:nvSpPr>
            <p:cNvPr id="92716" name="Rectangle 556"/>
            <p:cNvSpPr>
              <a:spLocks noChangeArrowheads="1"/>
            </p:cNvSpPr>
            <p:nvPr/>
          </p:nvSpPr>
          <p:spPr bwMode="auto">
            <a:xfrm>
              <a:off x="1210"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7" name="Rectangle 557"/>
            <p:cNvSpPr>
              <a:spLocks noChangeArrowheads="1"/>
            </p:cNvSpPr>
            <p:nvPr/>
          </p:nvSpPr>
          <p:spPr bwMode="auto">
            <a:xfrm>
              <a:off x="1645"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1995</a:t>
              </a:r>
              <a:endParaRPr lang="hu-HU" sz="3200" b="1">
                <a:latin typeface="Times New Roman" pitchFamily="18" charset="0"/>
              </a:endParaRPr>
            </a:p>
          </p:txBody>
        </p:sp>
        <p:sp>
          <p:nvSpPr>
            <p:cNvPr id="92718" name="Rectangle 558"/>
            <p:cNvSpPr>
              <a:spLocks noChangeArrowheads="1"/>
            </p:cNvSpPr>
            <p:nvPr/>
          </p:nvSpPr>
          <p:spPr bwMode="auto">
            <a:xfrm>
              <a:off x="1909"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19" name="Rectangle 559"/>
            <p:cNvSpPr>
              <a:spLocks noChangeArrowheads="1"/>
            </p:cNvSpPr>
            <p:nvPr/>
          </p:nvSpPr>
          <p:spPr bwMode="auto">
            <a:xfrm>
              <a:off x="2340"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2000</a:t>
              </a:r>
              <a:endParaRPr lang="hu-HU" sz="3200" b="1">
                <a:latin typeface="Times New Roman" pitchFamily="18" charset="0"/>
              </a:endParaRPr>
            </a:p>
          </p:txBody>
        </p:sp>
        <p:sp>
          <p:nvSpPr>
            <p:cNvPr id="92720" name="Rectangle 560"/>
            <p:cNvSpPr>
              <a:spLocks noChangeArrowheads="1"/>
            </p:cNvSpPr>
            <p:nvPr/>
          </p:nvSpPr>
          <p:spPr bwMode="auto">
            <a:xfrm>
              <a:off x="2605"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1" name="Rectangle 561"/>
            <p:cNvSpPr>
              <a:spLocks noChangeArrowheads="1"/>
            </p:cNvSpPr>
            <p:nvPr/>
          </p:nvSpPr>
          <p:spPr bwMode="auto">
            <a:xfrm>
              <a:off x="3039"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2005</a:t>
              </a:r>
              <a:endParaRPr lang="hu-HU" sz="3200" b="1">
                <a:latin typeface="Times New Roman" pitchFamily="18" charset="0"/>
              </a:endParaRPr>
            </a:p>
          </p:txBody>
        </p:sp>
        <p:sp>
          <p:nvSpPr>
            <p:cNvPr id="92722" name="Rectangle 562"/>
            <p:cNvSpPr>
              <a:spLocks noChangeArrowheads="1"/>
            </p:cNvSpPr>
            <p:nvPr/>
          </p:nvSpPr>
          <p:spPr bwMode="auto">
            <a:xfrm>
              <a:off x="3304"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3" name="Rectangle 563"/>
            <p:cNvSpPr>
              <a:spLocks noChangeArrowheads="1"/>
            </p:cNvSpPr>
            <p:nvPr/>
          </p:nvSpPr>
          <p:spPr bwMode="auto">
            <a:xfrm>
              <a:off x="3738"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2010</a:t>
              </a:r>
              <a:endParaRPr lang="hu-HU" sz="3200" b="1">
                <a:latin typeface="Times New Roman" pitchFamily="18" charset="0"/>
              </a:endParaRPr>
            </a:p>
          </p:txBody>
        </p:sp>
        <p:sp>
          <p:nvSpPr>
            <p:cNvPr id="92724" name="Rectangle 564"/>
            <p:cNvSpPr>
              <a:spLocks noChangeArrowheads="1"/>
            </p:cNvSpPr>
            <p:nvPr/>
          </p:nvSpPr>
          <p:spPr bwMode="auto">
            <a:xfrm>
              <a:off x="4002"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5" name="Rectangle 565"/>
            <p:cNvSpPr>
              <a:spLocks noChangeArrowheads="1"/>
            </p:cNvSpPr>
            <p:nvPr/>
          </p:nvSpPr>
          <p:spPr bwMode="auto">
            <a:xfrm>
              <a:off x="4438"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2015</a:t>
              </a:r>
              <a:endParaRPr lang="hu-HU" sz="3200" b="1">
                <a:latin typeface="Times New Roman" pitchFamily="18" charset="0"/>
              </a:endParaRPr>
            </a:p>
          </p:txBody>
        </p:sp>
        <p:sp>
          <p:nvSpPr>
            <p:cNvPr id="92726" name="Rectangle 566"/>
            <p:cNvSpPr>
              <a:spLocks noChangeArrowheads="1"/>
            </p:cNvSpPr>
            <p:nvPr/>
          </p:nvSpPr>
          <p:spPr bwMode="auto">
            <a:xfrm>
              <a:off x="4701"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7" name="Rectangle 567"/>
            <p:cNvSpPr>
              <a:spLocks noChangeArrowheads="1"/>
            </p:cNvSpPr>
            <p:nvPr/>
          </p:nvSpPr>
          <p:spPr bwMode="auto">
            <a:xfrm>
              <a:off x="5136" y="3827"/>
              <a:ext cx="231"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2020</a:t>
              </a:r>
              <a:endParaRPr lang="hu-HU" sz="3200" b="1">
                <a:latin typeface="Times New Roman" pitchFamily="18" charset="0"/>
              </a:endParaRPr>
            </a:p>
          </p:txBody>
        </p:sp>
        <p:sp>
          <p:nvSpPr>
            <p:cNvPr id="92728" name="Rectangle 568"/>
            <p:cNvSpPr>
              <a:spLocks noChangeArrowheads="1"/>
            </p:cNvSpPr>
            <p:nvPr/>
          </p:nvSpPr>
          <p:spPr bwMode="auto">
            <a:xfrm>
              <a:off x="5400" y="373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29" name="Rectangle 569"/>
            <p:cNvSpPr>
              <a:spLocks noChangeArrowheads="1"/>
            </p:cNvSpPr>
            <p:nvPr/>
          </p:nvSpPr>
          <p:spPr bwMode="auto">
            <a:xfrm>
              <a:off x="1092" y="4023"/>
              <a:ext cx="4163" cy="203"/>
            </a:xfrm>
            <a:prstGeom prst="rect">
              <a:avLst/>
            </a:prstGeom>
            <a:solidFill>
              <a:srgbClr val="FFFFFF"/>
            </a:solidFill>
            <a:ln w="9525">
              <a:noFill/>
              <a:miter lim="800000"/>
              <a:headEnd/>
              <a:tailEnd/>
            </a:ln>
          </p:spPr>
          <p:txBody>
            <a:bodyPr/>
            <a:lstStyle/>
            <a:p>
              <a:endParaRPr lang="hu-HU"/>
            </a:p>
          </p:txBody>
        </p:sp>
        <p:sp>
          <p:nvSpPr>
            <p:cNvPr id="92730" name="Rectangle 570"/>
            <p:cNvSpPr>
              <a:spLocks noChangeArrowheads="1"/>
            </p:cNvSpPr>
            <p:nvPr/>
          </p:nvSpPr>
          <p:spPr bwMode="auto">
            <a:xfrm>
              <a:off x="1092" y="4023"/>
              <a:ext cx="4163" cy="203"/>
            </a:xfrm>
            <a:prstGeom prst="rect">
              <a:avLst/>
            </a:prstGeom>
            <a:noFill/>
            <a:ln w="1588">
              <a:solidFill>
                <a:srgbClr val="000000"/>
              </a:solidFill>
              <a:miter lim="800000"/>
              <a:headEnd/>
              <a:tailEnd/>
            </a:ln>
          </p:spPr>
          <p:txBody>
            <a:bodyPr/>
            <a:lstStyle/>
            <a:p>
              <a:endParaRPr lang="hu-HU"/>
            </a:p>
          </p:txBody>
        </p:sp>
        <p:sp>
          <p:nvSpPr>
            <p:cNvPr id="92731" name="Line 571"/>
            <p:cNvSpPr>
              <a:spLocks noChangeShapeType="1"/>
            </p:cNvSpPr>
            <p:nvPr/>
          </p:nvSpPr>
          <p:spPr bwMode="auto">
            <a:xfrm>
              <a:off x="1151" y="4131"/>
              <a:ext cx="160" cy="1"/>
            </a:xfrm>
            <a:prstGeom prst="line">
              <a:avLst/>
            </a:prstGeom>
            <a:noFill/>
            <a:ln w="12700">
              <a:solidFill>
                <a:srgbClr val="000080"/>
              </a:solidFill>
              <a:round/>
              <a:headEnd/>
              <a:tailEnd/>
            </a:ln>
          </p:spPr>
          <p:txBody>
            <a:bodyPr/>
            <a:lstStyle/>
            <a:p>
              <a:endParaRPr lang="hu-HU"/>
            </a:p>
          </p:txBody>
        </p:sp>
        <p:sp>
          <p:nvSpPr>
            <p:cNvPr id="92732" name="Freeform 572"/>
            <p:cNvSpPr>
              <a:spLocks/>
            </p:cNvSpPr>
            <p:nvPr/>
          </p:nvSpPr>
          <p:spPr bwMode="auto">
            <a:xfrm>
              <a:off x="1202" y="4114"/>
              <a:ext cx="37" cy="39"/>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solidFill>
              <a:srgbClr val="000080"/>
            </a:solidFill>
            <a:ln w="9525">
              <a:noFill/>
              <a:round/>
              <a:headEnd/>
              <a:tailEnd/>
            </a:ln>
          </p:spPr>
          <p:txBody>
            <a:bodyPr/>
            <a:lstStyle/>
            <a:p>
              <a:endParaRPr lang="hu-HU"/>
            </a:p>
          </p:txBody>
        </p:sp>
        <p:sp>
          <p:nvSpPr>
            <p:cNvPr id="92733" name="Freeform 573"/>
            <p:cNvSpPr>
              <a:spLocks/>
            </p:cNvSpPr>
            <p:nvPr/>
          </p:nvSpPr>
          <p:spPr bwMode="auto">
            <a:xfrm>
              <a:off x="1202" y="4114"/>
              <a:ext cx="37" cy="39"/>
            </a:xfrm>
            <a:custGeom>
              <a:avLst/>
              <a:gdLst/>
              <a:ahLst/>
              <a:cxnLst>
                <a:cxn ang="0">
                  <a:pos x="19" y="0"/>
                </a:cxn>
                <a:cxn ang="0">
                  <a:pos x="38" y="20"/>
                </a:cxn>
                <a:cxn ang="0">
                  <a:pos x="19" y="39"/>
                </a:cxn>
                <a:cxn ang="0">
                  <a:pos x="0" y="20"/>
                </a:cxn>
                <a:cxn ang="0">
                  <a:pos x="19" y="0"/>
                </a:cxn>
              </a:cxnLst>
              <a:rect l="0" t="0" r="r" b="b"/>
              <a:pathLst>
                <a:path w="38" h="39">
                  <a:moveTo>
                    <a:pt x="19" y="0"/>
                  </a:moveTo>
                  <a:lnTo>
                    <a:pt x="38" y="20"/>
                  </a:lnTo>
                  <a:lnTo>
                    <a:pt x="19" y="39"/>
                  </a:lnTo>
                  <a:lnTo>
                    <a:pt x="0" y="20"/>
                  </a:lnTo>
                  <a:lnTo>
                    <a:pt x="19" y="0"/>
                  </a:lnTo>
                  <a:close/>
                </a:path>
              </a:pathLst>
            </a:custGeom>
            <a:noFill/>
            <a:ln w="12700">
              <a:solidFill>
                <a:srgbClr val="000080"/>
              </a:solidFill>
              <a:prstDash val="solid"/>
              <a:round/>
              <a:headEnd/>
              <a:tailEnd/>
            </a:ln>
          </p:spPr>
          <p:txBody>
            <a:bodyPr/>
            <a:lstStyle/>
            <a:p>
              <a:endParaRPr lang="hu-HU"/>
            </a:p>
          </p:txBody>
        </p:sp>
        <p:sp>
          <p:nvSpPr>
            <p:cNvPr id="92734" name="Rectangle 574"/>
            <p:cNvSpPr>
              <a:spLocks noChangeArrowheads="1"/>
            </p:cNvSpPr>
            <p:nvPr/>
          </p:nvSpPr>
          <p:spPr bwMode="auto">
            <a:xfrm>
              <a:off x="1396" y="4082"/>
              <a:ext cx="135"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CO</a:t>
              </a:r>
              <a:endParaRPr lang="hu-HU" sz="3200" b="1">
                <a:latin typeface="Times New Roman" pitchFamily="18" charset="0"/>
              </a:endParaRPr>
            </a:p>
          </p:txBody>
        </p:sp>
        <p:sp>
          <p:nvSpPr>
            <p:cNvPr id="92735" name="Rectangle 575"/>
            <p:cNvSpPr>
              <a:spLocks noChangeArrowheads="1"/>
            </p:cNvSpPr>
            <p:nvPr/>
          </p:nvSpPr>
          <p:spPr bwMode="auto">
            <a:xfrm>
              <a:off x="1580" y="3993"/>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36" name="Line 576"/>
            <p:cNvSpPr>
              <a:spLocks noChangeShapeType="1"/>
            </p:cNvSpPr>
            <p:nvPr/>
          </p:nvSpPr>
          <p:spPr bwMode="auto">
            <a:xfrm>
              <a:off x="1645" y="4140"/>
              <a:ext cx="156" cy="1"/>
            </a:xfrm>
            <a:prstGeom prst="line">
              <a:avLst/>
            </a:prstGeom>
            <a:noFill/>
            <a:ln w="12700">
              <a:solidFill>
                <a:srgbClr val="FF00FF"/>
              </a:solidFill>
              <a:round/>
              <a:headEnd/>
              <a:tailEnd/>
            </a:ln>
          </p:spPr>
          <p:txBody>
            <a:bodyPr/>
            <a:lstStyle/>
            <a:p>
              <a:endParaRPr lang="hu-HU"/>
            </a:p>
          </p:txBody>
        </p:sp>
        <p:sp>
          <p:nvSpPr>
            <p:cNvPr id="92737" name="Rectangle 577"/>
            <p:cNvSpPr>
              <a:spLocks noChangeArrowheads="1"/>
            </p:cNvSpPr>
            <p:nvPr/>
          </p:nvSpPr>
          <p:spPr bwMode="auto">
            <a:xfrm>
              <a:off x="1689" y="4113"/>
              <a:ext cx="54" cy="58"/>
            </a:xfrm>
            <a:prstGeom prst="rect">
              <a:avLst/>
            </a:prstGeom>
            <a:solidFill>
              <a:srgbClr val="FF00FF"/>
            </a:solidFill>
            <a:ln w="9525">
              <a:noFill/>
              <a:miter lim="800000"/>
              <a:headEnd/>
              <a:tailEnd/>
            </a:ln>
          </p:spPr>
          <p:txBody>
            <a:bodyPr/>
            <a:lstStyle/>
            <a:p>
              <a:endParaRPr lang="hu-HU"/>
            </a:p>
          </p:txBody>
        </p:sp>
        <p:sp>
          <p:nvSpPr>
            <p:cNvPr id="92738" name="Rectangle 578"/>
            <p:cNvSpPr>
              <a:spLocks noChangeArrowheads="1"/>
            </p:cNvSpPr>
            <p:nvPr/>
          </p:nvSpPr>
          <p:spPr bwMode="auto">
            <a:xfrm>
              <a:off x="1689" y="4113"/>
              <a:ext cx="54" cy="58"/>
            </a:xfrm>
            <a:prstGeom prst="rect">
              <a:avLst/>
            </a:prstGeom>
            <a:noFill/>
            <a:ln w="12700">
              <a:solidFill>
                <a:srgbClr val="FF00FF"/>
              </a:solidFill>
              <a:miter lim="800000"/>
              <a:headEnd/>
              <a:tailEnd/>
            </a:ln>
          </p:spPr>
          <p:txBody>
            <a:bodyPr/>
            <a:lstStyle/>
            <a:p>
              <a:endParaRPr lang="hu-HU"/>
            </a:p>
          </p:txBody>
        </p:sp>
        <p:sp>
          <p:nvSpPr>
            <p:cNvPr id="92739" name="Rectangle 579"/>
            <p:cNvSpPr>
              <a:spLocks noChangeArrowheads="1"/>
            </p:cNvSpPr>
            <p:nvPr/>
          </p:nvSpPr>
          <p:spPr bwMode="auto">
            <a:xfrm>
              <a:off x="1880" y="4070"/>
              <a:ext cx="19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NOx</a:t>
              </a:r>
              <a:endParaRPr lang="hu-HU" sz="3200" b="1">
                <a:latin typeface="Times New Roman" pitchFamily="18" charset="0"/>
              </a:endParaRPr>
            </a:p>
          </p:txBody>
        </p:sp>
        <p:sp>
          <p:nvSpPr>
            <p:cNvPr id="92740" name="Rectangle 580"/>
            <p:cNvSpPr>
              <a:spLocks noChangeArrowheads="1"/>
            </p:cNvSpPr>
            <p:nvPr/>
          </p:nvSpPr>
          <p:spPr bwMode="auto">
            <a:xfrm>
              <a:off x="2122" y="3981"/>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41" name="Line 581"/>
            <p:cNvSpPr>
              <a:spLocks noChangeShapeType="1"/>
            </p:cNvSpPr>
            <p:nvPr/>
          </p:nvSpPr>
          <p:spPr bwMode="auto">
            <a:xfrm>
              <a:off x="2161" y="4145"/>
              <a:ext cx="159" cy="1"/>
            </a:xfrm>
            <a:prstGeom prst="line">
              <a:avLst/>
            </a:prstGeom>
            <a:noFill/>
            <a:ln w="12700">
              <a:solidFill>
                <a:srgbClr val="333399"/>
              </a:solidFill>
              <a:round/>
              <a:headEnd/>
              <a:tailEnd/>
            </a:ln>
          </p:spPr>
          <p:txBody>
            <a:bodyPr/>
            <a:lstStyle/>
            <a:p>
              <a:endParaRPr lang="hu-HU"/>
            </a:p>
          </p:txBody>
        </p:sp>
        <p:sp>
          <p:nvSpPr>
            <p:cNvPr id="92742" name="Freeform 582"/>
            <p:cNvSpPr>
              <a:spLocks/>
            </p:cNvSpPr>
            <p:nvPr/>
          </p:nvSpPr>
          <p:spPr bwMode="auto">
            <a:xfrm>
              <a:off x="2218" y="4127"/>
              <a:ext cx="33" cy="31"/>
            </a:xfrm>
            <a:custGeom>
              <a:avLst/>
              <a:gdLst/>
              <a:ahLst/>
              <a:cxnLst>
                <a:cxn ang="0">
                  <a:pos x="17" y="0"/>
                </a:cxn>
                <a:cxn ang="0">
                  <a:pos x="0" y="30"/>
                </a:cxn>
                <a:cxn ang="0">
                  <a:pos x="33" y="30"/>
                </a:cxn>
                <a:cxn ang="0">
                  <a:pos x="17" y="0"/>
                </a:cxn>
              </a:cxnLst>
              <a:rect l="0" t="0" r="r" b="b"/>
              <a:pathLst>
                <a:path w="33" h="30">
                  <a:moveTo>
                    <a:pt x="17" y="0"/>
                  </a:moveTo>
                  <a:lnTo>
                    <a:pt x="0" y="30"/>
                  </a:lnTo>
                  <a:lnTo>
                    <a:pt x="33" y="30"/>
                  </a:lnTo>
                  <a:lnTo>
                    <a:pt x="17" y="0"/>
                  </a:lnTo>
                  <a:close/>
                </a:path>
              </a:pathLst>
            </a:custGeom>
            <a:solidFill>
              <a:srgbClr val="333399"/>
            </a:solidFill>
            <a:ln w="9525">
              <a:noFill/>
              <a:round/>
              <a:headEnd/>
              <a:tailEnd/>
            </a:ln>
          </p:spPr>
          <p:txBody>
            <a:bodyPr/>
            <a:lstStyle/>
            <a:p>
              <a:endParaRPr lang="hu-HU"/>
            </a:p>
          </p:txBody>
        </p:sp>
        <p:sp>
          <p:nvSpPr>
            <p:cNvPr id="92743" name="Freeform 583"/>
            <p:cNvSpPr>
              <a:spLocks/>
            </p:cNvSpPr>
            <p:nvPr/>
          </p:nvSpPr>
          <p:spPr bwMode="auto">
            <a:xfrm>
              <a:off x="2218" y="4127"/>
              <a:ext cx="33" cy="31"/>
            </a:xfrm>
            <a:custGeom>
              <a:avLst/>
              <a:gdLst/>
              <a:ahLst/>
              <a:cxnLst>
                <a:cxn ang="0">
                  <a:pos x="17" y="0"/>
                </a:cxn>
                <a:cxn ang="0">
                  <a:pos x="0" y="30"/>
                </a:cxn>
                <a:cxn ang="0">
                  <a:pos x="33" y="30"/>
                </a:cxn>
                <a:cxn ang="0">
                  <a:pos x="17" y="0"/>
                </a:cxn>
              </a:cxnLst>
              <a:rect l="0" t="0" r="r" b="b"/>
              <a:pathLst>
                <a:path w="33" h="30">
                  <a:moveTo>
                    <a:pt x="17" y="0"/>
                  </a:moveTo>
                  <a:lnTo>
                    <a:pt x="0" y="30"/>
                  </a:lnTo>
                  <a:lnTo>
                    <a:pt x="33" y="30"/>
                  </a:lnTo>
                  <a:lnTo>
                    <a:pt x="17" y="0"/>
                  </a:lnTo>
                  <a:close/>
                </a:path>
              </a:pathLst>
            </a:custGeom>
            <a:noFill/>
            <a:ln w="12700">
              <a:solidFill>
                <a:srgbClr val="333399"/>
              </a:solidFill>
              <a:prstDash val="solid"/>
              <a:round/>
              <a:headEnd/>
              <a:tailEnd/>
            </a:ln>
          </p:spPr>
          <p:txBody>
            <a:bodyPr/>
            <a:lstStyle/>
            <a:p>
              <a:endParaRPr lang="hu-HU"/>
            </a:p>
          </p:txBody>
        </p:sp>
        <p:sp>
          <p:nvSpPr>
            <p:cNvPr id="92744" name="Rectangle 584"/>
            <p:cNvSpPr>
              <a:spLocks noChangeArrowheads="1"/>
            </p:cNvSpPr>
            <p:nvPr/>
          </p:nvSpPr>
          <p:spPr bwMode="auto">
            <a:xfrm>
              <a:off x="2388" y="4078"/>
              <a:ext cx="434"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részecske</a:t>
              </a:r>
              <a:endParaRPr lang="hu-HU" sz="3200" b="1">
                <a:latin typeface="Times New Roman" pitchFamily="18" charset="0"/>
              </a:endParaRPr>
            </a:p>
          </p:txBody>
        </p:sp>
        <p:sp>
          <p:nvSpPr>
            <p:cNvPr id="92745" name="Rectangle 585"/>
            <p:cNvSpPr>
              <a:spLocks noChangeArrowheads="1"/>
            </p:cNvSpPr>
            <p:nvPr/>
          </p:nvSpPr>
          <p:spPr bwMode="auto">
            <a:xfrm>
              <a:off x="2908" y="3989"/>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46" name="Line 586"/>
            <p:cNvSpPr>
              <a:spLocks noChangeShapeType="1"/>
            </p:cNvSpPr>
            <p:nvPr/>
          </p:nvSpPr>
          <p:spPr bwMode="auto">
            <a:xfrm>
              <a:off x="2904" y="4147"/>
              <a:ext cx="157" cy="1"/>
            </a:xfrm>
            <a:prstGeom prst="line">
              <a:avLst/>
            </a:prstGeom>
            <a:noFill/>
            <a:ln w="12700">
              <a:solidFill>
                <a:srgbClr val="009999"/>
              </a:solidFill>
              <a:round/>
              <a:headEnd/>
              <a:tailEnd/>
            </a:ln>
          </p:spPr>
          <p:txBody>
            <a:bodyPr/>
            <a:lstStyle/>
            <a:p>
              <a:endParaRPr lang="hu-HU"/>
            </a:p>
          </p:txBody>
        </p:sp>
        <p:sp>
          <p:nvSpPr>
            <p:cNvPr id="92747" name="Line 587"/>
            <p:cNvSpPr>
              <a:spLocks noChangeShapeType="1"/>
            </p:cNvSpPr>
            <p:nvPr/>
          </p:nvSpPr>
          <p:spPr bwMode="auto">
            <a:xfrm flipH="1" flipV="1">
              <a:off x="2965" y="4127"/>
              <a:ext cx="17" cy="20"/>
            </a:xfrm>
            <a:prstGeom prst="line">
              <a:avLst/>
            </a:prstGeom>
            <a:noFill/>
            <a:ln w="12700">
              <a:solidFill>
                <a:srgbClr val="009999"/>
              </a:solidFill>
              <a:round/>
              <a:headEnd/>
              <a:tailEnd/>
            </a:ln>
          </p:spPr>
          <p:txBody>
            <a:bodyPr/>
            <a:lstStyle/>
            <a:p>
              <a:endParaRPr lang="hu-HU"/>
            </a:p>
          </p:txBody>
        </p:sp>
        <p:sp>
          <p:nvSpPr>
            <p:cNvPr id="92748" name="Line 588"/>
            <p:cNvSpPr>
              <a:spLocks noChangeShapeType="1"/>
            </p:cNvSpPr>
            <p:nvPr/>
          </p:nvSpPr>
          <p:spPr bwMode="auto">
            <a:xfrm>
              <a:off x="2982" y="4147"/>
              <a:ext cx="20" cy="18"/>
            </a:xfrm>
            <a:prstGeom prst="line">
              <a:avLst/>
            </a:prstGeom>
            <a:noFill/>
            <a:ln w="12700">
              <a:solidFill>
                <a:srgbClr val="009999"/>
              </a:solidFill>
              <a:round/>
              <a:headEnd/>
              <a:tailEnd/>
            </a:ln>
          </p:spPr>
          <p:txBody>
            <a:bodyPr/>
            <a:lstStyle/>
            <a:p>
              <a:endParaRPr lang="hu-HU"/>
            </a:p>
          </p:txBody>
        </p:sp>
        <p:sp>
          <p:nvSpPr>
            <p:cNvPr id="92749" name="Line 589"/>
            <p:cNvSpPr>
              <a:spLocks noChangeShapeType="1"/>
            </p:cNvSpPr>
            <p:nvPr/>
          </p:nvSpPr>
          <p:spPr bwMode="auto">
            <a:xfrm flipH="1">
              <a:off x="2965" y="4147"/>
              <a:ext cx="17" cy="18"/>
            </a:xfrm>
            <a:prstGeom prst="line">
              <a:avLst/>
            </a:prstGeom>
            <a:noFill/>
            <a:ln w="12700">
              <a:solidFill>
                <a:srgbClr val="009999"/>
              </a:solidFill>
              <a:round/>
              <a:headEnd/>
              <a:tailEnd/>
            </a:ln>
          </p:spPr>
          <p:txBody>
            <a:bodyPr/>
            <a:lstStyle/>
            <a:p>
              <a:endParaRPr lang="hu-HU"/>
            </a:p>
          </p:txBody>
        </p:sp>
        <p:sp>
          <p:nvSpPr>
            <p:cNvPr id="92750" name="Line 590"/>
            <p:cNvSpPr>
              <a:spLocks noChangeShapeType="1"/>
            </p:cNvSpPr>
            <p:nvPr/>
          </p:nvSpPr>
          <p:spPr bwMode="auto">
            <a:xfrm flipV="1">
              <a:off x="2982" y="4127"/>
              <a:ext cx="20" cy="20"/>
            </a:xfrm>
            <a:prstGeom prst="line">
              <a:avLst/>
            </a:prstGeom>
            <a:noFill/>
            <a:ln w="12700">
              <a:solidFill>
                <a:srgbClr val="009999"/>
              </a:solidFill>
              <a:round/>
              <a:headEnd/>
              <a:tailEnd/>
            </a:ln>
          </p:spPr>
          <p:txBody>
            <a:bodyPr/>
            <a:lstStyle/>
            <a:p>
              <a:endParaRPr lang="hu-HU"/>
            </a:p>
          </p:txBody>
        </p:sp>
        <p:sp>
          <p:nvSpPr>
            <p:cNvPr id="92751" name="Rectangle 591"/>
            <p:cNvSpPr>
              <a:spLocks noChangeArrowheads="1"/>
            </p:cNvSpPr>
            <p:nvPr/>
          </p:nvSpPr>
          <p:spPr bwMode="auto">
            <a:xfrm>
              <a:off x="3128" y="4077"/>
              <a:ext cx="199"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VOC</a:t>
              </a:r>
              <a:endParaRPr lang="hu-HU" sz="3200" b="1">
                <a:latin typeface="Times New Roman" pitchFamily="18" charset="0"/>
              </a:endParaRPr>
            </a:p>
          </p:txBody>
        </p:sp>
        <p:sp>
          <p:nvSpPr>
            <p:cNvPr id="92752" name="Rectangle 592"/>
            <p:cNvSpPr>
              <a:spLocks noChangeArrowheads="1"/>
            </p:cNvSpPr>
            <p:nvPr/>
          </p:nvSpPr>
          <p:spPr bwMode="auto">
            <a:xfrm>
              <a:off x="3387" y="3988"/>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53" name="Line 593"/>
            <p:cNvSpPr>
              <a:spLocks noChangeShapeType="1"/>
            </p:cNvSpPr>
            <p:nvPr/>
          </p:nvSpPr>
          <p:spPr bwMode="auto">
            <a:xfrm>
              <a:off x="3372" y="4147"/>
              <a:ext cx="160" cy="1"/>
            </a:xfrm>
            <a:prstGeom prst="line">
              <a:avLst/>
            </a:prstGeom>
            <a:noFill/>
            <a:ln w="12700">
              <a:solidFill>
                <a:srgbClr val="800080"/>
              </a:solidFill>
              <a:round/>
              <a:headEnd/>
              <a:tailEnd/>
            </a:ln>
          </p:spPr>
          <p:txBody>
            <a:bodyPr/>
            <a:lstStyle/>
            <a:p>
              <a:endParaRPr lang="hu-HU"/>
            </a:p>
          </p:txBody>
        </p:sp>
        <p:sp>
          <p:nvSpPr>
            <p:cNvPr id="92754" name="Line 594"/>
            <p:cNvSpPr>
              <a:spLocks noChangeShapeType="1"/>
            </p:cNvSpPr>
            <p:nvPr/>
          </p:nvSpPr>
          <p:spPr bwMode="auto">
            <a:xfrm flipH="1" flipV="1">
              <a:off x="3431" y="4127"/>
              <a:ext cx="22" cy="20"/>
            </a:xfrm>
            <a:prstGeom prst="line">
              <a:avLst/>
            </a:prstGeom>
            <a:noFill/>
            <a:ln w="12700">
              <a:solidFill>
                <a:srgbClr val="800080"/>
              </a:solidFill>
              <a:round/>
              <a:headEnd/>
              <a:tailEnd/>
            </a:ln>
          </p:spPr>
          <p:txBody>
            <a:bodyPr/>
            <a:lstStyle/>
            <a:p>
              <a:endParaRPr lang="hu-HU"/>
            </a:p>
          </p:txBody>
        </p:sp>
        <p:sp>
          <p:nvSpPr>
            <p:cNvPr id="92755" name="Line 595"/>
            <p:cNvSpPr>
              <a:spLocks noChangeShapeType="1"/>
            </p:cNvSpPr>
            <p:nvPr/>
          </p:nvSpPr>
          <p:spPr bwMode="auto">
            <a:xfrm>
              <a:off x="3453" y="4147"/>
              <a:ext cx="17" cy="18"/>
            </a:xfrm>
            <a:prstGeom prst="line">
              <a:avLst/>
            </a:prstGeom>
            <a:noFill/>
            <a:ln w="12700">
              <a:solidFill>
                <a:srgbClr val="800080"/>
              </a:solidFill>
              <a:round/>
              <a:headEnd/>
              <a:tailEnd/>
            </a:ln>
          </p:spPr>
          <p:txBody>
            <a:bodyPr/>
            <a:lstStyle/>
            <a:p>
              <a:endParaRPr lang="hu-HU"/>
            </a:p>
          </p:txBody>
        </p:sp>
        <p:sp>
          <p:nvSpPr>
            <p:cNvPr id="92756" name="Line 596"/>
            <p:cNvSpPr>
              <a:spLocks noChangeShapeType="1"/>
            </p:cNvSpPr>
            <p:nvPr/>
          </p:nvSpPr>
          <p:spPr bwMode="auto">
            <a:xfrm flipH="1">
              <a:off x="3431" y="4147"/>
              <a:ext cx="22" cy="18"/>
            </a:xfrm>
            <a:prstGeom prst="line">
              <a:avLst/>
            </a:prstGeom>
            <a:noFill/>
            <a:ln w="12700">
              <a:solidFill>
                <a:srgbClr val="800080"/>
              </a:solidFill>
              <a:round/>
              <a:headEnd/>
              <a:tailEnd/>
            </a:ln>
          </p:spPr>
          <p:txBody>
            <a:bodyPr/>
            <a:lstStyle/>
            <a:p>
              <a:endParaRPr lang="hu-HU"/>
            </a:p>
          </p:txBody>
        </p:sp>
        <p:sp>
          <p:nvSpPr>
            <p:cNvPr id="92757" name="Line 597"/>
            <p:cNvSpPr>
              <a:spLocks noChangeShapeType="1"/>
            </p:cNvSpPr>
            <p:nvPr/>
          </p:nvSpPr>
          <p:spPr bwMode="auto">
            <a:xfrm flipV="1">
              <a:off x="3453" y="4127"/>
              <a:ext cx="17" cy="20"/>
            </a:xfrm>
            <a:prstGeom prst="line">
              <a:avLst/>
            </a:prstGeom>
            <a:noFill/>
            <a:ln w="12700">
              <a:solidFill>
                <a:srgbClr val="800080"/>
              </a:solidFill>
              <a:round/>
              <a:headEnd/>
              <a:tailEnd/>
            </a:ln>
          </p:spPr>
          <p:txBody>
            <a:bodyPr/>
            <a:lstStyle/>
            <a:p>
              <a:endParaRPr lang="hu-HU"/>
            </a:p>
          </p:txBody>
        </p:sp>
        <p:sp>
          <p:nvSpPr>
            <p:cNvPr id="92758" name="Line 598"/>
            <p:cNvSpPr>
              <a:spLocks noChangeShapeType="1"/>
            </p:cNvSpPr>
            <p:nvPr/>
          </p:nvSpPr>
          <p:spPr bwMode="auto">
            <a:xfrm flipV="1">
              <a:off x="3453" y="4127"/>
              <a:ext cx="1" cy="20"/>
            </a:xfrm>
            <a:prstGeom prst="line">
              <a:avLst/>
            </a:prstGeom>
            <a:noFill/>
            <a:ln w="12700">
              <a:solidFill>
                <a:srgbClr val="800080"/>
              </a:solidFill>
              <a:round/>
              <a:headEnd/>
              <a:tailEnd/>
            </a:ln>
          </p:spPr>
          <p:txBody>
            <a:bodyPr/>
            <a:lstStyle/>
            <a:p>
              <a:endParaRPr lang="hu-HU"/>
            </a:p>
          </p:txBody>
        </p:sp>
        <p:sp>
          <p:nvSpPr>
            <p:cNvPr id="92759" name="Line 599"/>
            <p:cNvSpPr>
              <a:spLocks noChangeShapeType="1"/>
            </p:cNvSpPr>
            <p:nvPr/>
          </p:nvSpPr>
          <p:spPr bwMode="auto">
            <a:xfrm>
              <a:off x="3453" y="4147"/>
              <a:ext cx="1" cy="18"/>
            </a:xfrm>
            <a:prstGeom prst="line">
              <a:avLst/>
            </a:prstGeom>
            <a:noFill/>
            <a:ln w="12700">
              <a:solidFill>
                <a:srgbClr val="800080"/>
              </a:solidFill>
              <a:round/>
              <a:headEnd/>
              <a:tailEnd/>
            </a:ln>
          </p:spPr>
          <p:txBody>
            <a:bodyPr/>
            <a:lstStyle/>
            <a:p>
              <a:endParaRPr lang="hu-HU"/>
            </a:p>
          </p:txBody>
        </p:sp>
        <p:sp>
          <p:nvSpPr>
            <p:cNvPr id="92760" name="Rectangle 600"/>
            <p:cNvSpPr>
              <a:spLocks noChangeArrowheads="1"/>
            </p:cNvSpPr>
            <p:nvPr/>
          </p:nvSpPr>
          <p:spPr bwMode="auto">
            <a:xfrm>
              <a:off x="3554" y="4084"/>
              <a:ext cx="30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Benzol</a:t>
              </a:r>
              <a:endParaRPr lang="hu-HU" sz="3200" b="1">
                <a:latin typeface="Times New Roman" pitchFamily="18" charset="0"/>
              </a:endParaRPr>
            </a:p>
          </p:txBody>
        </p:sp>
        <p:sp>
          <p:nvSpPr>
            <p:cNvPr id="92761" name="Rectangle 601"/>
            <p:cNvSpPr>
              <a:spLocks noChangeArrowheads="1"/>
            </p:cNvSpPr>
            <p:nvPr/>
          </p:nvSpPr>
          <p:spPr bwMode="auto">
            <a:xfrm>
              <a:off x="3959" y="3995"/>
              <a:ext cx="55" cy="269"/>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62" name="Line 602"/>
            <p:cNvSpPr>
              <a:spLocks noChangeShapeType="1"/>
            </p:cNvSpPr>
            <p:nvPr/>
          </p:nvSpPr>
          <p:spPr bwMode="auto">
            <a:xfrm>
              <a:off x="4032" y="4147"/>
              <a:ext cx="157" cy="1"/>
            </a:xfrm>
            <a:prstGeom prst="line">
              <a:avLst/>
            </a:prstGeom>
            <a:noFill/>
            <a:ln w="12700">
              <a:solidFill>
                <a:srgbClr val="800000"/>
              </a:solidFill>
              <a:round/>
              <a:headEnd/>
              <a:tailEnd/>
            </a:ln>
          </p:spPr>
          <p:txBody>
            <a:bodyPr/>
            <a:lstStyle/>
            <a:p>
              <a:endParaRPr lang="hu-HU"/>
            </a:p>
          </p:txBody>
        </p:sp>
        <p:sp>
          <p:nvSpPr>
            <p:cNvPr id="92763" name="Freeform 603"/>
            <p:cNvSpPr>
              <a:spLocks/>
            </p:cNvSpPr>
            <p:nvPr/>
          </p:nvSpPr>
          <p:spPr bwMode="auto">
            <a:xfrm>
              <a:off x="4093" y="4127"/>
              <a:ext cx="38" cy="41"/>
            </a:xfrm>
            <a:custGeom>
              <a:avLst/>
              <a:gdLst/>
              <a:ahLst/>
              <a:cxnLst>
                <a:cxn ang="0">
                  <a:pos x="19" y="0"/>
                </a:cxn>
                <a:cxn ang="0">
                  <a:pos x="14" y="0"/>
                </a:cxn>
                <a:cxn ang="0">
                  <a:pos x="11" y="1"/>
                </a:cxn>
                <a:cxn ang="0">
                  <a:pos x="8" y="3"/>
                </a:cxn>
                <a:cxn ang="0">
                  <a:pos x="5" y="5"/>
                </a:cxn>
                <a:cxn ang="0">
                  <a:pos x="2" y="8"/>
                </a:cxn>
                <a:cxn ang="0">
                  <a:pos x="1" y="11"/>
                </a:cxn>
                <a:cxn ang="0">
                  <a:pos x="0" y="15"/>
                </a:cxn>
                <a:cxn ang="0">
                  <a:pos x="0" y="20"/>
                </a:cxn>
                <a:cxn ang="0">
                  <a:pos x="0" y="24"/>
                </a:cxn>
                <a:cxn ang="0">
                  <a:pos x="1" y="28"/>
                </a:cxn>
                <a:cxn ang="0">
                  <a:pos x="2" y="31"/>
                </a:cxn>
                <a:cxn ang="0">
                  <a:pos x="5" y="35"/>
                </a:cxn>
                <a:cxn ang="0">
                  <a:pos x="8" y="37"/>
                </a:cxn>
                <a:cxn ang="0">
                  <a:pos x="11" y="39"/>
                </a:cxn>
                <a:cxn ang="0">
                  <a:pos x="14" y="40"/>
                </a:cxn>
                <a:cxn ang="0">
                  <a:pos x="19" y="41"/>
                </a:cxn>
                <a:cxn ang="0">
                  <a:pos x="23" y="40"/>
                </a:cxn>
                <a:cxn ang="0">
                  <a:pos x="26" y="39"/>
                </a:cxn>
                <a:cxn ang="0">
                  <a:pos x="30" y="37"/>
                </a:cxn>
                <a:cxn ang="0">
                  <a:pos x="32" y="35"/>
                </a:cxn>
                <a:cxn ang="0">
                  <a:pos x="35" y="31"/>
                </a:cxn>
                <a:cxn ang="0">
                  <a:pos x="36" y="28"/>
                </a:cxn>
                <a:cxn ang="0">
                  <a:pos x="37" y="24"/>
                </a:cxn>
                <a:cxn ang="0">
                  <a:pos x="38" y="20"/>
                </a:cxn>
                <a:cxn ang="0">
                  <a:pos x="37" y="15"/>
                </a:cxn>
                <a:cxn ang="0">
                  <a:pos x="36" y="11"/>
                </a:cxn>
                <a:cxn ang="0">
                  <a:pos x="35" y="8"/>
                </a:cxn>
                <a:cxn ang="0">
                  <a:pos x="32" y="5"/>
                </a:cxn>
                <a:cxn ang="0">
                  <a:pos x="30" y="3"/>
                </a:cxn>
                <a:cxn ang="0">
                  <a:pos x="26" y="1"/>
                </a:cxn>
                <a:cxn ang="0">
                  <a:pos x="23" y="0"/>
                </a:cxn>
                <a:cxn ang="0">
                  <a:pos x="19" y="0"/>
                </a:cxn>
              </a:cxnLst>
              <a:rect l="0" t="0" r="r" b="b"/>
              <a:pathLst>
                <a:path w="38" h="41">
                  <a:moveTo>
                    <a:pt x="19" y="0"/>
                  </a:moveTo>
                  <a:lnTo>
                    <a:pt x="14" y="0"/>
                  </a:lnTo>
                  <a:lnTo>
                    <a:pt x="11" y="1"/>
                  </a:lnTo>
                  <a:lnTo>
                    <a:pt x="8" y="3"/>
                  </a:lnTo>
                  <a:lnTo>
                    <a:pt x="5" y="5"/>
                  </a:lnTo>
                  <a:lnTo>
                    <a:pt x="2" y="8"/>
                  </a:lnTo>
                  <a:lnTo>
                    <a:pt x="1" y="11"/>
                  </a:lnTo>
                  <a:lnTo>
                    <a:pt x="0" y="15"/>
                  </a:lnTo>
                  <a:lnTo>
                    <a:pt x="0" y="20"/>
                  </a:lnTo>
                  <a:lnTo>
                    <a:pt x="0" y="24"/>
                  </a:lnTo>
                  <a:lnTo>
                    <a:pt x="1" y="28"/>
                  </a:lnTo>
                  <a:lnTo>
                    <a:pt x="2" y="31"/>
                  </a:lnTo>
                  <a:lnTo>
                    <a:pt x="5" y="35"/>
                  </a:lnTo>
                  <a:lnTo>
                    <a:pt x="8" y="37"/>
                  </a:lnTo>
                  <a:lnTo>
                    <a:pt x="11" y="39"/>
                  </a:lnTo>
                  <a:lnTo>
                    <a:pt x="14" y="40"/>
                  </a:lnTo>
                  <a:lnTo>
                    <a:pt x="19" y="41"/>
                  </a:lnTo>
                  <a:lnTo>
                    <a:pt x="23" y="40"/>
                  </a:lnTo>
                  <a:lnTo>
                    <a:pt x="26" y="39"/>
                  </a:lnTo>
                  <a:lnTo>
                    <a:pt x="30" y="37"/>
                  </a:lnTo>
                  <a:lnTo>
                    <a:pt x="32" y="35"/>
                  </a:lnTo>
                  <a:lnTo>
                    <a:pt x="35" y="31"/>
                  </a:lnTo>
                  <a:lnTo>
                    <a:pt x="36" y="28"/>
                  </a:lnTo>
                  <a:lnTo>
                    <a:pt x="37" y="24"/>
                  </a:lnTo>
                  <a:lnTo>
                    <a:pt x="38" y="20"/>
                  </a:lnTo>
                  <a:lnTo>
                    <a:pt x="37" y="15"/>
                  </a:lnTo>
                  <a:lnTo>
                    <a:pt x="36" y="11"/>
                  </a:lnTo>
                  <a:lnTo>
                    <a:pt x="35" y="8"/>
                  </a:lnTo>
                  <a:lnTo>
                    <a:pt x="32" y="5"/>
                  </a:lnTo>
                  <a:lnTo>
                    <a:pt x="30" y="3"/>
                  </a:lnTo>
                  <a:lnTo>
                    <a:pt x="26" y="1"/>
                  </a:lnTo>
                  <a:lnTo>
                    <a:pt x="23" y="0"/>
                  </a:lnTo>
                  <a:lnTo>
                    <a:pt x="19" y="0"/>
                  </a:lnTo>
                  <a:close/>
                </a:path>
              </a:pathLst>
            </a:custGeom>
            <a:solidFill>
              <a:srgbClr val="800000"/>
            </a:solidFill>
            <a:ln w="9525">
              <a:noFill/>
              <a:round/>
              <a:headEnd/>
              <a:tailEnd/>
            </a:ln>
          </p:spPr>
          <p:txBody>
            <a:bodyPr/>
            <a:lstStyle/>
            <a:p>
              <a:endParaRPr lang="hu-HU"/>
            </a:p>
          </p:txBody>
        </p:sp>
        <p:sp>
          <p:nvSpPr>
            <p:cNvPr id="92764" name="Freeform 604"/>
            <p:cNvSpPr>
              <a:spLocks/>
            </p:cNvSpPr>
            <p:nvPr/>
          </p:nvSpPr>
          <p:spPr bwMode="auto">
            <a:xfrm>
              <a:off x="4093" y="4127"/>
              <a:ext cx="38" cy="41"/>
            </a:xfrm>
            <a:custGeom>
              <a:avLst/>
              <a:gdLst/>
              <a:ahLst/>
              <a:cxnLst>
                <a:cxn ang="0">
                  <a:pos x="19" y="0"/>
                </a:cxn>
                <a:cxn ang="0">
                  <a:pos x="14" y="0"/>
                </a:cxn>
                <a:cxn ang="0">
                  <a:pos x="11" y="1"/>
                </a:cxn>
                <a:cxn ang="0">
                  <a:pos x="8" y="3"/>
                </a:cxn>
                <a:cxn ang="0">
                  <a:pos x="5" y="5"/>
                </a:cxn>
                <a:cxn ang="0">
                  <a:pos x="2" y="8"/>
                </a:cxn>
                <a:cxn ang="0">
                  <a:pos x="1" y="11"/>
                </a:cxn>
                <a:cxn ang="0">
                  <a:pos x="0" y="15"/>
                </a:cxn>
                <a:cxn ang="0">
                  <a:pos x="0" y="20"/>
                </a:cxn>
                <a:cxn ang="0">
                  <a:pos x="0" y="24"/>
                </a:cxn>
                <a:cxn ang="0">
                  <a:pos x="1" y="28"/>
                </a:cxn>
                <a:cxn ang="0">
                  <a:pos x="2" y="31"/>
                </a:cxn>
                <a:cxn ang="0">
                  <a:pos x="5" y="35"/>
                </a:cxn>
                <a:cxn ang="0">
                  <a:pos x="8" y="37"/>
                </a:cxn>
                <a:cxn ang="0">
                  <a:pos x="11" y="39"/>
                </a:cxn>
                <a:cxn ang="0">
                  <a:pos x="14" y="40"/>
                </a:cxn>
                <a:cxn ang="0">
                  <a:pos x="19" y="41"/>
                </a:cxn>
                <a:cxn ang="0">
                  <a:pos x="23" y="40"/>
                </a:cxn>
                <a:cxn ang="0">
                  <a:pos x="26" y="39"/>
                </a:cxn>
                <a:cxn ang="0">
                  <a:pos x="30" y="37"/>
                </a:cxn>
                <a:cxn ang="0">
                  <a:pos x="32" y="35"/>
                </a:cxn>
                <a:cxn ang="0">
                  <a:pos x="35" y="31"/>
                </a:cxn>
                <a:cxn ang="0">
                  <a:pos x="36" y="28"/>
                </a:cxn>
                <a:cxn ang="0">
                  <a:pos x="37" y="24"/>
                </a:cxn>
                <a:cxn ang="0">
                  <a:pos x="38" y="20"/>
                </a:cxn>
                <a:cxn ang="0">
                  <a:pos x="37" y="15"/>
                </a:cxn>
                <a:cxn ang="0">
                  <a:pos x="36" y="11"/>
                </a:cxn>
                <a:cxn ang="0">
                  <a:pos x="35" y="8"/>
                </a:cxn>
                <a:cxn ang="0">
                  <a:pos x="32" y="5"/>
                </a:cxn>
                <a:cxn ang="0">
                  <a:pos x="30" y="3"/>
                </a:cxn>
                <a:cxn ang="0">
                  <a:pos x="26" y="1"/>
                </a:cxn>
                <a:cxn ang="0">
                  <a:pos x="23" y="0"/>
                </a:cxn>
                <a:cxn ang="0">
                  <a:pos x="19" y="0"/>
                </a:cxn>
              </a:cxnLst>
              <a:rect l="0" t="0" r="r" b="b"/>
              <a:pathLst>
                <a:path w="38" h="41">
                  <a:moveTo>
                    <a:pt x="19" y="0"/>
                  </a:moveTo>
                  <a:lnTo>
                    <a:pt x="14" y="0"/>
                  </a:lnTo>
                  <a:lnTo>
                    <a:pt x="11" y="1"/>
                  </a:lnTo>
                  <a:lnTo>
                    <a:pt x="8" y="3"/>
                  </a:lnTo>
                  <a:lnTo>
                    <a:pt x="5" y="5"/>
                  </a:lnTo>
                  <a:lnTo>
                    <a:pt x="2" y="8"/>
                  </a:lnTo>
                  <a:lnTo>
                    <a:pt x="1" y="11"/>
                  </a:lnTo>
                  <a:lnTo>
                    <a:pt x="0" y="15"/>
                  </a:lnTo>
                  <a:lnTo>
                    <a:pt x="0" y="20"/>
                  </a:lnTo>
                  <a:lnTo>
                    <a:pt x="0" y="24"/>
                  </a:lnTo>
                  <a:lnTo>
                    <a:pt x="1" y="28"/>
                  </a:lnTo>
                  <a:lnTo>
                    <a:pt x="2" y="31"/>
                  </a:lnTo>
                  <a:lnTo>
                    <a:pt x="5" y="35"/>
                  </a:lnTo>
                  <a:lnTo>
                    <a:pt x="8" y="37"/>
                  </a:lnTo>
                  <a:lnTo>
                    <a:pt x="11" y="39"/>
                  </a:lnTo>
                  <a:lnTo>
                    <a:pt x="14" y="40"/>
                  </a:lnTo>
                  <a:lnTo>
                    <a:pt x="19" y="41"/>
                  </a:lnTo>
                  <a:lnTo>
                    <a:pt x="23" y="40"/>
                  </a:lnTo>
                  <a:lnTo>
                    <a:pt x="26" y="39"/>
                  </a:lnTo>
                  <a:lnTo>
                    <a:pt x="30" y="37"/>
                  </a:lnTo>
                  <a:lnTo>
                    <a:pt x="32" y="35"/>
                  </a:lnTo>
                  <a:lnTo>
                    <a:pt x="35" y="31"/>
                  </a:lnTo>
                  <a:lnTo>
                    <a:pt x="36" y="28"/>
                  </a:lnTo>
                  <a:lnTo>
                    <a:pt x="37" y="24"/>
                  </a:lnTo>
                  <a:lnTo>
                    <a:pt x="38" y="20"/>
                  </a:lnTo>
                  <a:lnTo>
                    <a:pt x="37" y="15"/>
                  </a:lnTo>
                  <a:lnTo>
                    <a:pt x="36" y="11"/>
                  </a:lnTo>
                  <a:lnTo>
                    <a:pt x="35" y="8"/>
                  </a:lnTo>
                  <a:lnTo>
                    <a:pt x="32" y="5"/>
                  </a:lnTo>
                  <a:lnTo>
                    <a:pt x="30" y="3"/>
                  </a:lnTo>
                  <a:lnTo>
                    <a:pt x="26" y="1"/>
                  </a:lnTo>
                  <a:lnTo>
                    <a:pt x="23" y="0"/>
                  </a:lnTo>
                  <a:lnTo>
                    <a:pt x="19" y="0"/>
                  </a:lnTo>
                </a:path>
              </a:pathLst>
            </a:custGeom>
            <a:noFill/>
            <a:ln w="12700">
              <a:solidFill>
                <a:srgbClr val="800000"/>
              </a:solidFill>
              <a:prstDash val="solid"/>
              <a:round/>
              <a:headEnd/>
              <a:tailEnd/>
            </a:ln>
          </p:spPr>
          <p:txBody>
            <a:bodyPr/>
            <a:lstStyle/>
            <a:p>
              <a:endParaRPr lang="hu-HU"/>
            </a:p>
          </p:txBody>
        </p:sp>
        <p:sp>
          <p:nvSpPr>
            <p:cNvPr id="92765" name="Rectangle 605"/>
            <p:cNvSpPr>
              <a:spLocks noChangeArrowheads="1"/>
            </p:cNvSpPr>
            <p:nvPr/>
          </p:nvSpPr>
          <p:spPr bwMode="auto">
            <a:xfrm>
              <a:off x="4252" y="4084"/>
              <a:ext cx="127"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SO</a:t>
              </a:r>
              <a:endParaRPr lang="hu-HU" sz="3200" b="1">
                <a:latin typeface="Times New Roman" pitchFamily="18" charset="0"/>
              </a:endParaRPr>
            </a:p>
          </p:txBody>
        </p:sp>
        <p:sp>
          <p:nvSpPr>
            <p:cNvPr id="92766" name="Rectangle 606"/>
            <p:cNvSpPr>
              <a:spLocks noChangeArrowheads="1"/>
            </p:cNvSpPr>
            <p:nvPr/>
          </p:nvSpPr>
          <p:spPr bwMode="auto">
            <a:xfrm>
              <a:off x="4404" y="4138"/>
              <a:ext cx="36" cy="90"/>
            </a:xfrm>
            <a:prstGeom prst="rect">
              <a:avLst/>
            </a:prstGeom>
            <a:noFill/>
            <a:ln w="9525">
              <a:noFill/>
              <a:miter lim="800000"/>
              <a:headEnd/>
              <a:tailEnd/>
            </a:ln>
          </p:spPr>
          <p:txBody>
            <a:bodyPr wrap="none" lIns="0" tIns="0" rIns="0" bIns="0">
              <a:spAutoFit/>
            </a:bodyPr>
            <a:lstStyle/>
            <a:p>
              <a:pPr algn="ctr"/>
              <a:r>
                <a:rPr lang="hu-HU" sz="900">
                  <a:solidFill>
                    <a:srgbClr val="000000"/>
                  </a:solidFill>
                </a:rPr>
                <a:t>2</a:t>
              </a:r>
              <a:endParaRPr lang="hu-HU" sz="3200" b="1">
                <a:latin typeface="Times New Roman" pitchFamily="18" charset="0"/>
              </a:endParaRPr>
            </a:p>
          </p:txBody>
        </p:sp>
        <p:sp>
          <p:nvSpPr>
            <p:cNvPr id="92767" name="Rectangle 607"/>
            <p:cNvSpPr>
              <a:spLocks noChangeArrowheads="1"/>
            </p:cNvSpPr>
            <p:nvPr/>
          </p:nvSpPr>
          <p:spPr bwMode="auto">
            <a:xfrm>
              <a:off x="4461" y="4045"/>
              <a:ext cx="41" cy="199"/>
            </a:xfrm>
            <a:prstGeom prst="rect">
              <a:avLst/>
            </a:prstGeom>
            <a:noFill/>
            <a:ln w="9525">
              <a:noFill/>
              <a:miter lim="800000"/>
              <a:headEnd/>
              <a:tailEnd/>
            </a:ln>
          </p:spPr>
          <p:txBody>
            <a:bodyPr wrap="none" lIns="0" tIns="0" rIns="0" bIns="0">
              <a:spAutoFit/>
            </a:bodyPr>
            <a:lstStyle/>
            <a:p>
              <a:pPr algn="ctr"/>
              <a:r>
                <a:rPr lang="hu-HU" sz="2000">
                  <a:solidFill>
                    <a:srgbClr val="000000"/>
                  </a:solidFill>
                  <a:latin typeface="Times New Roman" pitchFamily="18" charset="0"/>
                </a:rPr>
                <a:t> </a:t>
              </a:r>
              <a:endParaRPr lang="hu-HU" sz="3200" b="1">
                <a:latin typeface="Times New Roman" pitchFamily="18" charset="0"/>
              </a:endParaRPr>
            </a:p>
          </p:txBody>
        </p:sp>
        <p:sp>
          <p:nvSpPr>
            <p:cNvPr id="92768" name="Line 608"/>
            <p:cNvSpPr>
              <a:spLocks noChangeShapeType="1"/>
            </p:cNvSpPr>
            <p:nvPr/>
          </p:nvSpPr>
          <p:spPr bwMode="auto">
            <a:xfrm>
              <a:off x="4482" y="4147"/>
              <a:ext cx="158" cy="1"/>
            </a:xfrm>
            <a:prstGeom prst="line">
              <a:avLst/>
            </a:prstGeom>
            <a:noFill/>
            <a:ln w="12700">
              <a:solidFill>
                <a:srgbClr val="008080"/>
              </a:solidFill>
              <a:round/>
              <a:headEnd/>
              <a:tailEnd/>
            </a:ln>
          </p:spPr>
          <p:txBody>
            <a:bodyPr/>
            <a:lstStyle/>
            <a:p>
              <a:endParaRPr lang="hu-HU"/>
            </a:p>
          </p:txBody>
        </p:sp>
        <p:sp>
          <p:nvSpPr>
            <p:cNvPr id="92769" name="Line 609"/>
            <p:cNvSpPr>
              <a:spLocks noChangeShapeType="1"/>
            </p:cNvSpPr>
            <p:nvPr/>
          </p:nvSpPr>
          <p:spPr bwMode="auto">
            <a:xfrm flipV="1">
              <a:off x="4561" y="4127"/>
              <a:ext cx="2" cy="20"/>
            </a:xfrm>
            <a:prstGeom prst="line">
              <a:avLst/>
            </a:prstGeom>
            <a:noFill/>
            <a:ln w="12700">
              <a:solidFill>
                <a:srgbClr val="008080"/>
              </a:solidFill>
              <a:round/>
              <a:headEnd/>
              <a:tailEnd/>
            </a:ln>
          </p:spPr>
          <p:txBody>
            <a:bodyPr/>
            <a:lstStyle/>
            <a:p>
              <a:endParaRPr lang="hu-HU"/>
            </a:p>
          </p:txBody>
        </p:sp>
        <p:sp>
          <p:nvSpPr>
            <p:cNvPr id="92770" name="Line 610"/>
            <p:cNvSpPr>
              <a:spLocks noChangeShapeType="1"/>
            </p:cNvSpPr>
            <p:nvPr/>
          </p:nvSpPr>
          <p:spPr bwMode="auto">
            <a:xfrm>
              <a:off x="4561" y="4147"/>
              <a:ext cx="2" cy="18"/>
            </a:xfrm>
            <a:prstGeom prst="line">
              <a:avLst/>
            </a:prstGeom>
            <a:noFill/>
            <a:ln w="12700">
              <a:solidFill>
                <a:srgbClr val="008080"/>
              </a:solidFill>
              <a:round/>
              <a:headEnd/>
              <a:tailEnd/>
            </a:ln>
          </p:spPr>
          <p:txBody>
            <a:bodyPr/>
            <a:lstStyle/>
            <a:p>
              <a:endParaRPr lang="hu-HU"/>
            </a:p>
          </p:txBody>
        </p:sp>
        <p:sp>
          <p:nvSpPr>
            <p:cNvPr id="92771" name="Line 611"/>
            <p:cNvSpPr>
              <a:spLocks noChangeShapeType="1"/>
            </p:cNvSpPr>
            <p:nvPr/>
          </p:nvSpPr>
          <p:spPr bwMode="auto">
            <a:xfrm flipH="1">
              <a:off x="4543" y="4147"/>
              <a:ext cx="18" cy="1"/>
            </a:xfrm>
            <a:prstGeom prst="line">
              <a:avLst/>
            </a:prstGeom>
            <a:noFill/>
            <a:ln w="12700">
              <a:solidFill>
                <a:srgbClr val="008080"/>
              </a:solidFill>
              <a:round/>
              <a:headEnd/>
              <a:tailEnd/>
            </a:ln>
          </p:spPr>
          <p:txBody>
            <a:bodyPr/>
            <a:lstStyle/>
            <a:p>
              <a:endParaRPr lang="hu-HU"/>
            </a:p>
          </p:txBody>
        </p:sp>
        <p:sp>
          <p:nvSpPr>
            <p:cNvPr id="92772" name="Line 612"/>
            <p:cNvSpPr>
              <a:spLocks noChangeShapeType="1"/>
            </p:cNvSpPr>
            <p:nvPr/>
          </p:nvSpPr>
          <p:spPr bwMode="auto">
            <a:xfrm>
              <a:off x="4561" y="4147"/>
              <a:ext cx="21" cy="1"/>
            </a:xfrm>
            <a:prstGeom prst="line">
              <a:avLst/>
            </a:prstGeom>
            <a:noFill/>
            <a:ln w="12700">
              <a:solidFill>
                <a:srgbClr val="008080"/>
              </a:solidFill>
              <a:round/>
              <a:headEnd/>
              <a:tailEnd/>
            </a:ln>
          </p:spPr>
          <p:txBody>
            <a:bodyPr/>
            <a:lstStyle/>
            <a:p>
              <a:endParaRPr lang="hu-HU"/>
            </a:p>
          </p:txBody>
        </p:sp>
        <p:sp>
          <p:nvSpPr>
            <p:cNvPr id="92773" name="Rectangle 613"/>
            <p:cNvSpPr>
              <a:spLocks noChangeArrowheads="1"/>
            </p:cNvSpPr>
            <p:nvPr/>
          </p:nvSpPr>
          <p:spPr bwMode="auto">
            <a:xfrm>
              <a:off x="4701" y="4084"/>
              <a:ext cx="135" cy="139"/>
            </a:xfrm>
            <a:prstGeom prst="rect">
              <a:avLst/>
            </a:prstGeom>
            <a:noFill/>
            <a:ln w="9525">
              <a:noFill/>
              <a:miter lim="800000"/>
              <a:headEnd/>
              <a:tailEnd/>
            </a:ln>
          </p:spPr>
          <p:txBody>
            <a:bodyPr wrap="none" lIns="0" tIns="0" rIns="0" bIns="0">
              <a:spAutoFit/>
            </a:bodyPr>
            <a:lstStyle/>
            <a:p>
              <a:pPr algn="ctr"/>
              <a:r>
                <a:rPr lang="hu-HU" sz="1400">
                  <a:solidFill>
                    <a:srgbClr val="000000"/>
                  </a:solidFill>
                </a:rPr>
                <a:t>CO</a:t>
              </a:r>
              <a:endParaRPr lang="hu-HU" sz="3200" b="1">
                <a:latin typeface="Times New Roman" pitchFamily="18" charset="0"/>
              </a:endParaRPr>
            </a:p>
          </p:txBody>
        </p:sp>
        <p:sp>
          <p:nvSpPr>
            <p:cNvPr id="92774" name="Rectangle 614"/>
            <p:cNvSpPr>
              <a:spLocks noChangeArrowheads="1"/>
            </p:cNvSpPr>
            <p:nvPr/>
          </p:nvSpPr>
          <p:spPr bwMode="auto">
            <a:xfrm>
              <a:off x="4858" y="4138"/>
              <a:ext cx="36" cy="90"/>
            </a:xfrm>
            <a:prstGeom prst="rect">
              <a:avLst/>
            </a:prstGeom>
            <a:noFill/>
            <a:ln w="9525">
              <a:noFill/>
              <a:miter lim="800000"/>
              <a:headEnd/>
              <a:tailEnd/>
            </a:ln>
          </p:spPr>
          <p:txBody>
            <a:bodyPr wrap="none" lIns="0" tIns="0" rIns="0" bIns="0">
              <a:spAutoFit/>
            </a:bodyPr>
            <a:lstStyle/>
            <a:p>
              <a:pPr algn="ctr"/>
              <a:r>
                <a:rPr lang="hu-HU" sz="900">
                  <a:solidFill>
                    <a:srgbClr val="000000"/>
                  </a:solidFill>
                </a:rPr>
                <a:t>2</a:t>
              </a:r>
              <a:endParaRPr lang="hu-HU" sz="3200" b="1">
                <a:latin typeface="Times New Roman" pitchFamily="18" charset="0"/>
              </a:endParaRPr>
            </a:p>
          </p:txBody>
        </p:sp>
        <p:sp>
          <p:nvSpPr>
            <p:cNvPr id="92775" name="Rectangle 615"/>
            <p:cNvSpPr>
              <a:spLocks noChangeArrowheads="1"/>
            </p:cNvSpPr>
            <p:nvPr/>
          </p:nvSpPr>
          <p:spPr bwMode="auto">
            <a:xfrm>
              <a:off x="4914" y="4045"/>
              <a:ext cx="41" cy="199"/>
            </a:xfrm>
            <a:prstGeom prst="rect">
              <a:avLst/>
            </a:prstGeom>
            <a:noFill/>
            <a:ln w="9525">
              <a:noFill/>
              <a:miter lim="800000"/>
              <a:headEnd/>
              <a:tailEnd/>
            </a:ln>
          </p:spPr>
          <p:txBody>
            <a:bodyPr wrap="none" lIns="0" tIns="0" rIns="0" bIns="0">
              <a:spAutoFit/>
            </a:bodyPr>
            <a:lstStyle/>
            <a:p>
              <a:pPr algn="ctr"/>
              <a:r>
                <a:rPr lang="hu-HU" sz="2000">
                  <a:solidFill>
                    <a:srgbClr val="000000"/>
                  </a:solidFill>
                  <a:latin typeface="Times New Roman" pitchFamily="18" charset="0"/>
                </a:rPr>
                <a:t> </a:t>
              </a:r>
              <a:endParaRPr lang="hu-HU" sz="3200" b="1">
                <a:latin typeface="Times New Roman" pitchFamily="18" charset="0"/>
              </a:endParaRPr>
            </a:p>
          </p:txBody>
        </p:sp>
        <p:sp>
          <p:nvSpPr>
            <p:cNvPr id="92776" name="Rectangle 616"/>
            <p:cNvSpPr>
              <a:spLocks noChangeArrowheads="1"/>
            </p:cNvSpPr>
            <p:nvPr/>
          </p:nvSpPr>
          <p:spPr bwMode="auto">
            <a:xfrm rot="16200000">
              <a:off x="32" y="3033"/>
              <a:ext cx="301"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Közúti</a:t>
              </a:r>
              <a:endParaRPr lang="hu-HU" sz="3200" b="1">
                <a:latin typeface="Times New Roman" pitchFamily="18" charset="0"/>
              </a:endParaRPr>
            </a:p>
          </p:txBody>
        </p:sp>
        <p:sp>
          <p:nvSpPr>
            <p:cNvPr id="92777" name="Rectangle 617"/>
            <p:cNvSpPr>
              <a:spLocks noChangeArrowheads="1"/>
            </p:cNvSpPr>
            <p:nvPr/>
          </p:nvSpPr>
          <p:spPr bwMode="auto">
            <a:xfrm rot="16200000">
              <a:off x="-304" y="2270"/>
              <a:ext cx="989"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 közlekedés emisszió</a:t>
              </a:r>
              <a:endParaRPr lang="hu-HU" sz="3200" b="1">
                <a:latin typeface="Times New Roman" pitchFamily="18" charset="0"/>
              </a:endParaRPr>
            </a:p>
          </p:txBody>
        </p:sp>
        <p:sp>
          <p:nvSpPr>
            <p:cNvPr id="92778" name="Rectangle 618"/>
            <p:cNvSpPr>
              <a:spLocks noChangeArrowheads="1"/>
            </p:cNvSpPr>
            <p:nvPr/>
          </p:nvSpPr>
          <p:spPr bwMode="auto">
            <a:xfrm rot="16200000">
              <a:off x="74" y="1589"/>
              <a:ext cx="228"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ja, %</a:t>
              </a:r>
              <a:endParaRPr lang="hu-HU" sz="3200" b="1">
                <a:latin typeface="Times New Roman" pitchFamily="18" charset="0"/>
              </a:endParaRPr>
            </a:p>
          </p:txBody>
        </p:sp>
        <p:sp>
          <p:nvSpPr>
            <p:cNvPr id="92779" name="Rectangle 619"/>
            <p:cNvSpPr>
              <a:spLocks noChangeArrowheads="1"/>
            </p:cNvSpPr>
            <p:nvPr/>
          </p:nvSpPr>
          <p:spPr bwMode="auto">
            <a:xfrm rot="16200000">
              <a:off x="172" y="1450"/>
              <a:ext cx="2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 </a:t>
              </a:r>
              <a:endParaRPr lang="hu-HU" sz="3200" b="1">
                <a:latin typeface="Times New Roman" pitchFamily="18" charset="0"/>
              </a:endParaRPr>
            </a:p>
          </p:txBody>
        </p:sp>
        <p:sp>
          <p:nvSpPr>
            <p:cNvPr id="92780" name="Rectangle 620"/>
            <p:cNvSpPr>
              <a:spLocks noChangeArrowheads="1"/>
            </p:cNvSpPr>
            <p:nvPr/>
          </p:nvSpPr>
          <p:spPr bwMode="auto">
            <a:xfrm rot="16200000">
              <a:off x="305" y="2689"/>
              <a:ext cx="3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a:t>
              </a:r>
              <a:endParaRPr lang="hu-HU" sz="3200" b="1">
                <a:latin typeface="Times New Roman" pitchFamily="18" charset="0"/>
              </a:endParaRPr>
            </a:p>
          </p:txBody>
        </p:sp>
        <p:sp>
          <p:nvSpPr>
            <p:cNvPr id="92781" name="Rectangle 621"/>
            <p:cNvSpPr>
              <a:spLocks noChangeArrowheads="1"/>
            </p:cNvSpPr>
            <p:nvPr/>
          </p:nvSpPr>
          <p:spPr bwMode="auto">
            <a:xfrm rot="16200000">
              <a:off x="203" y="2533"/>
              <a:ext cx="236"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1995</a:t>
              </a:r>
              <a:endParaRPr lang="hu-HU" sz="3200" b="1">
                <a:latin typeface="Times New Roman" pitchFamily="18" charset="0"/>
              </a:endParaRPr>
            </a:p>
          </p:txBody>
        </p:sp>
        <p:sp>
          <p:nvSpPr>
            <p:cNvPr id="92782" name="Rectangle 622"/>
            <p:cNvSpPr>
              <a:spLocks noChangeArrowheads="1"/>
            </p:cNvSpPr>
            <p:nvPr/>
          </p:nvSpPr>
          <p:spPr bwMode="auto">
            <a:xfrm rot="16200000">
              <a:off x="148" y="2198"/>
              <a:ext cx="357" cy="136"/>
            </a:xfrm>
            <a:prstGeom prst="rect">
              <a:avLst/>
            </a:prstGeom>
            <a:noFill/>
            <a:ln w="9525">
              <a:noFill/>
              <a:miter lim="800000"/>
              <a:headEnd/>
              <a:tailEnd/>
            </a:ln>
          </p:spPr>
          <p:txBody>
            <a:bodyPr wrap="none" lIns="0" tIns="0" rIns="0" bIns="0">
              <a:spAutoFit/>
            </a:bodyPr>
            <a:lstStyle/>
            <a:p>
              <a:pPr algn="ctr"/>
              <a:r>
                <a:rPr lang="hu-HU" sz="1400" b="1">
                  <a:solidFill>
                    <a:srgbClr val="000000"/>
                  </a:solidFill>
                </a:rPr>
                <a:t>=100%)</a:t>
              </a:r>
              <a:endParaRPr lang="hu-HU" sz="3200" b="1">
                <a:latin typeface="Times New Roman" pitchFamily="18" charset="0"/>
              </a:endParaRPr>
            </a:p>
          </p:txBody>
        </p:sp>
        <p:sp>
          <p:nvSpPr>
            <p:cNvPr id="92783" name="Rectangle 623"/>
            <p:cNvSpPr>
              <a:spLocks noChangeArrowheads="1"/>
            </p:cNvSpPr>
            <p:nvPr/>
          </p:nvSpPr>
          <p:spPr bwMode="auto">
            <a:xfrm rot="16200000">
              <a:off x="273" y="1904"/>
              <a:ext cx="56" cy="263"/>
            </a:xfrm>
            <a:prstGeom prst="rect">
              <a:avLst/>
            </a:prstGeom>
            <a:noFill/>
            <a:ln w="9525">
              <a:noFill/>
              <a:miter lim="800000"/>
              <a:headEnd/>
              <a:tailEnd/>
            </a:ln>
          </p:spPr>
          <p:txBody>
            <a:bodyPr wrap="none" lIns="0" tIns="0" rIns="0" bIns="0">
              <a:spAutoFit/>
            </a:bodyPr>
            <a:lstStyle/>
            <a:p>
              <a:pPr algn="ctr"/>
              <a:r>
                <a:rPr lang="hu-HU" sz="2700">
                  <a:solidFill>
                    <a:srgbClr val="000000"/>
                  </a:solidFill>
                  <a:latin typeface="Times New Roman" pitchFamily="18" charset="0"/>
                </a:rPr>
                <a:t> </a:t>
              </a:r>
              <a:endParaRPr lang="hu-HU" sz="3200" b="1">
                <a:latin typeface="Times New Roman" pitchFamily="18" charset="0"/>
              </a:endParaRPr>
            </a:p>
          </p:txBody>
        </p:sp>
        <p:sp>
          <p:nvSpPr>
            <p:cNvPr id="92784" name="Rectangle 624"/>
            <p:cNvSpPr>
              <a:spLocks noChangeArrowheads="1"/>
            </p:cNvSpPr>
            <p:nvPr/>
          </p:nvSpPr>
          <p:spPr bwMode="auto">
            <a:xfrm>
              <a:off x="4599" y="1415"/>
              <a:ext cx="154"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CO</a:t>
              </a:r>
              <a:endParaRPr lang="hu-HU" sz="3200" b="1">
                <a:latin typeface="Times New Roman" pitchFamily="18" charset="0"/>
              </a:endParaRPr>
            </a:p>
          </p:txBody>
        </p:sp>
        <p:sp>
          <p:nvSpPr>
            <p:cNvPr id="92785" name="Rectangle 625"/>
            <p:cNvSpPr>
              <a:spLocks noChangeArrowheads="1"/>
            </p:cNvSpPr>
            <p:nvPr/>
          </p:nvSpPr>
          <p:spPr bwMode="auto">
            <a:xfrm>
              <a:off x="4777" y="1475"/>
              <a:ext cx="42" cy="100"/>
            </a:xfrm>
            <a:prstGeom prst="rect">
              <a:avLst/>
            </a:prstGeom>
            <a:noFill/>
            <a:ln w="9525">
              <a:noFill/>
              <a:miter lim="800000"/>
              <a:headEnd/>
              <a:tailEnd/>
            </a:ln>
          </p:spPr>
          <p:txBody>
            <a:bodyPr wrap="none" lIns="0" tIns="0" rIns="0" bIns="0">
              <a:spAutoFit/>
            </a:bodyPr>
            <a:lstStyle/>
            <a:p>
              <a:pPr algn="ctr"/>
              <a:r>
                <a:rPr lang="hu-HU" sz="1000">
                  <a:solidFill>
                    <a:srgbClr val="000000"/>
                  </a:solidFill>
                </a:rPr>
                <a:t>2</a:t>
              </a:r>
              <a:endParaRPr lang="hu-HU" sz="3200" b="1">
                <a:latin typeface="Times New Roman" pitchFamily="18" charset="0"/>
              </a:endParaRPr>
            </a:p>
          </p:txBody>
        </p:sp>
        <p:sp>
          <p:nvSpPr>
            <p:cNvPr id="92786" name="Rectangle 626"/>
            <p:cNvSpPr>
              <a:spLocks noChangeArrowheads="1"/>
            </p:cNvSpPr>
            <p:nvPr/>
          </p:nvSpPr>
          <p:spPr bwMode="auto">
            <a:xfrm>
              <a:off x="4832" y="1415"/>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7" name="Rectangle 627"/>
            <p:cNvSpPr>
              <a:spLocks noChangeArrowheads="1"/>
            </p:cNvSpPr>
            <p:nvPr/>
          </p:nvSpPr>
          <p:spPr bwMode="auto">
            <a:xfrm>
              <a:off x="3265" y="1740"/>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8" name="Rectangle 628"/>
            <p:cNvSpPr>
              <a:spLocks noChangeArrowheads="1"/>
            </p:cNvSpPr>
            <p:nvPr/>
          </p:nvSpPr>
          <p:spPr bwMode="auto">
            <a:xfrm>
              <a:off x="5157" y="1883"/>
              <a:ext cx="29" cy="159"/>
            </a:xfrm>
            <a:prstGeom prst="rect">
              <a:avLst/>
            </a:prstGeom>
            <a:noFill/>
            <a:ln w="9525">
              <a:noFill/>
              <a:miter lim="800000"/>
              <a:headEnd/>
              <a:tailEnd/>
            </a:ln>
          </p:spPr>
          <p:txBody>
            <a:bodyPr wrap="none" lIns="0" tIns="0" rIns="0" bIns="0">
              <a:spAutoFit/>
            </a:bodyPr>
            <a:lstStyle/>
            <a:p>
              <a:pPr algn="ctr"/>
              <a:r>
                <a:rPr lang="hu-HU" sz="1600">
                  <a:solidFill>
                    <a:srgbClr val="000000"/>
                  </a:solidFill>
                </a:rPr>
                <a:t> </a:t>
              </a:r>
              <a:endParaRPr lang="hu-HU" sz="3200" b="1">
                <a:latin typeface="Times New Roman" pitchFamily="18" charset="0"/>
              </a:endParaRPr>
            </a:p>
          </p:txBody>
        </p:sp>
        <p:sp>
          <p:nvSpPr>
            <p:cNvPr id="92789" name="Text Box 629"/>
            <p:cNvSpPr txBox="1">
              <a:spLocks noChangeArrowheads="1"/>
            </p:cNvSpPr>
            <p:nvPr/>
          </p:nvSpPr>
          <p:spPr bwMode="auto">
            <a:xfrm>
              <a:off x="1971" y="1849"/>
              <a:ext cx="3081" cy="338"/>
            </a:xfrm>
            <a:prstGeom prst="rect">
              <a:avLst/>
            </a:prstGeom>
            <a:noFill/>
            <a:ln w="9525">
              <a:noFill/>
              <a:miter lim="800000"/>
              <a:headEnd/>
              <a:tailEnd/>
            </a:ln>
            <a:effectLst/>
          </p:spPr>
          <p:txBody>
            <a:bodyPr>
              <a:spAutoFit/>
            </a:bodyPr>
            <a:lstStyle/>
            <a:p>
              <a:pPr algn="ctr">
                <a:spcBef>
                  <a:spcPct val="50000"/>
                </a:spcBef>
              </a:pPr>
              <a:r>
                <a:rPr lang="hu-HU" sz="1400" b="1">
                  <a:latin typeface="Times New Roman" pitchFamily="18" charset="0"/>
                </a:rPr>
                <a:t>A hajtóanyagok minőségi előírásának szigorítása növeli a finomítók CO</a:t>
              </a:r>
              <a:r>
                <a:rPr lang="hu-HU" sz="1400" b="1" baseline="-25000">
                  <a:latin typeface="Times New Roman" pitchFamily="18" charset="0"/>
                </a:rPr>
                <a:t>2</a:t>
              </a:r>
              <a:r>
                <a:rPr lang="hu-HU" sz="1400" b="1">
                  <a:latin typeface="Times New Roman" pitchFamily="18" charset="0"/>
                </a:rPr>
                <a:t> emisszióját</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latin typeface="Arial" pitchFamily="34" charset="0"/>
                <a:cs typeface="Arial" pitchFamily="34" charset="0"/>
              </a:rPr>
              <a:t>Csonka János (1852-1939) munkásságából</a:t>
            </a:r>
            <a:endParaRPr lang="hu-HU" sz="2800" b="1" dirty="0">
              <a:latin typeface="Arial" pitchFamily="34" charset="0"/>
              <a:cs typeface="Arial" pitchFamily="34" charset="0"/>
            </a:endParaRPr>
          </a:p>
        </p:txBody>
      </p:sp>
      <p:sp>
        <p:nvSpPr>
          <p:cNvPr id="3" name="Szöveg helye 2"/>
          <p:cNvSpPr>
            <a:spLocks noGrp="1"/>
          </p:cNvSpPr>
          <p:nvPr>
            <p:ph type="body" sz="half" idx="1"/>
          </p:nvPr>
        </p:nvSpPr>
        <p:spPr/>
        <p:txBody>
          <a:bodyPr>
            <a:normAutofit lnSpcReduction="10000"/>
          </a:bodyPr>
          <a:lstStyle/>
          <a:p>
            <a:r>
              <a:rPr lang="hu-HU" sz="1800" dirty="0" smtClean="0">
                <a:solidFill>
                  <a:srgbClr val="FF0000"/>
                </a:solidFill>
                <a:latin typeface="Arial" pitchFamily="34" charset="0"/>
                <a:cs typeface="Arial" pitchFamily="34" charset="0"/>
              </a:rPr>
              <a:t>1877-1925: Magyar Királyi József Műegyetem gépműhely vezetője</a:t>
            </a:r>
          </a:p>
          <a:p>
            <a:r>
              <a:rPr lang="hu-HU" sz="1800" b="1" dirty="0" smtClean="0">
                <a:latin typeface="Arial" pitchFamily="34" charset="0"/>
                <a:cs typeface="Arial" pitchFamily="34" charset="0"/>
              </a:rPr>
              <a:t>1893. febr.: Bánki Donáttal közös karburátor-szabadalom </a:t>
            </a:r>
            <a:r>
              <a:rPr lang="hu-HU" sz="1800" dirty="0" smtClean="0">
                <a:latin typeface="Arial" pitchFamily="34" charset="0"/>
                <a:cs typeface="Arial" pitchFamily="34" charset="0"/>
              </a:rPr>
              <a:t>(változtatható fúvókaméret és </a:t>
            </a:r>
            <a:r>
              <a:rPr lang="hu-HU" sz="1800" dirty="0" err="1" smtClean="0">
                <a:latin typeface="Arial" pitchFamily="34" charset="0"/>
                <a:cs typeface="Arial" pitchFamily="34" charset="0"/>
              </a:rPr>
              <a:t>pót-levegő-szelepek</a:t>
            </a:r>
            <a:r>
              <a:rPr lang="hu-HU" sz="1800" dirty="0" smtClean="0">
                <a:latin typeface="Arial" pitchFamily="34" charset="0"/>
                <a:cs typeface="Arial" pitchFamily="34" charset="0"/>
              </a:rPr>
              <a:t>)</a:t>
            </a:r>
          </a:p>
          <a:p>
            <a:r>
              <a:rPr lang="hu-HU" sz="1800" b="1" dirty="0" smtClean="0">
                <a:latin typeface="Arial" pitchFamily="34" charset="0"/>
                <a:cs typeface="Arial" pitchFamily="34" charset="0"/>
              </a:rPr>
              <a:t>1902: első </a:t>
            </a:r>
            <a:r>
              <a:rPr lang="hu-HU" sz="1800" b="1" dirty="0" err="1" smtClean="0">
                <a:latin typeface="Arial" pitchFamily="34" charset="0"/>
                <a:cs typeface="Arial" pitchFamily="34" charset="0"/>
              </a:rPr>
              <a:t>M.-on</a:t>
            </a:r>
            <a:r>
              <a:rPr lang="hu-HU" sz="1800" b="1" dirty="0" smtClean="0">
                <a:latin typeface="Arial" pitchFamily="34" charset="0"/>
                <a:cs typeface="Arial" pitchFamily="34" charset="0"/>
              </a:rPr>
              <a:t> tervezett és gyártott gépjármű</a:t>
            </a:r>
            <a:r>
              <a:rPr lang="hu-HU" sz="1800" dirty="0" smtClean="0">
                <a:latin typeface="Arial" pitchFamily="34" charset="0"/>
                <a:cs typeface="Arial" pitchFamily="34" charset="0"/>
              </a:rPr>
              <a:t> (tricikli a Magy. </a:t>
            </a:r>
            <a:r>
              <a:rPr lang="hu-HU" sz="1800" dirty="0" err="1" smtClean="0">
                <a:latin typeface="Arial" pitchFamily="34" charset="0"/>
                <a:cs typeface="Arial" pitchFamily="34" charset="0"/>
              </a:rPr>
              <a:t>Kir</a:t>
            </a:r>
            <a:r>
              <a:rPr lang="hu-HU" sz="1800" dirty="0" smtClean="0">
                <a:latin typeface="Arial" pitchFamily="34" charset="0"/>
                <a:cs typeface="Arial" pitchFamily="34" charset="0"/>
              </a:rPr>
              <a:t>. Posta megrendelésére; 2,25 </a:t>
            </a:r>
            <a:r>
              <a:rPr lang="hu-HU" sz="1800" dirty="0" err="1" smtClean="0">
                <a:latin typeface="Arial" pitchFamily="34" charset="0"/>
                <a:cs typeface="Arial" pitchFamily="34" charset="0"/>
              </a:rPr>
              <a:t>LE-s</a:t>
            </a:r>
            <a:r>
              <a:rPr lang="hu-HU" sz="1800" dirty="0" smtClean="0">
                <a:latin typeface="Arial" pitchFamily="34" charset="0"/>
                <a:cs typeface="Arial" pitchFamily="34" charset="0"/>
              </a:rPr>
              <a:t> motor Bosch gyújtómágnessel, 1900 korona ár)</a:t>
            </a:r>
          </a:p>
          <a:p>
            <a:r>
              <a:rPr lang="hu-HU" sz="1800" dirty="0" smtClean="0">
                <a:latin typeface="Arial" pitchFamily="34" charset="0"/>
                <a:cs typeface="Arial" pitchFamily="34" charset="0"/>
              </a:rPr>
              <a:t>1905: négyhengeres postai csomagszállító </a:t>
            </a:r>
            <a:r>
              <a:rPr lang="hu-HU" sz="1800" dirty="0" err="1" smtClean="0">
                <a:latin typeface="Arial" pitchFamily="34" charset="0"/>
                <a:cs typeface="Arial" pitchFamily="34" charset="0"/>
              </a:rPr>
              <a:t>gk</a:t>
            </a:r>
            <a:r>
              <a:rPr lang="hu-HU" sz="1800" dirty="0" smtClean="0">
                <a:latin typeface="Arial" pitchFamily="34" charset="0"/>
                <a:cs typeface="Arial" pitchFamily="34" charset="0"/>
              </a:rPr>
              <a:t> (2 m3 raktér)</a:t>
            </a:r>
          </a:p>
          <a:p>
            <a:r>
              <a:rPr lang="hu-HU" sz="1800" dirty="0" smtClean="0">
                <a:latin typeface="Arial" pitchFamily="34" charset="0"/>
                <a:cs typeface="Arial" pitchFamily="34" charset="0"/>
              </a:rPr>
              <a:t>1912- kéthengeres boxermotor (350-700 cm3) és kétütemű stabilmotor</a:t>
            </a:r>
            <a:endParaRPr lang="hu-HU" sz="1800" dirty="0">
              <a:latin typeface="Arial" pitchFamily="34" charset="0"/>
              <a:cs typeface="Arial" pitchFamily="34" charset="0"/>
            </a:endParaRPr>
          </a:p>
        </p:txBody>
      </p:sp>
      <p:pic>
        <p:nvPicPr>
          <p:cNvPr id="5" name="Tartalom helye 4" descr="Csonka kisautó 1908.jpg"/>
          <p:cNvPicPr>
            <a:picLocks noGrp="1" noChangeAspect="1"/>
          </p:cNvPicPr>
          <p:nvPr>
            <p:ph sz="half" idx="2"/>
          </p:nvPr>
        </p:nvPicPr>
        <p:blipFill>
          <a:blip r:embed="rId2" cstate="print"/>
          <a:stretch>
            <a:fillRect/>
          </a:stretch>
        </p:blipFill>
        <p:spPr>
          <a:xfrm>
            <a:off x="5076056" y="1772816"/>
            <a:ext cx="3816424" cy="3168352"/>
          </a:xfrm>
        </p:spPr>
      </p:pic>
      <p:sp>
        <p:nvSpPr>
          <p:cNvPr id="6" name="Szövegdoboz 5"/>
          <p:cNvSpPr txBox="1"/>
          <p:nvPr/>
        </p:nvSpPr>
        <p:spPr>
          <a:xfrm>
            <a:off x="5076056" y="5085184"/>
            <a:ext cx="3816424" cy="646331"/>
          </a:xfrm>
          <a:prstGeom prst="rect">
            <a:avLst/>
          </a:prstGeom>
          <a:noFill/>
        </p:spPr>
        <p:txBody>
          <a:bodyPr wrap="square" rtlCol="0">
            <a:spAutoFit/>
          </a:bodyPr>
          <a:lstStyle/>
          <a:p>
            <a:pPr algn="ctr"/>
            <a:r>
              <a:rPr lang="hu-HU" dirty="0" smtClean="0">
                <a:latin typeface="Arial" pitchFamily="34" charset="0"/>
                <a:cs typeface="Arial" pitchFamily="34" charset="0"/>
              </a:rPr>
              <a:t>Négyhengeres Csonka kisautó alváza (1908-1912)</a:t>
            </a:r>
            <a:endParaRPr lang="hu-HU" dirty="0">
              <a:latin typeface="Arial" pitchFamily="34" charset="0"/>
              <a:cs typeface="Arial" pitchFamily="34" charset="0"/>
            </a:endParaRPr>
          </a:p>
        </p:txBody>
      </p:sp>
      <p:sp>
        <p:nvSpPr>
          <p:cNvPr id="7" name="Szövegdoboz 6"/>
          <p:cNvSpPr txBox="1"/>
          <p:nvPr/>
        </p:nvSpPr>
        <p:spPr>
          <a:xfrm>
            <a:off x="539552" y="6093296"/>
            <a:ext cx="8280920" cy="461665"/>
          </a:xfrm>
          <a:prstGeom prst="rect">
            <a:avLst/>
          </a:prstGeom>
          <a:noFill/>
        </p:spPr>
        <p:txBody>
          <a:bodyPr wrap="square" rtlCol="0">
            <a:spAutoFit/>
          </a:bodyPr>
          <a:lstStyle/>
          <a:p>
            <a:r>
              <a:rPr lang="hu-HU" sz="1200" dirty="0" smtClean="0">
                <a:latin typeface="Arial" pitchFamily="34" charset="0"/>
                <a:cs typeface="Arial" pitchFamily="34" charset="0"/>
              </a:rPr>
              <a:t>Eredeti forrás: Veterán Autó és Motor, 2012/2; megtekintve 2014. febr. 8. &lt;http://totalcar.hu/magazin/kozelet/2014/02/09/csonka_janos_es_a_magyar_autozas_kezdete/&gt;</a:t>
            </a:r>
            <a:endParaRPr lang="hu-HU" sz="1200"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Élőláb helye 3"/>
          <p:cNvSpPr>
            <a:spLocks noGrp="1"/>
          </p:cNvSpPr>
          <p:nvPr>
            <p:ph type="ftr" sz="quarter" idx="10"/>
          </p:nvPr>
        </p:nvSpPr>
        <p:spPr>
          <a:xfrm>
            <a:off x="457200" y="6356351"/>
            <a:ext cx="6043626" cy="501649"/>
          </a:xfrm>
        </p:spPr>
        <p:txBody>
          <a:bodyPr/>
          <a:lstStyle/>
          <a:p>
            <a:r>
              <a:rPr lang="hu-HU" dirty="0" err="1" smtClean="0">
                <a:latin typeface="Arial" pitchFamily="34" charset="0"/>
                <a:cs typeface="Arial" pitchFamily="34" charset="0"/>
              </a:rPr>
              <a:t>Based</a:t>
            </a:r>
            <a:r>
              <a:rPr lang="hu-HU" dirty="0" smtClean="0">
                <a:latin typeface="Arial" pitchFamily="34" charset="0"/>
                <a:cs typeface="Arial" pitchFamily="34" charset="0"/>
              </a:rPr>
              <a:t> </a:t>
            </a:r>
            <a:r>
              <a:rPr lang="hu-HU" dirty="0" err="1" smtClean="0">
                <a:latin typeface="Arial" pitchFamily="34" charset="0"/>
                <a:cs typeface="Arial" pitchFamily="34" charset="0"/>
              </a:rPr>
              <a:t>on</a:t>
            </a:r>
            <a:r>
              <a:rPr lang="hu-HU" dirty="0" smtClean="0">
                <a:latin typeface="Arial" pitchFamily="34" charset="0"/>
                <a:cs typeface="Arial" pitchFamily="34" charset="0"/>
              </a:rPr>
              <a:t>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 </a:t>
            </a:r>
            <a:r>
              <a:rPr lang="hu-HU" dirty="0" smtClean="0">
                <a:latin typeface="Arial" pitchFamily="34" charset="0"/>
                <a:cs typeface="Arial" pitchFamily="34" charset="0"/>
              </a:rPr>
              <a:t>I</a:t>
            </a:r>
            <a:r>
              <a:rPr lang="hu-HU" dirty="0">
                <a:latin typeface="Arial" pitchFamily="34" charset="0"/>
                <a:cs typeface="Arial" pitchFamily="34" charset="0"/>
              </a:rPr>
              <a:t>. 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5" name="Dia számának helye 4"/>
          <p:cNvSpPr>
            <a:spLocks noGrp="1"/>
          </p:cNvSpPr>
          <p:nvPr>
            <p:ph type="sldNum" sz="quarter" idx="11"/>
          </p:nvPr>
        </p:nvSpPr>
        <p:spPr/>
        <p:txBody>
          <a:bodyPr/>
          <a:lstStyle/>
          <a:p>
            <a:fld id="{91F75BDD-E4C4-4B46-9F8E-A6F1D6D9B142}" type="slidenum">
              <a:rPr lang="hu-HU"/>
              <a:pPr/>
              <a:t>50</a:t>
            </a:fld>
            <a:endParaRPr lang="hu-HU"/>
          </a:p>
        </p:txBody>
      </p:sp>
      <p:sp>
        <p:nvSpPr>
          <p:cNvPr id="75778" name="Rectangle 2"/>
          <p:cNvSpPr>
            <a:spLocks noGrp="1" noChangeArrowheads="1"/>
          </p:cNvSpPr>
          <p:nvPr>
            <p:ph type="title"/>
          </p:nvPr>
        </p:nvSpPr>
        <p:spPr>
          <a:xfrm>
            <a:off x="457200" y="-99392"/>
            <a:ext cx="86868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Közlekedési hajtóanyag gyártás I. Motorbenzinek Összefoglalás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5779" name="Rectangle 3"/>
          <p:cNvSpPr>
            <a:spLocks noGrp="1" noChangeArrowheads="1"/>
          </p:cNvSpPr>
          <p:nvPr>
            <p:ph type="body" idx="1"/>
          </p:nvPr>
        </p:nvSpPr>
        <p:spPr>
          <a:xfrm>
            <a:off x="285751" y="1002958"/>
            <a:ext cx="8447088" cy="5378370"/>
          </a:xfrm>
        </p:spPr>
        <p:txBody>
          <a:bodyPr>
            <a:normAutofit fontScale="85000" lnSpcReduction="20000"/>
          </a:bodyPr>
          <a:lstStyle/>
          <a:p>
            <a:pPr>
              <a:lnSpc>
                <a:spcPct val="90000"/>
              </a:lnSpc>
            </a:pPr>
            <a:r>
              <a:rPr lang="hu-HU" sz="2400" dirty="0" smtClean="0">
                <a:solidFill>
                  <a:srgbClr val="009900"/>
                </a:solidFill>
                <a:latin typeface="Arial" pitchFamily="34" charset="0"/>
                <a:cs typeface="Arial" pitchFamily="34" charset="0"/>
              </a:rPr>
              <a:t>Jelentőségük, az Otto-motor működése</a:t>
            </a:r>
          </a:p>
          <a:p>
            <a:pPr>
              <a:lnSpc>
                <a:spcPct val="90000"/>
              </a:lnSpc>
            </a:pPr>
            <a:r>
              <a:rPr lang="hu-HU" sz="2400" dirty="0" smtClean="0">
                <a:solidFill>
                  <a:srgbClr val="009900"/>
                </a:solidFill>
                <a:latin typeface="Arial" pitchFamily="34" charset="0"/>
                <a:cs typeface="Arial" pitchFamily="34" charset="0"/>
              </a:rPr>
              <a:t>A változtatások fő okai a </a:t>
            </a:r>
            <a:r>
              <a:rPr lang="hu-HU" sz="2400" dirty="0">
                <a:solidFill>
                  <a:srgbClr val="009900"/>
                </a:solidFill>
                <a:latin typeface="Arial" pitchFamily="34" charset="0"/>
                <a:cs typeface="Arial" pitchFamily="34" charset="0"/>
              </a:rPr>
              <a:t>korszerű motorhajtóanyagok előállítása </a:t>
            </a:r>
            <a:r>
              <a:rPr lang="hu-HU" sz="2400" dirty="0" smtClean="0">
                <a:solidFill>
                  <a:srgbClr val="009900"/>
                </a:solidFill>
                <a:latin typeface="Arial" pitchFamily="34" charset="0"/>
                <a:cs typeface="Arial" pitchFamily="34" charset="0"/>
              </a:rPr>
              <a:t>területén: a környezetvédelmi, felhasználói elvárások szigorodása</a:t>
            </a:r>
          </a:p>
          <a:p>
            <a:pPr>
              <a:lnSpc>
                <a:spcPct val="90000"/>
              </a:lnSpc>
            </a:pPr>
            <a:r>
              <a:rPr lang="hu-HU" sz="2400" dirty="0" smtClean="0">
                <a:solidFill>
                  <a:srgbClr val="009900"/>
                </a:solidFill>
                <a:latin typeface="Arial" pitchFamily="34" charset="0"/>
                <a:cs typeface="Arial" pitchFamily="34" charset="0"/>
              </a:rPr>
              <a:t>Főbb minőségi mutatói</a:t>
            </a:r>
          </a:p>
          <a:p>
            <a:pPr>
              <a:lnSpc>
                <a:spcPct val="90000"/>
              </a:lnSpc>
            </a:pPr>
            <a:r>
              <a:rPr lang="hu-HU" sz="2400" dirty="0" smtClean="0">
                <a:solidFill>
                  <a:srgbClr val="009900"/>
                </a:solidFill>
                <a:latin typeface="Arial" pitchFamily="34" charset="0"/>
                <a:cs typeface="Arial" pitchFamily="34" charset="0"/>
              </a:rPr>
              <a:t>Korszerű</a:t>
            </a:r>
            <a:r>
              <a:rPr lang="hu-HU" sz="2400" dirty="0">
                <a:solidFill>
                  <a:srgbClr val="009900"/>
                </a:solidFill>
                <a:latin typeface="Arial" pitchFamily="34" charset="0"/>
                <a:cs typeface="Arial" pitchFamily="34" charset="0"/>
              </a:rPr>
              <a:t>, környezetbarát </a:t>
            </a:r>
            <a:r>
              <a:rPr lang="hu-HU" sz="2400" b="1" dirty="0">
                <a:solidFill>
                  <a:srgbClr val="009900"/>
                </a:solidFill>
                <a:latin typeface="Arial" pitchFamily="34" charset="0"/>
                <a:cs typeface="Arial" pitchFamily="34" charset="0"/>
              </a:rPr>
              <a:t>motorbenzinek</a:t>
            </a:r>
            <a:r>
              <a:rPr lang="hu-HU" sz="2400" dirty="0">
                <a:solidFill>
                  <a:srgbClr val="009900"/>
                </a:solidFill>
                <a:latin typeface="Arial" pitchFamily="34" charset="0"/>
                <a:cs typeface="Arial" pitchFamily="34" charset="0"/>
              </a:rPr>
              <a:t> főbb </a:t>
            </a:r>
            <a:r>
              <a:rPr lang="hu-HU" sz="2400" dirty="0" smtClean="0">
                <a:solidFill>
                  <a:srgbClr val="009900"/>
                </a:solidFill>
                <a:latin typeface="Arial" pitchFamily="34" charset="0"/>
                <a:cs typeface="Arial" pitchFamily="34" charset="0"/>
              </a:rPr>
              <a:t>keverőkomponensei, hazai fejlesztések:</a:t>
            </a:r>
            <a:endParaRPr lang="hu-HU" sz="2400" dirty="0">
              <a:solidFill>
                <a:srgbClr val="009900"/>
              </a:solidFill>
              <a:latin typeface="Arial" pitchFamily="34" charset="0"/>
              <a:cs typeface="Arial" pitchFamily="34" charset="0"/>
            </a:endParaRPr>
          </a:p>
          <a:p>
            <a:pPr lvl="1">
              <a:lnSpc>
                <a:spcPct val="90000"/>
              </a:lnSpc>
            </a:pPr>
            <a:r>
              <a:rPr lang="hu-HU" sz="2000" dirty="0">
                <a:latin typeface="Arial" pitchFamily="34" charset="0"/>
                <a:cs typeface="Arial" pitchFamily="34" charset="0"/>
              </a:rPr>
              <a:t>nagy </a:t>
            </a:r>
            <a:r>
              <a:rPr lang="hu-HU" sz="2000" i="1" dirty="0" err="1" smtClean="0">
                <a:latin typeface="Arial" pitchFamily="34" charset="0"/>
                <a:cs typeface="Arial" pitchFamily="34" charset="0"/>
              </a:rPr>
              <a:t>i</a:t>
            </a:r>
            <a:r>
              <a:rPr lang="hu-HU" sz="2000" dirty="0" err="1" smtClean="0">
                <a:latin typeface="Arial" pitchFamily="34" charset="0"/>
                <a:cs typeface="Arial" pitchFamily="34" charset="0"/>
              </a:rPr>
              <a:t>-paraffin-tartalmú</a:t>
            </a:r>
            <a:r>
              <a:rPr lang="hu-HU" sz="2000" dirty="0" smtClean="0">
                <a:latin typeface="Arial" pitchFamily="34" charset="0"/>
                <a:cs typeface="Arial" pitchFamily="34" charset="0"/>
              </a:rPr>
              <a:t> </a:t>
            </a:r>
            <a:r>
              <a:rPr lang="hu-HU" sz="2000" dirty="0" err="1">
                <a:latin typeface="Arial" pitchFamily="34" charset="0"/>
                <a:cs typeface="Arial" pitchFamily="34" charset="0"/>
              </a:rPr>
              <a:t>izomerizátum</a:t>
            </a:r>
            <a:r>
              <a:rPr lang="hu-HU" sz="2000" dirty="0">
                <a:latin typeface="Arial" pitchFamily="34" charset="0"/>
                <a:cs typeface="Arial" pitchFamily="34" charset="0"/>
              </a:rPr>
              <a:t> és </a:t>
            </a:r>
            <a:r>
              <a:rPr lang="hu-HU" sz="2000" dirty="0" err="1" smtClean="0">
                <a:latin typeface="Arial" pitchFamily="34" charset="0"/>
                <a:cs typeface="Arial" pitchFamily="34" charset="0"/>
              </a:rPr>
              <a:t>alkilátum</a:t>
            </a:r>
            <a:endParaRPr lang="hu-HU" sz="2000" dirty="0">
              <a:latin typeface="Arial" pitchFamily="34" charset="0"/>
              <a:cs typeface="Arial" pitchFamily="34" charset="0"/>
            </a:endParaRPr>
          </a:p>
          <a:p>
            <a:pPr lvl="1">
              <a:lnSpc>
                <a:spcPct val="90000"/>
              </a:lnSpc>
            </a:pPr>
            <a:r>
              <a:rPr lang="hu-HU" sz="2000" dirty="0">
                <a:latin typeface="Arial" pitchFamily="34" charset="0"/>
                <a:cs typeface="Arial" pitchFamily="34" charset="0"/>
              </a:rPr>
              <a:t>gyakorlatilag kén- és nitrogénmentes </a:t>
            </a:r>
            <a:r>
              <a:rPr lang="hu-HU" sz="2000" dirty="0" err="1">
                <a:latin typeface="Arial" pitchFamily="34" charset="0"/>
                <a:cs typeface="Arial" pitchFamily="34" charset="0"/>
              </a:rPr>
              <a:t>FCC-benzin</a:t>
            </a:r>
            <a:r>
              <a:rPr lang="hu-HU" sz="2000" dirty="0">
                <a:latin typeface="Arial" pitchFamily="34" charset="0"/>
                <a:cs typeface="Arial" pitchFamily="34" charset="0"/>
              </a:rPr>
              <a:t> és lepárlási </a:t>
            </a:r>
            <a:r>
              <a:rPr lang="hu-HU" sz="2000" dirty="0" smtClean="0">
                <a:latin typeface="Arial" pitchFamily="34" charset="0"/>
                <a:cs typeface="Arial" pitchFamily="34" charset="0"/>
              </a:rPr>
              <a:t>benzin </a:t>
            </a:r>
            <a:endParaRPr lang="hu-HU" sz="2000" dirty="0">
              <a:latin typeface="Arial" pitchFamily="34" charset="0"/>
              <a:cs typeface="Arial" pitchFamily="34" charset="0"/>
            </a:endParaRPr>
          </a:p>
          <a:p>
            <a:pPr lvl="1">
              <a:lnSpc>
                <a:spcPct val="90000"/>
              </a:lnSpc>
            </a:pPr>
            <a:r>
              <a:rPr lang="hu-HU" sz="2000" dirty="0">
                <a:latin typeface="Arial" pitchFamily="34" charset="0"/>
                <a:cs typeface="Arial" pitchFamily="34" charset="0"/>
              </a:rPr>
              <a:t>csökkentett benzol- és </a:t>
            </a:r>
            <a:r>
              <a:rPr lang="hu-HU" sz="2000" dirty="0" err="1" smtClean="0">
                <a:latin typeface="Arial" pitchFamily="34" charset="0"/>
                <a:cs typeface="Arial" pitchFamily="34" charset="0"/>
              </a:rPr>
              <a:t>összaromás-tartalmú</a:t>
            </a:r>
            <a:r>
              <a:rPr lang="hu-HU" sz="2000" dirty="0" smtClean="0">
                <a:latin typeface="Arial" pitchFamily="34" charset="0"/>
                <a:cs typeface="Arial" pitchFamily="34" charset="0"/>
              </a:rPr>
              <a:t> </a:t>
            </a:r>
            <a:r>
              <a:rPr lang="hu-HU" sz="2000" dirty="0">
                <a:latin typeface="Arial" pitchFamily="34" charset="0"/>
                <a:cs typeface="Arial" pitchFamily="34" charset="0"/>
              </a:rPr>
              <a:t>motorbenzin (benzolmentes </a:t>
            </a:r>
            <a:r>
              <a:rPr lang="hu-HU" sz="2000" dirty="0" err="1">
                <a:latin typeface="Arial" pitchFamily="34" charset="0"/>
                <a:cs typeface="Arial" pitchFamily="34" charset="0"/>
              </a:rPr>
              <a:t>reformátum</a:t>
            </a:r>
            <a:r>
              <a:rPr lang="hu-HU" sz="2000" dirty="0" smtClean="0">
                <a:latin typeface="Arial" pitchFamily="34" charset="0"/>
                <a:cs typeface="Arial" pitchFamily="34" charset="0"/>
              </a:rPr>
              <a:t>)</a:t>
            </a:r>
            <a:endParaRPr lang="hu-HU" sz="2000" dirty="0">
              <a:latin typeface="Arial" pitchFamily="34" charset="0"/>
              <a:cs typeface="Arial" pitchFamily="34" charset="0"/>
            </a:endParaRPr>
          </a:p>
          <a:p>
            <a:pPr lvl="1">
              <a:lnSpc>
                <a:spcPct val="90000"/>
              </a:lnSpc>
            </a:pPr>
            <a:r>
              <a:rPr lang="hu-HU" sz="2000" dirty="0" err="1">
                <a:latin typeface="Arial" pitchFamily="34" charset="0"/>
                <a:cs typeface="Arial" pitchFamily="34" charset="0"/>
              </a:rPr>
              <a:t>bioeredetű</a:t>
            </a:r>
            <a:r>
              <a:rPr lang="hu-HU" sz="2000" dirty="0">
                <a:latin typeface="Arial" pitchFamily="34" charset="0"/>
                <a:cs typeface="Arial" pitchFamily="34" charset="0"/>
              </a:rPr>
              <a:t> keverőkomponensek (</a:t>
            </a:r>
            <a:r>
              <a:rPr lang="hu-HU" sz="2000" dirty="0" err="1">
                <a:latin typeface="Arial" pitchFamily="34" charset="0"/>
                <a:cs typeface="Arial" pitchFamily="34" charset="0"/>
              </a:rPr>
              <a:t>bioetanol</a:t>
            </a:r>
            <a:r>
              <a:rPr lang="hu-HU" sz="2000" dirty="0">
                <a:latin typeface="Arial" pitchFamily="34" charset="0"/>
                <a:cs typeface="Arial" pitchFamily="34" charset="0"/>
              </a:rPr>
              <a:t>, </a:t>
            </a:r>
            <a:r>
              <a:rPr lang="hu-HU" sz="2000" dirty="0" err="1">
                <a:latin typeface="Arial" pitchFamily="34" charset="0"/>
                <a:cs typeface="Arial" pitchFamily="34" charset="0"/>
              </a:rPr>
              <a:t>bio-ETBE</a:t>
            </a:r>
            <a:r>
              <a:rPr lang="hu-HU" sz="2000" dirty="0">
                <a:latin typeface="Arial" pitchFamily="34" charset="0"/>
                <a:cs typeface="Arial" pitchFamily="34" charset="0"/>
              </a:rPr>
              <a:t>, </a:t>
            </a:r>
            <a:r>
              <a:rPr lang="hu-HU" sz="2000" dirty="0" err="1">
                <a:latin typeface="Arial" pitchFamily="34" charset="0"/>
                <a:cs typeface="Arial" pitchFamily="34" charset="0"/>
              </a:rPr>
              <a:t>bio-TAEE</a:t>
            </a:r>
            <a:r>
              <a:rPr lang="hu-HU" sz="2000" dirty="0">
                <a:latin typeface="Arial" pitchFamily="34" charset="0"/>
                <a:cs typeface="Arial" pitchFamily="34" charset="0"/>
              </a:rPr>
              <a:t>, </a:t>
            </a:r>
            <a:r>
              <a:rPr lang="hu-HU" sz="2000" dirty="0" err="1">
                <a:latin typeface="Arial" pitchFamily="34" charset="0"/>
                <a:cs typeface="Arial" pitchFamily="34" charset="0"/>
              </a:rPr>
              <a:t>bio-butanol</a:t>
            </a:r>
            <a:r>
              <a:rPr lang="hu-HU" sz="2000" dirty="0" smtClean="0">
                <a:latin typeface="Arial" pitchFamily="34" charset="0"/>
                <a:cs typeface="Arial" pitchFamily="34" charset="0"/>
              </a:rPr>
              <a:t>)</a:t>
            </a:r>
          </a:p>
          <a:p>
            <a:pPr>
              <a:lnSpc>
                <a:spcPct val="90000"/>
              </a:lnSpc>
            </a:pPr>
            <a:r>
              <a:rPr lang="hu-HU" sz="2400" dirty="0" smtClean="0">
                <a:solidFill>
                  <a:srgbClr val="009900"/>
                </a:solidFill>
                <a:latin typeface="Arial" pitchFamily="34" charset="0"/>
                <a:cs typeface="Arial" pitchFamily="34" charset="0"/>
              </a:rPr>
              <a:t>Motorhajtóanyagok kén-, foszfor-, fém-, halogén- és hamumentes, nagyhatékonyságú adalékai</a:t>
            </a:r>
          </a:p>
          <a:p>
            <a:pPr>
              <a:lnSpc>
                <a:spcPct val="90000"/>
              </a:lnSpc>
            </a:pPr>
            <a:r>
              <a:rPr lang="hu-HU" sz="2400" dirty="0" smtClean="0">
                <a:solidFill>
                  <a:srgbClr val="009900"/>
                </a:solidFill>
                <a:latin typeface="Arial" pitchFamily="34" charset="0"/>
                <a:cs typeface="Arial" pitchFamily="34" charset="0"/>
              </a:rPr>
              <a:t>Repülőbenzin sajátságai</a:t>
            </a:r>
          </a:p>
          <a:p>
            <a:pPr>
              <a:lnSpc>
                <a:spcPct val="90000"/>
              </a:lnSpc>
            </a:pPr>
            <a:r>
              <a:rPr lang="hu-HU" sz="2400" dirty="0" smtClean="0">
                <a:solidFill>
                  <a:srgbClr val="009900"/>
                </a:solidFill>
                <a:latin typeface="Arial" pitchFamily="34" charset="0"/>
                <a:cs typeface="Arial" pitchFamily="34" charset="0"/>
              </a:rPr>
              <a:t>Kipufogógáz kezelés:</a:t>
            </a:r>
          </a:p>
          <a:p>
            <a:pPr lvl="1"/>
            <a:r>
              <a:rPr lang="hu-HU" sz="2000" dirty="0" smtClean="0">
                <a:latin typeface="Arial" pitchFamily="34" charset="0"/>
                <a:cs typeface="Arial" pitchFamily="34" charset="0"/>
              </a:rPr>
              <a:t>A levegőminőség javítására, EU felső értékek (CO, HC, </a:t>
            </a:r>
            <a:r>
              <a:rPr lang="hu-HU" sz="2000" dirty="0" err="1" smtClean="0">
                <a:latin typeface="Arial" pitchFamily="34" charset="0"/>
                <a:cs typeface="Arial" pitchFamily="34" charset="0"/>
              </a:rPr>
              <a:t>NOx</a:t>
            </a:r>
            <a:r>
              <a:rPr lang="hu-HU" sz="2000" dirty="0" smtClean="0">
                <a:latin typeface="Arial" pitchFamily="34" charset="0"/>
                <a:cs typeface="Arial" pitchFamily="34" charset="0"/>
              </a:rPr>
              <a:t>, részecske emissziókra). Termékek: CO2, H2O, N2</a:t>
            </a:r>
          </a:p>
          <a:p>
            <a:pPr lvl="1"/>
            <a:r>
              <a:rPr lang="hu-HU" sz="2000" dirty="0" smtClean="0">
                <a:latin typeface="Arial" pitchFamily="34" charset="0"/>
                <a:cs typeface="Arial" pitchFamily="34" charset="0"/>
              </a:rPr>
              <a:t>Benzinmotoroknál háromfunkciós konverter, </a:t>
            </a:r>
            <a:r>
              <a:rPr lang="hu-HU" sz="2000" dirty="0" err="1" smtClean="0">
                <a:latin typeface="Arial" pitchFamily="34" charset="0"/>
                <a:cs typeface="Arial" pitchFamily="34" charset="0"/>
              </a:rPr>
              <a:t>lambda</a:t>
            </a:r>
            <a:r>
              <a:rPr lang="hu-HU" sz="2000" dirty="0" smtClean="0">
                <a:latin typeface="Arial" pitchFamily="34" charset="0"/>
                <a:cs typeface="Arial" pitchFamily="34" charset="0"/>
              </a:rPr>
              <a:t> szonda, fedélzeti vezérlés, a </a:t>
            </a:r>
            <a:r>
              <a:rPr lang="hu-HU" sz="2000" dirty="0" err="1" smtClean="0">
                <a:latin typeface="Arial" pitchFamily="34" charset="0"/>
                <a:cs typeface="Arial" pitchFamily="34" charset="0"/>
              </a:rPr>
              <a:t>hidegindításkori</a:t>
            </a:r>
            <a:r>
              <a:rPr lang="hu-HU" sz="2000" dirty="0" smtClean="0">
                <a:latin typeface="Arial" pitchFamily="34" charset="0"/>
                <a:cs typeface="Arial" pitchFamily="34" charset="0"/>
              </a:rPr>
              <a:t> működés segítése</a:t>
            </a:r>
          </a:p>
          <a:p>
            <a:pPr lvl="1"/>
            <a:r>
              <a:rPr lang="hu-HU" sz="2000" dirty="0" smtClean="0">
                <a:latin typeface="Arial" pitchFamily="34" charset="0"/>
                <a:cs typeface="Arial" pitchFamily="34" charset="0"/>
              </a:rPr>
              <a:t>1990 óta töredékére csökkent a </a:t>
            </a:r>
            <a:r>
              <a:rPr lang="hu-HU" sz="2000" dirty="0" err="1" smtClean="0">
                <a:latin typeface="Arial" pitchFamily="34" charset="0"/>
                <a:cs typeface="Arial" pitchFamily="34" charset="0"/>
              </a:rPr>
              <a:t>károsanyag</a:t>
            </a:r>
            <a:r>
              <a:rPr lang="hu-HU" sz="2000" dirty="0" smtClean="0">
                <a:latin typeface="Arial" pitchFamily="34" charset="0"/>
                <a:cs typeface="Arial" pitchFamily="34" charset="0"/>
              </a:rPr>
              <a:t> kibocsátás az EU-ban.</a:t>
            </a:r>
          </a:p>
          <a:p>
            <a:pPr lvl="1">
              <a:lnSpc>
                <a:spcPct val="90000"/>
              </a:lnSpc>
            </a:pPr>
            <a:endParaRPr lang="hu-HU" sz="2000" dirty="0" smtClean="0">
              <a:solidFill>
                <a:srgbClr val="009900"/>
              </a:solidFill>
              <a:latin typeface="Arial" pitchFamily="34" charset="0"/>
              <a:cs typeface="Arial" pitchFamily="34" charset="0"/>
            </a:endParaRPr>
          </a:p>
          <a:p>
            <a:pPr>
              <a:lnSpc>
                <a:spcPct val="90000"/>
              </a:lnSpc>
            </a:pPr>
            <a:endParaRPr lang="en-GB" sz="2400" dirty="0">
              <a:latin typeface="Arial" pitchFamily="34" charset="0"/>
              <a:cs typeface="Arial" pitchFamily="34" charset="0"/>
            </a:endParaRPr>
          </a:p>
        </p:txBody>
      </p:sp>
      <p:sp>
        <p:nvSpPr>
          <p:cNvPr id="6" name="Szövegdoboz 5"/>
          <p:cNvSpPr txBox="1"/>
          <p:nvPr/>
        </p:nvSpPr>
        <p:spPr>
          <a:xfrm>
            <a:off x="6516216" y="6309320"/>
            <a:ext cx="2376264" cy="369332"/>
          </a:xfrm>
          <a:prstGeom prst="rect">
            <a:avLst/>
          </a:prstGeom>
          <a:solidFill>
            <a:srgbClr val="FFC000"/>
          </a:solidFill>
        </p:spPr>
        <p:txBody>
          <a:bodyPr wrap="square" rtlCol="0">
            <a:spAutoFit/>
          </a:bodyPr>
          <a:lstStyle/>
          <a:p>
            <a:r>
              <a:rPr lang="hu-HU" u="sng" dirty="0" smtClean="0">
                <a:latin typeface="Arial" pitchFamily="34" charset="0"/>
                <a:cs typeface="Arial" pitchFamily="34" charset="0"/>
                <a:hlinkClick r:id="rId2"/>
              </a:rPr>
              <a:t>HW: </a:t>
            </a:r>
            <a:r>
              <a:rPr lang="hu-HU" dirty="0" err="1" smtClean="0">
                <a:latin typeface="Arial" pitchFamily="34" charset="0"/>
                <a:cs typeface="Arial" pitchFamily="34" charset="0"/>
                <a:hlinkClick r:id="rId2"/>
              </a:rPr>
              <a:t>www.acea.be</a:t>
            </a:r>
            <a:r>
              <a:rPr lang="hu-HU" dirty="0" smtClean="0">
                <a:latin typeface="Arial" pitchFamily="34" charset="0"/>
                <a:cs typeface="Arial" pitchFamily="34" charset="0"/>
              </a:rPr>
              <a:t> </a:t>
            </a:r>
            <a:endParaRPr lang="hu-HU"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gyártott személygépkocsik teljesítmény-megoszlása</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lstStyle/>
          <a:p>
            <a:endParaRPr lang="hu-HU"/>
          </a:p>
        </p:txBody>
      </p:sp>
      <p:pic>
        <p:nvPicPr>
          <p:cNvPr id="133122" name="Picture 2"/>
          <p:cNvPicPr>
            <a:picLocks noChangeAspect="1" noChangeArrowheads="1"/>
          </p:cNvPicPr>
          <p:nvPr/>
        </p:nvPicPr>
        <p:blipFill>
          <a:blip r:embed="rId2" cstate="print"/>
          <a:srcRect l="-810" t="15657"/>
          <a:stretch>
            <a:fillRect/>
          </a:stretch>
        </p:blipFill>
        <p:spPr bwMode="auto">
          <a:xfrm>
            <a:off x="428597" y="1428736"/>
            <a:ext cx="8358247" cy="5429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a:t>
            </a:r>
            <a:r>
              <a:rPr lang="hu-HU" sz="2800" b="1" dirty="0" err="1" smtClean="0">
                <a:effectLst>
                  <a:outerShdw blurRad="38100" dist="38100" dir="2700000" algn="tl">
                    <a:srgbClr val="000000">
                      <a:alpha val="43137"/>
                    </a:srgbClr>
                  </a:outerShdw>
                </a:effectLst>
                <a:latin typeface="Arial" pitchFamily="34" charset="0"/>
                <a:cs typeface="Arial" pitchFamily="34" charset="0"/>
              </a:rPr>
              <a:t>dizelüzemű</a:t>
            </a:r>
            <a:r>
              <a:rPr lang="hu-HU" sz="2800" b="1" dirty="0" smtClean="0">
                <a:effectLst>
                  <a:outerShdw blurRad="38100" dist="38100" dir="2700000" algn="tl">
                    <a:srgbClr val="000000">
                      <a:alpha val="43137"/>
                    </a:srgbClr>
                  </a:outerShdw>
                </a:effectLst>
                <a:latin typeface="Arial" pitchFamily="34" charset="0"/>
                <a:cs typeface="Arial" pitchFamily="34" charset="0"/>
              </a:rPr>
              <a:t> gépkocsik aránya az USA-ban </a:t>
            </a:r>
            <a:r>
              <a:rPr lang="hu-HU" sz="2800" b="1" smtClean="0">
                <a:effectLst>
                  <a:outerShdw blurRad="38100" dist="38100" dir="2700000" algn="tl">
                    <a:srgbClr val="000000">
                      <a:alpha val="43137"/>
                    </a:srgbClr>
                  </a:outerShdw>
                </a:effectLst>
                <a:latin typeface="Arial" pitchFamily="34" charset="0"/>
                <a:cs typeface="Arial" pitchFamily="34" charset="0"/>
              </a:rPr>
              <a:t>és Nyugat-Európában, 2004-2008</a:t>
            </a:r>
            <a:endParaRPr lang="hu-HU" sz="2800" b="1">
              <a:effectLst>
                <a:outerShdw blurRad="38100" dist="38100" dir="2700000" algn="tl">
                  <a:srgbClr val="000000">
                    <a:alpha val="43137"/>
                  </a:srgbClr>
                </a:outerShdw>
              </a:effectLst>
              <a:latin typeface="Arial" pitchFamily="34" charset="0"/>
              <a:cs typeface="Arial" pitchFamily="34" charset="0"/>
            </a:endParaRPr>
          </a:p>
        </p:txBody>
      </p:sp>
      <p:pic>
        <p:nvPicPr>
          <p:cNvPr id="4" name="Tartalom helye 3" descr="Dieselcars in US&amp;WEWSJAug12009.jpg"/>
          <p:cNvPicPr>
            <a:picLocks noGrp="1" noChangeAspect="1"/>
          </p:cNvPicPr>
          <p:nvPr>
            <p:ph idx="1"/>
          </p:nvPr>
        </p:nvPicPr>
        <p:blipFill>
          <a:blip r:embed="rId2" cstate="print"/>
          <a:stretch>
            <a:fillRect/>
          </a:stretch>
        </p:blipFill>
        <p:spPr>
          <a:xfrm>
            <a:off x="285720" y="1357298"/>
            <a:ext cx="8572560" cy="5143536"/>
          </a:xfrm>
        </p:spPr>
      </p:pic>
      <p:sp>
        <p:nvSpPr>
          <p:cNvPr id="5" name="Szövegdoboz 4"/>
          <p:cNvSpPr txBox="1"/>
          <p:nvPr/>
        </p:nvSpPr>
        <p:spPr>
          <a:xfrm>
            <a:off x="428596" y="6357958"/>
            <a:ext cx="3929090" cy="369332"/>
          </a:xfrm>
          <a:prstGeom prst="rect">
            <a:avLst/>
          </a:prstGeom>
          <a:noFill/>
        </p:spPr>
        <p:txBody>
          <a:bodyPr wrap="square" rtlCol="0">
            <a:spAutoFit/>
          </a:bodyPr>
          <a:lstStyle/>
          <a:p>
            <a:r>
              <a:rPr lang="hu-HU" dirty="0" smtClean="0">
                <a:latin typeface="Arial" pitchFamily="34" charset="0"/>
                <a:cs typeface="Arial" pitchFamily="34" charset="0"/>
              </a:rPr>
              <a:t>Forrás: </a:t>
            </a:r>
            <a:r>
              <a:rPr lang="hu-HU" dirty="0" err="1" smtClean="0">
                <a:latin typeface="Arial" pitchFamily="34" charset="0"/>
                <a:cs typeface="Arial" pitchFamily="34" charset="0"/>
                <a:hlinkClick r:id="rId3"/>
              </a:rPr>
              <a:t>www.wsj.com</a:t>
            </a:r>
            <a:r>
              <a:rPr lang="hu-HU" dirty="0" smtClean="0">
                <a:latin typeface="Arial" pitchFamily="34" charset="0"/>
                <a:cs typeface="Arial" pitchFamily="34" charset="0"/>
              </a:rPr>
              <a:t>, </a:t>
            </a:r>
            <a:r>
              <a:rPr lang="hu-HU" dirty="0" err="1" smtClean="0">
                <a:latin typeface="Arial" pitchFamily="34" charset="0"/>
                <a:cs typeface="Arial" pitchFamily="34" charset="0"/>
              </a:rPr>
              <a:t>Aug</a:t>
            </a:r>
            <a:r>
              <a:rPr lang="hu-HU" dirty="0" smtClean="0">
                <a:latin typeface="Arial" pitchFamily="34" charset="0"/>
                <a:cs typeface="Arial" pitchFamily="34" charset="0"/>
              </a:rPr>
              <a:t> 1, 2009</a:t>
            </a:r>
            <a:endParaRPr lang="hu-H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507288"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Pending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proposals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to</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overhaul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energy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taxation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dirty="0"/>
          </a:p>
        </p:txBody>
      </p:sp>
      <p:sp>
        <p:nvSpPr>
          <p:cNvPr id="3" name="Tartalom helye 2"/>
          <p:cNvSpPr>
            <a:spLocks noGrp="1"/>
          </p:cNvSpPr>
          <p:nvPr>
            <p:ph idx="1"/>
          </p:nvPr>
        </p:nvSpPr>
        <p:spPr>
          <a:xfrm>
            <a:off x="457200" y="1351309"/>
            <a:ext cx="8229600" cy="4525963"/>
          </a:xfrm>
        </p:spPr>
        <p:txBody>
          <a:bodyPr>
            <a:normAutofit fontScale="70000" lnSpcReduction="20000"/>
          </a:bodyPr>
          <a:lstStyle/>
          <a:p>
            <a:r>
              <a:rPr lang="hu-HU" sz="2400" dirty="0" err="1" smtClean="0">
                <a:latin typeface="Arial" pitchFamily="34" charset="0"/>
                <a:cs typeface="Arial" pitchFamily="34" charset="0"/>
              </a:rPr>
              <a:t>Now</a:t>
            </a:r>
            <a:r>
              <a:rPr lang="hu-HU" sz="2400" dirty="0" smtClean="0">
                <a:latin typeface="Arial" pitchFamily="34" charset="0"/>
                <a:cs typeface="Arial" pitchFamily="34" charset="0"/>
              </a:rPr>
              <a:t>: VAT + min. </a:t>
            </a:r>
            <a:r>
              <a:rPr lang="hu-HU" sz="2400" dirty="0" err="1" smtClean="0">
                <a:latin typeface="Arial" pitchFamily="34" charset="0"/>
                <a:cs typeface="Arial" pitchFamily="34" charset="0"/>
              </a:rPr>
              <a:t>excise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taxes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on</a:t>
            </a:r>
            <a:r>
              <a:rPr lang="hu-HU" sz="2400" dirty="0" smtClean="0">
                <a:latin typeface="Arial" pitchFamily="34" charset="0"/>
                <a:cs typeface="Arial" pitchFamily="34" charset="0"/>
              </a:rPr>
              <a:t> m3 of </a:t>
            </a:r>
            <a:r>
              <a:rPr lang="hu-HU" sz="2400" dirty="0" err="1" smtClean="0">
                <a:latin typeface="Arial" pitchFamily="34" charset="0"/>
                <a:cs typeface="Arial" pitchFamily="34" charset="0"/>
              </a:rPr>
              <a:t>fuels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from</a:t>
            </a:r>
            <a:r>
              <a:rPr lang="hu-HU" sz="2400" dirty="0" smtClean="0">
                <a:latin typeface="Arial" pitchFamily="34" charset="0"/>
                <a:cs typeface="Arial" pitchFamily="34" charset="0"/>
              </a:rPr>
              <a:t> 2010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unleaded</a:t>
            </a:r>
            <a:r>
              <a:rPr lang="hu-HU" sz="2400" dirty="0" smtClean="0">
                <a:latin typeface="Arial" pitchFamily="34" charset="0"/>
                <a:cs typeface="Arial" pitchFamily="34" charset="0"/>
              </a:rPr>
              <a:t>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359, </a:t>
            </a:r>
            <a:r>
              <a:rPr lang="hu-HU" sz="2400" b="1" dirty="0" err="1" smtClean="0">
                <a:latin typeface="Arial" pitchFamily="34" charset="0"/>
                <a:cs typeface="Arial" pitchFamily="34" charset="0"/>
              </a:rPr>
              <a:t>gasoil</a:t>
            </a:r>
            <a:r>
              <a:rPr lang="hu-HU" sz="2400" b="1" dirty="0" smtClean="0">
                <a:latin typeface="Arial" pitchFamily="34" charset="0"/>
                <a:cs typeface="Arial" pitchFamily="34" charset="0"/>
              </a:rPr>
              <a:t>: 330</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kerosine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330</a:t>
            </a:r>
            <a:r>
              <a:rPr lang="hu-HU" sz="2400" dirty="0" smtClean="0">
                <a:latin typeface="Arial" pitchFamily="34" charset="0"/>
                <a:cs typeface="Arial" pitchFamily="34" charset="0"/>
              </a:rPr>
              <a:t>, LPG: 125, NG: 2.6)</a:t>
            </a:r>
          </a:p>
          <a:p>
            <a:r>
              <a:rPr lang="hu-HU" sz="2400" b="1" dirty="0" err="1" smtClean="0">
                <a:latin typeface="Arial" pitchFamily="34" charset="0"/>
                <a:cs typeface="Arial" pitchFamily="34" charset="0"/>
              </a:rPr>
              <a:t>From</a:t>
            </a:r>
            <a:r>
              <a:rPr lang="hu-HU" sz="2400" b="1" dirty="0" smtClean="0">
                <a:latin typeface="Arial" pitchFamily="34" charset="0"/>
                <a:cs typeface="Arial" pitchFamily="34" charset="0"/>
              </a:rPr>
              <a:t> 2013</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support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sustainable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growth</a:t>
            </a:r>
            <a:r>
              <a:rPr lang="hu-HU" sz="2400" dirty="0" smtClean="0">
                <a:latin typeface="Arial" pitchFamily="34" charset="0"/>
                <a:cs typeface="Arial" pitchFamily="34" charset="0"/>
              </a:rPr>
              <a:t>: VAT + </a:t>
            </a:r>
            <a:r>
              <a:rPr lang="hu-HU" sz="2400" b="1" dirty="0" smtClean="0">
                <a:solidFill>
                  <a:schemeClr val="tx2"/>
                </a:solidFill>
                <a:latin typeface="Arial" pitchFamily="34" charset="0"/>
                <a:cs typeface="Arial" pitchFamily="34" charset="0"/>
              </a:rPr>
              <a:t>min. </a:t>
            </a:r>
            <a:r>
              <a:rPr lang="hu-HU" sz="2400" b="1" dirty="0" err="1" smtClean="0">
                <a:solidFill>
                  <a:schemeClr val="tx2"/>
                </a:solidFill>
                <a:latin typeface="Arial" pitchFamily="34" charset="0"/>
                <a:cs typeface="Arial" pitchFamily="34" charset="0"/>
              </a:rPr>
              <a:t>taxes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with</a:t>
            </a:r>
            <a:r>
              <a:rPr lang="hu-HU" sz="2400" b="1" dirty="0" smtClean="0">
                <a:solidFill>
                  <a:schemeClr val="tx2"/>
                </a:solidFill>
                <a:latin typeface="Arial" pitchFamily="34" charset="0"/>
                <a:cs typeface="Arial" pitchFamily="34" charset="0"/>
              </a:rPr>
              <a:t> 2 </a:t>
            </a:r>
            <a:r>
              <a:rPr lang="hu-HU" sz="2400" b="1" dirty="0" err="1" smtClean="0">
                <a:solidFill>
                  <a:schemeClr val="tx2"/>
                </a:solidFill>
                <a:latin typeface="Arial" pitchFamily="34" charset="0"/>
                <a:cs typeface="Arial" pitchFamily="34" charset="0"/>
              </a:rPr>
              <a:t>elements</a:t>
            </a:r>
            <a:endParaRPr lang="hu-HU" sz="24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CO2 </a:t>
            </a:r>
            <a:r>
              <a:rPr lang="hu-HU" sz="2000" b="1" dirty="0" err="1" smtClean="0">
                <a:solidFill>
                  <a:schemeClr val="tx2"/>
                </a:solidFill>
                <a:latin typeface="Arial" pitchFamily="34" charset="0"/>
                <a:cs typeface="Arial" pitchFamily="34" charset="0"/>
              </a:rPr>
              <a:t>emissions</a:t>
            </a:r>
            <a:r>
              <a:rPr lang="hu-HU" sz="2000" b="1" dirty="0" smtClean="0">
                <a:solidFill>
                  <a:schemeClr val="tx2"/>
                </a:solidFill>
                <a:latin typeface="Arial" pitchFamily="34" charset="0"/>
                <a:cs typeface="Arial" pitchFamily="34" charset="0"/>
              </a:rPr>
              <a:t>: Euro 20 per </a:t>
            </a:r>
            <a:r>
              <a:rPr lang="hu-HU" sz="2000" b="1" dirty="0" err="1" smtClean="0">
                <a:solidFill>
                  <a:schemeClr val="tx2"/>
                </a:solidFill>
                <a:latin typeface="Arial" pitchFamily="34" charset="0"/>
                <a:cs typeface="Arial" pitchFamily="34" charset="0"/>
              </a:rPr>
              <a:t>tonne</a:t>
            </a:r>
            <a:r>
              <a:rPr lang="hu-HU" sz="2000" b="1" dirty="0" smtClean="0">
                <a:solidFill>
                  <a:schemeClr val="tx2"/>
                </a:solidFill>
                <a:latin typeface="Arial" pitchFamily="34" charset="0"/>
                <a:cs typeface="Arial" pitchFamily="34" charset="0"/>
              </a:rPr>
              <a:t> of CO2 </a:t>
            </a:r>
            <a:r>
              <a:rPr lang="hu-HU" sz="2000" b="1" dirty="0" err="1" smtClean="0">
                <a:solidFill>
                  <a:schemeClr val="tx2"/>
                </a:solidFill>
                <a:latin typeface="Arial" pitchFamily="34" charset="0"/>
                <a:cs typeface="Arial" pitchFamily="34" charset="0"/>
              </a:rPr>
              <a:t>emissions</a:t>
            </a:r>
            <a:endParaRPr lang="hu-HU" sz="20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energy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content</a:t>
            </a:r>
            <a:r>
              <a:rPr lang="hu-HU" sz="2000" b="1" dirty="0" smtClean="0">
                <a:solidFill>
                  <a:schemeClr val="tx2"/>
                </a:solidFill>
                <a:latin typeface="Arial" pitchFamily="34" charset="0"/>
                <a:cs typeface="Arial" pitchFamily="34" charset="0"/>
              </a:rPr>
              <a:t>: Euro 9.6/GJ </a:t>
            </a:r>
            <a:r>
              <a:rPr lang="hu-HU" sz="2000" b="1" dirty="0" err="1" smtClean="0">
                <a:solidFill>
                  <a:schemeClr val="tx2"/>
                </a:solidFill>
                <a:latin typeface="Arial" pitchFamily="34" charset="0"/>
                <a:cs typeface="Arial" pitchFamily="34" charset="0"/>
              </a:rPr>
              <a:t>for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transport</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fuels</a:t>
            </a:r>
            <a:r>
              <a:rPr lang="hu-HU" sz="2000" dirty="0" smtClean="0">
                <a:latin typeface="Arial" pitchFamily="34" charset="0"/>
                <a:cs typeface="Arial" pitchFamily="34" charset="0"/>
              </a:rPr>
              <a:t> (</a:t>
            </a:r>
            <a:r>
              <a:rPr lang="hu-HU" sz="2000" b="1" dirty="0" err="1" smtClean="0">
                <a:latin typeface="Arial" pitchFamily="34" charset="0"/>
                <a:cs typeface="Arial" pitchFamily="34" charset="0"/>
              </a:rPr>
              <a:t>petrol</a:t>
            </a:r>
            <a:r>
              <a:rPr lang="hu-HU" sz="2000" b="1" dirty="0" smtClean="0">
                <a:latin typeface="Arial" pitchFamily="34" charset="0"/>
                <a:cs typeface="Arial" pitchFamily="34" charset="0"/>
              </a:rPr>
              <a:t>: 334, </a:t>
            </a:r>
            <a:r>
              <a:rPr lang="hu-HU" sz="2000" b="1" dirty="0" err="1" smtClean="0">
                <a:latin typeface="Arial" pitchFamily="34" charset="0"/>
                <a:cs typeface="Arial" pitchFamily="34" charset="0"/>
              </a:rPr>
              <a:t>gasoil</a:t>
            </a:r>
            <a:r>
              <a:rPr lang="hu-HU" sz="2000" b="1" dirty="0" smtClean="0">
                <a:latin typeface="Arial" pitchFamily="34" charset="0"/>
                <a:cs typeface="Arial" pitchFamily="34" charset="0"/>
              </a:rPr>
              <a:t>: 371</a:t>
            </a:r>
            <a:r>
              <a:rPr lang="hu-HU" sz="2000" dirty="0" smtClean="0">
                <a:latin typeface="Arial" pitchFamily="34" charset="0"/>
                <a:cs typeface="Arial" pitchFamily="34" charset="0"/>
              </a:rPr>
              <a:t>); Euro 0.15/GJ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heating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coal</a:t>
            </a:r>
            <a:r>
              <a:rPr lang="hu-HU" sz="2000" dirty="0" smtClean="0">
                <a:latin typeface="Arial" pitchFamily="34" charset="0"/>
                <a:cs typeface="Arial" pitchFamily="34" charset="0"/>
              </a:rPr>
              <a:t>)</a:t>
            </a:r>
          </a:p>
          <a:p>
            <a:pPr lvl="1">
              <a:buFontTx/>
              <a:buChar char="-"/>
            </a:pPr>
            <a:r>
              <a:rPr lang="hu-HU" sz="2000" dirty="0" err="1" smtClean="0">
                <a:latin typeface="Arial" pitchFamily="34" charset="0"/>
                <a:cs typeface="Arial" pitchFamily="34" charset="0"/>
              </a:rPr>
              <a:t>Expected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enter </a:t>
            </a:r>
            <a:r>
              <a:rPr lang="hu-HU" sz="2000" dirty="0" err="1" smtClean="0">
                <a:latin typeface="Arial" pitchFamily="34" charset="0"/>
                <a:cs typeface="Arial" pitchFamily="34" charset="0"/>
              </a:rPr>
              <a:t>into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force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as</a:t>
            </a:r>
            <a:r>
              <a:rPr lang="hu-HU" sz="2000" dirty="0" smtClean="0">
                <a:latin typeface="Arial" pitchFamily="34" charset="0"/>
                <a:cs typeface="Arial" pitchFamily="34" charset="0"/>
              </a:rPr>
              <a:t> of 2013 </a:t>
            </a:r>
            <a:r>
              <a:rPr lang="hu-HU" sz="2000" dirty="0" err="1" smtClean="0">
                <a:latin typeface="Arial" pitchFamily="34" charset="0"/>
                <a:cs typeface="Arial" pitchFamily="34" charset="0"/>
              </a:rPr>
              <a:t>with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long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transitional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periods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until</a:t>
            </a:r>
            <a:r>
              <a:rPr lang="hu-HU" sz="2000" dirty="0" smtClean="0">
                <a:latin typeface="Arial" pitchFamily="34" charset="0"/>
                <a:cs typeface="Arial" pitchFamily="34" charset="0"/>
              </a:rPr>
              <a:t> 2023 (</a:t>
            </a:r>
            <a:r>
              <a:rPr lang="hu-HU" sz="2000" dirty="0" err="1" smtClean="0">
                <a:latin typeface="Arial" pitchFamily="34" charset="0"/>
                <a:cs typeface="Arial" pitchFamily="34" charset="0"/>
              </a:rPr>
              <a:t>delayed</a:t>
            </a:r>
            <a:r>
              <a:rPr lang="hu-HU" sz="2000" dirty="0" smtClean="0">
                <a:latin typeface="Arial" pitchFamily="34" charset="0"/>
                <a:cs typeface="Arial" pitchFamily="34" charset="0"/>
              </a:rPr>
              <a:t>)</a:t>
            </a:r>
          </a:p>
          <a:p>
            <a:pPr>
              <a:buFontTx/>
              <a:buChar char="-"/>
            </a:pPr>
            <a:r>
              <a:rPr lang="hu-HU" sz="2400" dirty="0" err="1" smtClean="0">
                <a:latin typeface="Arial" pitchFamily="34" charset="0"/>
                <a:cs typeface="Arial" pitchFamily="34" charset="0"/>
              </a:rPr>
              <a:t>Minima</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proposed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be </a:t>
            </a:r>
            <a:r>
              <a:rPr lang="hu-HU" sz="2400" dirty="0" err="1" smtClean="0">
                <a:latin typeface="Arial" pitchFamily="34" charset="0"/>
                <a:cs typeface="Arial" pitchFamily="34" charset="0"/>
              </a:rPr>
              <a:t>reached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by</a:t>
            </a:r>
            <a:r>
              <a:rPr lang="hu-HU" sz="2400" dirty="0" smtClean="0">
                <a:latin typeface="Arial" pitchFamily="34" charset="0"/>
                <a:cs typeface="Arial" pitchFamily="34" charset="0"/>
              </a:rPr>
              <a:t> 2018: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360,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390,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392, LPG: 500, NG: 10.7</a:t>
            </a:r>
          </a:p>
          <a:p>
            <a:pPr>
              <a:buFontTx/>
              <a:buChar char="-"/>
            </a:pPr>
            <a:r>
              <a:rPr lang="hu-HU" sz="2400" b="1" dirty="0" err="1" smtClean="0">
                <a:latin typeface="Arial" pitchFamily="34" charset="0"/>
                <a:cs typeface="Arial" pitchFamily="34" charset="0"/>
              </a:rPr>
              <a:t>Also</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significant</a:t>
            </a:r>
            <a:r>
              <a:rPr lang="hu-HU" sz="2400" b="1" dirty="0" smtClean="0">
                <a:latin typeface="Arial" pitchFamily="34" charset="0"/>
                <a:cs typeface="Arial" pitchFamily="34" charset="0"/>
              </a:rPr>
              <a:t> minimum </a:t>
            </a:r>
            <a:r>
              <a:rPr lang="hu-HU" sz="2400" b="1" dirty="0" err="1" smtClean="0">
                <a:latin typeface="Arial" pitchFamily="34" charset="0"/>
                <a:cs typeface="Arial" pitchFamily="34" charset="0"/>
              </a:rPr>
              <a:t>tax</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heating</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LPG, NG, </a:t>
            </a:r>
            <a:r>
              <a:rPr lang="hu-HU" sz="2400" b="1" dirty="0" err="1" smtClean="0">
                <a:latin typeface="Arial" pitchFamily="34" charset="0"/>
                <a:cs typeface="Arial" pitchFamily="34" charset="0"/>
              </a:rPr>
              <a:t>coal</a:t>
            </a:r>
            <a:r>
              <a:rPr lang="hu-HU" sz="2400" b="1" dirty="0" smtClean="0">
                <a:latin typeface="Arial" pitchFamily="34" charset="0"/>
                <a:cs typeface="Arial" pitchFamily="34" charset="0"/>
              </a:rPr>
              <a:t> and </a:t>
            </a:r>
            <a:r>
              <a:rPr lang="hu-HU" sz="2400" b="1" dirty="0" err="1" smtClean="0">
                <a:latin typeface="Arial" pitchFamily="34" charset="0"/>
                <a:cs typeface="Arial" pitchFamily="34" charset="0"/>
              </a:rPr>
              <a:t>coke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and</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modest</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electricity</a:t>
            </a:r>
            <a:r>
              <a:rPr lang="hu-HU" sz="2400" b="1" dirty="0" smtClean="0">
                <a:latin typeface="Arial" pitchFamily="34" charset="0"/>
                <a:cs typeface="Arial" pitchFamily="34" charset="0"/>
              </a:rPr>
              <a:t>   </a:t>
            </a:r>
            <a:endParaRPr lang="hu-HU" sz="2400" dirty="0" smtClean="0">
              <a:latin typeface="Arial" pitchFamily="34" charset="0"/>
              <a:cs typeface="Arial" pitchFamily="34" charset="0"/>
            </a:endParaRPr>
          </a:p>
          <a:p>
            <a:pPr>
              <a:buFontTx/>
              <a:buChar char="-"/>
            </a:pPr>
            <a:r>
              <a:rPr lang="hu-HU" sz="2400" b="1" dirty="0" err="1" smtClean="0">
                <a:solidFill>
                  <a:srgbClr val="00B050"/>
                </a:solidFill>
                <a:latin typeface="Arial" pitchFamily="34" charset="0"/>
                <a:cs typeface="Arial" pitchFamily="34" charset="0"/>
              </a:rPr>
              <a:t>Impacts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on</a:t>
            </a:r>
            <a:r>
              <a:rPr lang="hu-HU" sz="2400" b="1" dirty="0" smtClean="0">
                <a:solidFill>
                  <a:srgbClr val="00B050"/>
                </a:solidFill>
                <a:latin typeface="Arial" pitchFamily="34" charset="0"/>
                <a:cs typeface="Arial" pitchFamily="34" charset="0"/>
              </a:rPr>
              <a:t> motor </a:t>
            </a:r>
            <a:r>
              <a:rPr lang="hu-HU" sz="2400" b="1" dirty="0" err="1" smtClean="0">
                <a:solidFill>
                  <a:srgbClr val="00B050"/>
                </a:solidFill>
                <a:latin typeface="Arial" pitchFamily="34" charset="0"/>
                <a:cs typeface="Arial" pitchFamily="34" charset="0"/>
              </a:rPr>
              <a:t>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due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to</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neutral</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taxes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increase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diesel </a:t>
            </a:r>
            <a:r>
              <a:rPr lang="hu-HU" sz="2400" b="1" dirty="0" err="1" smtClean="0">
                <a:solidFill>
                  <a:srgbClr val="00B050"/>
                </a:solidFill>
                <a:latin typeface="Arial" pitchFamily="34" charset="0"/>
                <a:cs typeface="Arial" pitchFamily="34" charset="0"/>
              </a:rPr>
              <a:t>or</a:t>
            </a:r>
            <a:r>
              <a:rPr lang="hu-HU" sz="2400" b="1" dirty="0" smtClean="0">
                <a:solidFill>
                  <a:srgbClr val="00B050"/>
                </a:solidFill>
                <a:latin typeface="Arial" pitchFamily="34" charset="0"/>
                <a:cs typeface="Arial" pitchFamily="34" charset="0"/>
              </a:rPr>
              <a:t> a </a:t>
            </a:r>
            <a:r>
              <a:rPr lang="hu-HU" sz="2400" b="1" dirty="0" err="1" smtClean="0">
                <a:solidFill>
                  <a:srgbClr val="00B050"/>
                </a:solidFill>
                <a:latin typeface="Arial" pitchFamily="34" charset="0"/>
                <a:cs typeface="Arial" pitchFamily="34" charset="0"/>
              </a:rPr>
              <a:t>reduction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gasoline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rates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biofuels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would</a:t>
            </a:r>
            <a:r>
              <a:rPr lang="hu-HU" sz="2400" b="1" dirty="0" smtClean="0">
                <a:solidFill>
                  <a:srgbClr val="00B050"/>
                </a:solidFill>
                <a:latin typeface="Arial" pitchFamily="34" charset="0"/>
                <a:cs typeface="Arial" pitchFamily="34" charset="0"/>
              </a:rPr>
              <a:t> be </a:t>
            </a:r>
            <a:r>
              <a:rPr lang="hu-HU" sz="2400" b="1" dirty="0" err="1" smtClean="0">
                <a:solidFill>
                  <a:srgbClr val="00B050"/>
                </a:solidFill>
                <a:latin typeface="Arial" pitchFamily="34" charset="0"/>
                <a:cs typeface="Arial" pitchFamily="34" charset="0"/>
              </a:rPr>
              <a:t>exempt</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from</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CO2 </a:t>
            </a:r>
            <a:r>
              <a:rPr lang="hu-HU" sz="2400" b="1" dirty="0" err="1" smtClean="0">
                <a:solidFill>
                  <a:srgbClr val="00B050"/>
                </a:solidFill>
                <a:latin typeface="Arial" pitchFamily="34" charset="0"/>
                <a:cs typeface="Arial" pitchFamily="34" charset="0"/>
              </a:rPr>
              <a:t>element</a:t>
            </a:r>
            <a:endParaRPr lang="hu-HU" sz="2400" b="1" dirty="0" smtClean="0">
              <a:solidFill>
                <a:srgbClr val="00B050"/>
              </a:solidFill>
              <a:latin typeface="Arial" pitchFamily="34" charset="0"/>
              <a:cs typeface="Arial" pitchFamily="34" charset="0"/>
            </a:endParaRPr>
          </a:p>
          <a:p>
            <a:pPr>
              <a:buFontTx/>
              <a:buChar char="-"/>
            </a:pPr>
            <a:r>
              <a:rPr lang="hu-HU" sz="2400" dirty="0" err="1" smtClean="0">
                <a:latin typeface="Arial" pitchFamily="34" charset="0"/>
                <a:cs typeface="Arial" pitchFamily="34" charset="0"/>
              </a:rPr>
              <a:t>Nine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new</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MSs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incl</a:t>
            </a:r>
            <a:r>
              <a:rPr lang="hu-HU" sz="2400" dirty="0" smtClean="0">
                <a:latin typeface="Arial" pitchFamily="34" charset="0"/>
                <a:cs typeface="Arial" pitchFamily="34" charset="0"/>
              </a:rPr>
              <a:t>. HU, SK) </a:t>
            </a:r>
            <a:r>
              <a:rPr lang="hu-HU" sz="2400" dirty="0" err="1" smtClean="0">
                <a:latin typeface="Arial" pitchFamily="34" charset="0"/>
                <a:cs typeface="Arial" pitchFamily="34" charset="0"/>
              </a:rPr>
              <a:t>would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not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have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implement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CO2 </a:t>
            </a:r>
            <a:r>
              <a:rPr lang="hu-HU" sz="2400" dirty="0" err="1" smtClean="0">
                <a:latin typeface="Arial" pitchFamily="34" charset="0"/>
                <a:cs typeface="Arial" pitchFamily="34" charset="0"/>
              </a:rPr>
              <a:t>element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until</a:t>
            </a:r>
            <a:r>
              <a:rPr lang="hu-HU" sz="2400" dirty="0" smtClean="0">
                <a:latin typeface="Arial" pitchFamily="34" charset="0"/>
                <a:cs typeface="Arial" pitchFamily="34" charset="0"/>
              </a:rPr>
              <a:t> 2020</a:t>
            </a:r>
          </a:p>
          <a:p>
            <a:pPr lvl="1">
              <a:buNone/>
            </a:pPr>
            <a:endParaRPr lang="hu-HU" sz="2000" dirty="0" smtClean="0">
              <a:latin typeface="Arial" pitchFamily="34" charset="0"/>
              <a:cs typeface="Arial" pitchFamily="34" charset="0"/>
            </a:endParaRPr>
          </a:p>
          <a:p>
            <a:pPr lvl="1"/>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
        <p:nvSpPr>
          <p:cNvPr id="4" name="Szövegdoboz 3"/>
          <p:cNvSpPr txBox="1"/>
          <p:nvPr/>
        </p:nvSpPr>
        <p:spPr>
          <a:xfrm>
            <a:off x="251520" y="5479484"/>
            <a:ext cx="8640960" cy="1261884"/>
          </a:xfrm>
          <a:prstGeom prst="rect">
            <a:avLst/>
          </a:prstGeom>
          <a:noFill/>
        </p:spPr>
        <p:txBody>
          <a:bodyPr wrap="square" rtlCol="0">
            <a:spAutoFit/>
          </a:bodyPr>
          <a:lstStyle/>
          <a:p>
            <a:r>
              <a:rPr lang="hu-HU" sz="1200" dirty="0" err="1" smtClean="0">
                <a:latin typeface="Arial" pitchFamily="34" charset="0"/>
                <a:cs typeface="Arial" pitchFamily="34" charset="0"/>
              </a:rPr>
              <a:t>Sources</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http://europa.eu/rapid/pressReleasesAction.do?reference=MEMO/11/238&amp;format=HTML&amp;aged=0&amp;language=EN&amp;guiLanguage=en</a:t>
            </a:r>
            <a:r>
              <a:rPr lang="hu-HU" sz="1200" dirty="0" smtClean="0">
                <a:latin typeface="Arial" pitchFamily="34" charset="0"/>
                <a:cs typeface="Arial" pitchFamily="34" charset="0"/>
              </a:rPr>
              <a:t> 13 </a:t>
            </a:r>
            <a:r>
              <a:rPr lang="hu-HU" sz="1200" dirty="0" err="1" smtClean="0">
                <a:latin typeface="Arial" pitchFamily="34" charset="0"/>
                <a:cs typeface="Arial" pitchFamily="34" charset="0"/>
              </a:rPr>
              <a:t>Apr</a:t>
            </a:r>
            <a:r>
              <a:rPr lang="hu-HU" sz="1200" dirty="0" smtClean="0">
                <a:latin typeface="Arial" pitchFamily="34" charset="0"/>
                <a:cs typeface="Arial" pitchFamily="34" charset="0"/>
              </a:rPr>
              <a:t> 2011</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12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2014</a:t>
            </a:r>
          </a:p>
          <a:p>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84"/>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Belső égésű motorok és működésük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486402" name="Picture 2" descr="http://www.heise.de/autos/imgs/14/3/1/7/2/3/5/8602fda071e69101.jpeg"/>
          <p:cNvPicPr>
            <a:picLocks noChangeAspect="1" noChangeArrowheads="1"/>
          </p:cNvPicPr>
          <p:nvPr/>
        </p:nvPicPr>
        <p:blipFill>
          <a:blip r:embed="rId3" cstate="print"/>
          <a:srcRect/>
          <a:stretch>
            <a:fillRect/>
          </a:stretch>
        </p:blipFill>
        <p:spPr bwMode="auto">
          <a:xfrm>
            <a:off x="1547664" y="1124744"/>
            <a:ext cx="6000750" cy="3476626"/>
          </a:xfrm>
          <a:prstGeom prst="rect">
            <a:avLst/>
          </a:prstGeom>
          <a:noFill/>
        </p:spPr>
      </p:pic>
      <p:sp>
        <p:nvSpPr>
          <p:cNvPr id="4" name="Szövegdoboz 3"/>
          <p:cNvSpPr txBox="1"/>
          <p:nvPr/>
        </p:nvSpPr>
        <p:spPr>
          <a:xfrm>
            <a:off x="5796136" y="4190891"/>
            <a:ext cx="5976664" cy="246221"/>
          </a:xfrm>
          <a:prstGeom prst="rect">
            <a:avLst/>
          </a:prstGeom>
          <a:noFill/>
        </p:spPr>
        <p:txBody>
          <a:bodyPr wrap="square" rtlCol="0">
            <a:spAutoFit/>
          </a:bodyPr>
          <a:lstStyle/>
          <a:p>
            <a:r>
              <a:rPr lang="hu-HU" sz="1000" dirty="0" smtClean="0">
                <a:latin typeface="Arial" pitchFamily="34" charset="0"/>
                <a:cs typeface="Arial" pitchFamily="34" charset="0"/>
              </a:rPr>
              <a:t>HCCI: </a:t>
            </a:r>
            <a:r>
              <a:rPr lang="hu-HU" sz="1000" dirty="0" err="1" smtClean="0">
                <a:latin typeface="Arial" pitchFamily="34" charset="0"/>
                <a:cs typeface="Arial" pitchFamily="34" charset="0"/>
              </a:rPr>
              <a:t>Homogeneous</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Charge</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Compression</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Ignition</a:t>
            </a:r>
            <a:endParaRPr lang="hu-HU" sz="1000" dirty="0">
              <a:latin typeface="Arial" pitchFamily="34" charset="0"/>
              <a:cs typeface="Arial" pitchFamily="34" charset="0"/>
            </a:endParaRPr>
          </a:p>
        </p:txBody>
      </p:sp>
      <p:sp>
        <p:nvSpPr>
          <p:cNvPr id="5" name="Szövegdoboz 4"/>
          <p:cNvSpPr txBox="1"/>
          <p:nvPr/>
        </p:nvSpPr>
        <p:spPr>
          <a:xfrm>
            <a:off x="7164288" y="2780928"/>
            <a:ext cx="1368152" cy="400110"/>
          </a:xfrm>
          <a:prstGeom prst="rect">
            <a:avLst/>
          </a:prstGeom>
          <a:noFill/>
        </p:spPr>
        <p:txBody>
          <a:bodyPr wrap="square" rtlCol="0">
            <a:spAutoFit/>
          </a:bodyPr>
          <a:lstStyle/>
          <a:p>
            <a:r>
              <a:rPr lang="hu-HU" sz="1000" dirty="0" err="1" smtClean="0">
                <a:latin typeface="Arial" pitchFamily="34" charset="0"/>
                <a:cs typeface="Arial" pitchFamily="34" charset="0"/>
              </a:rPr>
              <a:t>Multiply</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ignition</a:t>
            </a:r>
            <a:r>
              <a:rPr lang="hu-HU" sz="1000" dirty="0" smtClean="0">
                <a:latin typeface="Arial" pitchFamily="34" charset="0"/>
                <a:cs typeface="Arial" pitchFamily="34" charset="0"/>
              </a:rPr>
              <a:t> </a:t>
            </a:r>
            <a:r>
              <a:rPr lang="hu-HU" sz="1000" dirty="0" err="1" smtClean="0">
                <a:latin typeface="Arial" pitchFamily="34" charset="0"/>
                <a:cs typeface="Arial" pitchFamily="34" charset="0"/>
              </a:rPr>
              <a:t>points</a:t>
            </a:r>
            <a:endParaRPr lang="hu-HU" sz="1000" dirty="0">
              <a:latin typeface="Arial" pitchFamily="34" charset="0"/>
              <a:cs typeface="Arial" pitchFamily="34" charset="0"/>
            </a:endParaRPr>
          </a:p>
        </p:txBody>
      </p:sp>
      <p:graphicFrame>
        <p:nvGraphicFramePr>
          <p:cNvPr id="6" name="Táblázat 5"/>
          <p:cNvGraphicFramePr>
            <a:graphicFrameLocks noGrp="1"/>
          </p:cNvGraphicFramePr>
          <p:nvPr/>
        </p:nvGraphicFramePr>
        <p:xfrm>
          <a:off x="323528" y="4754835"/>
          <a:ext cx="7200800" cy="1672977"/>
        </p:xfrm>
        <a:graphic>
          <a:graphicData uri="http://schemas.openxmlformats.org/drawingml/2006/table">
            <a:tbl>
              <a:tblPr/>
              <a:tblGrid>
                <a:gridCol w="1296144"/>
                <a:gridCol w="2088232"/>
                <a:gridCol w="2008068"/>
                <a:gridCol w="1808356"/>
              </a:tblGrid>
              <a:tr h="190500">
                <a:tc>
                  <a:txBody>
                    <a:bodyPr/>
                    <a:lstStyle/>
                    <a:p>
                      <a:pPr algn="l" fontAlgn="b"/>
                      <a:r>
                        <a:rPr lang="hu-HU"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1" i="0" u="none" strike="noStrike" dirty="0">
                          <a:solidFill>
                            <a:srgbClr val="000000"/>
                          </a:solidFill>
                          <a:latin typeface="Calibri"/>
                        </a:rPr>
                        <a:t>Otto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1" i="0" u="none" strike="noStrike" dirty="0">
                          <a:solidFill>
                            <a:srgbClr val="000000"/>
                          </a:solidFill>
                          <a:latin typeface="Calibri"/>
                        </a:rPr>
                        <a:t>Diesel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1" i="0" u="none" strike="noStrike" dirty="0">
                          <a:solidFill>
                            <a:srgbClr val="000000"/>
                          </a:solidFill>
                          <a:latin typeface="Calibri"/>
                        </a:rPr>
                        <a:t>HCCI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55873">
                <a:tc>
                  <a:txBody>
                    <a:bodyPr/>
                    <a:lstStyle/>
                    <a:p>
                      <a:pPr algn="l" fontAlgn="ctr"/>
                      <a:r>
                        <a:rPr lang="hu-HU" sz="1100" b="0" i="0" u="none" strike="noStrike">
                          <a:solidFill>
                            <a:srgbClr val="000000"/>
                          </a:solidFill>
                          <a:latin typeface="Calibri"/>
                        </a:rPr>
                        <a:t>Start of operation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a:solidFill>
                            <a:srgbClr val="000000"/>
                          </a:solidFill>
                          <a:latin typeface="Calibri"/>
                        </a:rPr>
                        <a:t>Gasoline&amp;air</a:t>
                      </a:r>
                      <a:r>
                        <a:rPr lang="en-US" sz="1100" b="0" i="0" u="none" strike="noStrike" dirty="0">
                          <a:solidFill>
                            <a:srgbClr val="000000"/>
                          </a:solidFill>
                          <a:latin typeface="Calibri"/>
                        </a:rPr>
                        <a:t> ~</a:t>
                      </a:r>
                      <a:r>
                        <a:rPr lang="en-US" sz="1100" b="0" i="0" u="none" strike="noStrike" dirty="0" err="1">
                          <a:solidFill>
                            <a:srgbClr val="000000"/>
                          </a:solidFill>
                          <a:latin typeface="Calibri"/>
                        </a:rPr>
                        <a:t>stoich</a:t>
                      </a:r>
                      <a:r>
                        <a:rPr lang="en-US" sz="1100" b="0" i="0" u="none" strike="noStrike" dirty="0">
                          <a:solidFill>
                            <a:srgbClr val="000000"/>
                          </a:solidFill>
                          <a:latin typeface="Calibri"/>
                        </a:rPr>
                        <a:t>. mix (2.5 </a:t>
                      </a:r>
                      <a:r>
                        <a:rPr lang="en-US" sz="1100" b="0" i="0" u="none" strike="noStrike" dirty="0" err="1">
                          <a:solidFill>
                            <a:srgbClr val="000000"/>
                          </a:solidFill>
                          <a:latin typeface="Calibri"/>
                        </a:rPr>
                        <a:t>MPa</a:t>
                      </a:r>
                      <a:r>
                        <a:rPr lang="en-US" sz="1100" b="0" i="0" u="none" strike="noStrike" dirty="0">
                          <a:solidFill>
                            <a:srgbClr val="000000"/>
                          </a:solidFill>
                          <a:latin typeface="Calibri"/>
                        </a:rPr>
                        <a:t>) ignited by </a:t>
                      </a:r>
                      <a:r>
                        <a:rPr lang="en-US" sz="1100" b="0" i="0" u="none" strike="noStrike" dirty="0" smtClean="0">
                          <a:solidFill>
                            <a:srgbClr val="000000"/>
                          </a:solidFill>
                          <a:latin typeface="Calibri"/>
                        </a:rPr>
                        <a:t>spark</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self-ignition</a:t>
                      </a:r>
                      <a:r>
                        <a:rPr lang="hu-HU" sz="1100" b="0" i="0" u="none" strike="noStrike" dirty="0" smtClean="0">
                          <a:solidFill>
                            <a:srgbClr val="000000"/>
                          </a:solidFill>
                          <a:latin typeface="Calibri"/>
                        </a:rPr>
                        <a:t> 246 C)</a:t>
                      </a:r>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en-US" sz="1100" b="0" i="0" u="none" strike="noStrike" dirty="0">
                          <a:solidFill>
                            <a:srgbClr val="000000"/>
                          </a:solidFill>
                          <a:latin typeface="Calibri"/>
                        </a:rPr>
                        <a:t>Gas oil injected into compressed air - </a:t>
                      </a:r>
                      <a:r>
                        <a:rPr lang="en-US" sz="1100" b="0" i="0" u="none" strike="noStrike" dirty="0" smtClean="0">
                          <a:solidFill>
                            <a:srgbClr val="000000"/>
                          </a:solidFill>
                          <a:latin typeface="Calibri"/>
                        </a:rPr>
                        <a:t>self-ignition</a:t>
                      </a:r>
                      <a:r>
                        <a:rPr lang="hu-HU" sz="1100" b="0" i="0" u="none" strike="noStrike" dirty="0" smtClean="0">
                          <a:solidFill>
                            <a:srgbClr val="000000"/>
                          </a:solidFill>
                          <a:latin typeface="Calibri"/>
                        </a:rPr>
                        <a:t> (3.5-5 </a:t>
                      </a:r>
                      <a:r>
                        <a:rPr lang="hu-HU" sz="1100" b="0" i="0" u="none" strike="noStrike" dirty="0" err="1" smtClean="0">
                          <a:solidFill>
                            <a:srgbClr val="000000"/>
                          </a:solidFill>
                          <a:latin typeface="Calibri"/>
                        </a:rPr>
                        <a:t>MPa</a:t>
                      </a:r>
                      <a:r>
                        <a:rPr lang="hu-HU" sz="1100" b="0" i="0" u="none" strike="noStrike" dirty="0" smtClean="0">
                          <a:solidFill>
                            <a:srgbClr val="000000"/>
                          </a:solidFill>
                          <a:latin typeface="Calibri"/>
                        </a:rPr>
                        <a:t>, 210C)</a:t>
                      </a:r>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err="1">
                          <a:solidFill>
                            <a:srgbClr val="000000"/>
                          </a:solidFill>
                          <a:latin typeface="Calibri"/>
                        </a:rPr>
                        <a:t>Gasoline&amp;air</a:t>
                      </a:r>
                      <a:r>
                        <a:rPr lang="en-US" sz="1100" b="0" i="0" u="none" strike="noStrike" dirty="0">
                          <a:solidFill>
                            <a:srgbClr val="000000"/>
                          </a:solidFill>
                          <a:latin typeface="Calibri"/>
                        </a:rPr>
                        <a:t> poor mix (max 25 </a:t>
                      </a:r>
                      <a:r>
                        <a:rPr lang="en-US" sz="1100" b="0" i="0" u="none" strike="noStrike" dirty="0" smtClean="0">
                          <a:solidFill>
                            <a:srgbClr val="000000"/>
                          </a:solidFill>
                          <a:latin typeface="Calibri"/>
                        </a:rPr>
                        <a:t>M</a:t>
                      </a:r>
                      <a:r>
                        <a:rPr lang="hu-HU" sz="1100" b="0" i="0" u="none" strike="noStrike" dirty="0" smtClean="0">
                          <a:solidFill>
                            <a:srgbClr val="000000"/>
                          </a:solidFill>
                          <a:latin typeface="Calibri"/>
                        </a:rPr>
                        <a:t>P</a:t>
                      </a:r>
                      <a:r>
                        <a:rPr lang="en-US" sz="1100" b="0" i="0" u="none" strike="noStrike" dirty="0" smtClean="0">
                          <a:solidFill>
                            <a:srgbClr val="000000"/>
                          </a:solidFill>
                          <a:latin typeface="Calibri"/>
                        </a:rPr>
                        <a:t>a</a:t>
                      </a:r>
                      <a:r>
                        <a:rPr lang="hu-HU" sz="1100" b="0" i="0" u="none" strike="noStrike" dirty="0" smtClean="0">
                          <a:solidFill>
                            <a:srgbClr val="000000"/>
                          </a:solidFill>
                          <a:latin typeface="Calibri"/>
                        </a:rPr>
                        <a:t>, 246C</a:t>
                      </a:r>
                      <a:r>
                        <a:rPr lang="en-US" sz="1100" b="0" i="0" u="none" strike="noStrike" dirty="0" smtClean="0">
                          <a:solidFill>
                            <a:srgbClr val="000000"/>
                          </a:solidFill>
                          <a:latin typeface="Calibri"/>
                        </a:rPr>
                        <a:t>) </a:t>
                      </a:r>
                      <a:r>
                        <a:rPr lang="en-US" sz="1100" b="0" i="0" u="none" strike="noStrike" dirty="0">
                          <a:solidFill>
                            <a:srgbClr val="000000"/>
                          </a:solidFill>
                          <a:latin typeface="Calibri"/>
                        </a:rPr>
                        <a:t>self-ignition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71475">
                <a:tc>
                  <a:txBody>
                    <a:bodyPr/>
                    <a:lstStyle/>
                    <a:p>
                      <a:pPr algn="l" fontAlgn="ctr"/>
                      <a:r>
                        <a:rPr lang="hu-HU" sz="1100" b="0" i="0" u="none" strike="noStrike" dirty="0" smtClean="0">
                          <a:solidFill>
                            <a:srgbClr val="000000"/>
                          </a:solidFill>
                          <a:latin typeface="Calibri"/>
                        </a:rPr>
                        <a:t>Output/</a:t>
                      </a:r>
                      <a:r>
                        <a:rPr lang="hu-HU" sz="1100" b="0" i="0" u="none" strike="noStrike" dirty="0" err="1" smtClean="0">
                          <a:solidFill>
                            <a:srgbClr val="000000"/>
                          </a:solidFill>
                          <a:latin typeface="Calibri"/>
                        </a:rPr>
                        <a:t>cylinder</a:t>
                      </a:r>
                      <a:r>
                        <a:rPr lang="hu-HU" sz="1100" b="0" i="0" u="none" strike="noStrike" dirty="0" smtClean="0">
                          <a:solidFill>
                            <a:srgbClr val="000000"/>
                          </a:solidFill>
                          <a:latin typeface="Calibri"/>
                        </a:rPr>
                        <a:t> </a:t>
                      </a:r>
                      <a:r>
                        <a:rPr lang="hu-HU" sz="1100" b="0" i="0" u="none" strike="noStrike" dirty="0" err="1">
                          <a:solidFill>
                            <a:srgbClr val="000000"/>
                          </a:solidFill>
                          <a:latin typeface="Calibri"/>
                        </a:rPr>
                        <a:t>volume</a:t>
                      </a:r>
                      <a:endParaRPr lang="hu-H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0" i="0" u="none" strike="noStrike" dirty="0" err="1">
                          <a:solidFill>
                            <a:srgbClr val="000000"/>
                          </a:solidFill>
                          <a:latin typeface="Calibri"/>
                        </a:rPr>
                        <a:t>Relatively</a:t>
                      </a:r>
                      <a:r>
                        <a:rPr lang="hu-HU" sz="1100" b="0" i="0" u="none" strike="noStrike" dirty="0">
                          <a:solidFill>
                            <a:srgbClr val="000000"/>
                          </a:solidFill>
                          <a:latin typeface="Calibri"/>
                        </a:rPr>
                        <a:t> </a:t>
                      </a:r>
                      <a:r>
                        <a:rPr lang="hu-HU" sz="1100" b="0" i="0" u="none" strike="noStrike" dirty="0" err="1">
                          <a:solidFill>
                            <a:srgbClr val="000000"/>
                          </a:solidFill>
                          <a:latin typeface="Calibri"/>
                        </a:rPr>
                        <a:t>high</a:t>
                      </a:r>
                      <a:r>
                        <a:rPr lang="hu-HU" sz="1100" b="0" i="0" u="none" strike="noStrike" dirty="0">
                          <a:solidFill>
                            <a:srgbClr val="000000"/>
                          </a:solidFill>
                          <a:latin typeface="Calibri"/>
                        </a:rPr>
                        <a:t> (91kW/1.6l)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0" i="0" u="none" strike="noStrike" dirty="0" err="1" smtClean="0">
                          <a:solidFill>
                            <a:srgbClr val="000000"/>
                          </a:solidFill>
                          <a:latin typeface="Calibri"/>
                        </a:rPr>
                        <a:t>Relatively</a:t>
                      </a:r>
                      <a:r>
                        <a:rPr lang="hu-HU" sz="1100" b="0" i="0" u="none" strike="noStrike" dirty="0" smtClean="0">
                          <a:solidFill>
                            <a:srgbClr val="000000"/>
                          </a:solidFill>
                          <a:latin typeface="Calibri"/>
                        </a:rPr>
                        <a:t> </a:t>
                      </a:r>
                      <a:r>
                        <a:rPr lang="hu-HU" sz="1100" b="0" i="0" u="none" strike="noStrike" dirty="0" err="1">
                          <a:solidFill>
                            <a:srgbClr val="000000"/>
                          </a:solidFill>
                          <a:latin typeface="Calibri"/>
                        </a:rPr>
                        <a:t>low</a:t>
                      </a:r>
                      <a:r>
                        <a:rPr lang="hu-HU" sz="1100" b="0" i="0" u="none" strike="noStrike" dirty="0">
                          <a:solidFill>
                            <a:srgbClr val="000000"/>
                          </a:solidFill>
                          <a:latin typeface="Calibri"/>
                        </a:rPr>
                        <a:t>  </a:t>
                      </a:r>
                      <a:r>
                        <a:rPr lang="hu-HU" sz="1100" b="0" i="0" u="none" strike="noStrike" dirty="0" smtClean="0">
                          <a:solidFill>
                            <a:srgbClr val="000000"/>
                          </a:solidFill>
                          <a:latin typeface="Calibri"/>
                        </a:rPr>
                        <a:t>(93 </a:t>
                      </a:r>
                      <a:r>
                        <a:rPr lang="hu-HU" sz="1100" b="0" i="0" u="none" strike="noStrike" dirty="0">
                          <a:solidFill>
                            <a:srgbClr val="000000"/>
                          </a:solidFill>
                          <a:latin typeface="Calibri"/>
                        </a:rPr>
                        <a:t>kW/2.0l)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latin typeface="Calibri"/>
                        </a:rPr>
                        <a:t>Highest (1.8l </a:t>
                      </a:r>
                      <a:r>
                        <a:rPr lang="en-US" sz="1100" b="0" i="0" u="none" strike="noStrike" dirty="0" err="1">
                          <a:solidFill>
                            <a:srgbClr val="000000"/>
                          </a:solidFill>
                          <a:latin typeface="Calibri"/>
                        </a:rPr>
                        <a:t>vs</a:t>
                      </a:r>
                      <a:r>
                        <a:rPr lang="en-US" sz="1100" b="0" i="0" u="none" strike="noStrike" dirty="0">
                          <a:solidFill>
                            <a:srgbClr val="000000"/>
                          </a:solidFill>
                          <a:latin typeface="Calibri"/>
                        </a:rPr>
                        <a:t> Otto 3.5l, Mercedes)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190500">
                <a:tc>
                  <a:txBody>
                    <a:bodyPr/>
                    <a:lstStyle/>
                    <a:p>
                      <a:pPr algn="l" fontAlgn="b"/>
                      <a:r>
                        <a:rPr lang="hu-HU" sz="1100" b="0" i="0" u="none" strike="noStrike">
                          <a:solidFill>
                            <a:srgbClr val="000000"/>
                          </a:solidFill>
                          <a:latin typeface="Calibri"/>
                        </a:rPr>
                        <a:t>Rel. efficiency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u-HU" sz="1100" b="0" i="0" u="none" strike="noStrike" dirty="0" err="1">
                          <a:solidFill>
                            <a:srgbClr val="000000"/>
                          </a:solidFill>
                          <a:latin typeface="Calibri"/>
                        </a:rPr>
                        <a:t>Lower</a:t>
                      </a:r>
                      <a:r>
                        <a:rPr lang="hu-HU" sz="1100" b="0" i="0" u="none" strike="noStrike" dirty="0">
                          <a:solidFill>
                            <a:srgbClr val="000000"/>
                          </a:solidFill>
                          <a:latin typeface="Calibri"/>
                        </a:rPr>
                        <a:t> (6.7l/100km)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hu-HU" sz="1100" b="0" i="0" u="none" strike="noStrike" dirty="0" err="1">
                          <a:solidFill>
                            <a:srgbClr val="000000"/>
                          </a:solidFill>
                          <a:latin typeface="Calibri"/>
                        </a:rPr>
                        <a:t>Higher</a:t>
                      </a:r>
                      <a:r>
                        <a:rPr lang="hu-HU" sz="1100" b="0" i="0" u="none" strike="noStrike" dirty="0">
                          <a:solidFill>
                            <a:srgbClr val="000000"/>
                          </a:solidFill>
                          <a:latin typeface="Calibri"/>
                        </a:rPr>
                        <a:t> (5.3l/100km)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err="1">
                          <a:solidFill>
                            <a:srgbClr val="000000"/>
                          </a:solidFill>
                          <a:latin typeface="Calibri"/>
                        </a:rPr>
                        <a:t>Highest</a:t>
                      </a:r>
                      <a:r>
                        <a:rPr lang="hu-HU" sz="1100" b="0" i="0" u="none" strike="noStrike" dirty="0">
                          <a:solidFill>
                            <a:srgbClr val="000000"/>
                          </a:solidFill>
                          <a:latin typeface="Calibri"/>
                        </a:rPr>
                        <a:t> (5.3l/100km)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74129">
                <a:tc>
                  <a:txBody>
                    <a:bodyPr/>
                    <a:lstStyle/>
                    <a:p>
                      <a:pPr algn="l" fontAlgn="ctr"/>
                      <a:r>
                        <a:rPr lang="hu-HU" sz="1100" b="0" i="0" u="none" strike="noStrike">
                          <a:solidFill>
                            <a:srgbClr val="000000"/>
                          </a:solidFill>
                          <a:latin typeface="Calibri"/>
                        </a:rPr>
                        <a:t>Compression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latin typeface="Calibri"/>
                        </a:rPr>
                        <a:t>Under optimum (to avoid knocking, 10:1)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t"/>
                      <a:r>
                        <a:rPr lang="en-US" sz="1100" b="0" i="0" u="none" strike="noStrike" dirty="0">
                          <a:solidFill>
                            <a:srgbClr val="000000"/>
                          </a:solidFill>
                          <a:latin typeface="Calibri"/>
                        </a:rPr>
                        <a:t>Above optimum (to reach ignition, 17:1)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190500">
                <a:tc>
                  <a:txBody>
                    <a:bodyPr/>
                    <a:lstStyle/>
                    <a:p>
                      <a:pPr algn="l" fontAlgn="b"/>
                      <a:r>
                        <a:rPr lang="hu-HU" sz="1100" b="0" i="0" u="none" strike="noStrike">
                          <a:solidFill>
                            <a:srgbClr val="000000"/>
                          </a:solidFill>
                          <a:latin typeface="Calibri"/>
                        </a:rPr>
                        <a:t>Env. effect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100" b="0" i="0" u="none" strike="noStrike" dirty="0" err="1">
                          <a:solidFill>
                            <a:srgbClr val="000000"/>
                          </a:solidFill>
                          <a:latin typeface="Calibri"/>
                        </a:rPr>
                        <a:t>Middle</a:t>
                      </a:r>
                      <a:endParaRPr lang="hu-HU"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hu-HU" sz="1100" b="0" i="0" u="none" strike="noStrike" dirty="0" err="1">
                          <a:solidFill>
                            <a:srgbClr val="000000"/>
                          </a:solidFill>
                          <a:latin typeface="Calibri"/>
                        </a:rPr>
                        <a:t>Worse</a:t>
                      </a:r>
                      <a:r>
                        <a:rPr lang="hu-HU" sz="1100" b="0" i="0" u="none" strike="noStrike" dirty="0">
                          <a:solidFill>
                            <a:srgbClr val="000000"/>
                          </a:solidFill>
                          <a:latin typeface="Calibri"/>
                        </a:rPr>
                        <a:t> (PM)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hu-HU" sz="1100" b="0" i="0" u="none" strike="noStrike" dirty="0">
                          <a:solidFill>
                            <a:srgbClr val="000000"/>
                          </a:solidFill>
                          <a:latin typeface="Calibri"/>
                        </a:rPr>
                        <a:t>Best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9" name="Ellipszis 8"/>
          <p:cNvSpPr/>
          <p:nvPr/>
        </p:nvSpPr>
        <p:spPr>
          <a:xfrm>
            <a:off x="0" y="980728"/>
            <a:ext cx="3923928" cy="5877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5169</Words>
  <Application>Microsoft Office PowerPoint</Application>
  <PresentationFormat>Diavetítés a képernyőre (4:3 oldalarány)</PresentationFormat>
  <Paragraphs>1055</Paragraphs>
  <Slides>50</Slides>
  <Notes>8</Notes>
  <HiddenSlides>0</HiddenSlides>
  <MMClips>0</MMClips>
  <ScaleCrop>false</ScaleCrop>
  <HeadingPairs>
    <vt:vector size="6" baseType="variant">
      <vt:variant>
        <vt:lpstr>Téma</vt:lpstr>
      </vt:variant>
      <vt:variant>
        <vt:i4>1</vt:i4>
      </vt:variant>
      <vt:variant>
        <vt:lpstr>Beágyazott OLE kiszolgálók</vt:lpstr>
      </vt:variant>
      <vt:variant>
        <vt:i4>4</vt:i4>
      </vt:variant>
      <vt:variant>
        <vt:lpstr>Diacímek</vt:lpstr>
      </vt:variant>
      <vt:variant>
        <vt:i4>50</vt:i4>
      </vt:variant>
    </vt:vector>
  </HeadingPairs>
  <TitlesOfParts>
    <vt:vector size="55" baseType="lpstr">
      <vt:lpstr>Office-téma</vt:lpstr>
      <vt:lpstr>Visio</vt:lpstr>
      <vt:lpstr>Chart</vt:lpstr>
      <vt:lpstr>Worksheet</vt:lpstr>
      <vt:lpstr>Diagram</vt:lpstr>
      <vt:lpstr>HW13.03: http://www.adventuresinenergy.org/Refining-Oil/Quick-Quiz.html Q&amp;A</vt:lpstr>
      <vt:lpstr>I. Konvencionális (kőolajalapú) közlekedési hajtóanyagok (motorbenzin, dízel-gázolaj, kerozin, bunker olaj)</vt:lpstr>
      <vt:lpstr>Coverage of transport modes and travel range by the main convential and alternative fuels</vt:lpstr>
      <vt:lpstr>Belső égésű motorok és sugárhajtóművek</vt:lpstr>
      <vt:lpstr>Csonka János (1852-1939) munkásságából</vt:lpstr>
      <vt:lpstr>A gyártott személygépkocsik teljesítmény-megoszlása</vt:lpstr>
      <vt:lpstr>A dizelüzemű gépkocsik aránya az USA-ban és Nyugat-Európában, 2004-2008</vt:lpstr>
      <vt:lpstr>Pending proposals to ‘overhaul’ energy taxation </vt:lpstr>
      <vt:lpstr>Belső égésű motorok és működésük</vt:lpstr>
      <vt:lpstr>10. dia</vt:lpstr>
      <vt:lpstr>A motorhajtóanyagokra vonatkozó előírások szigorításának okai: károsanyag kibocsátás csökkentése, felhaszn. igények </vt:lpstr>
      <vt:lpstr>Kőolajtermék specifikáció-változás az EU-ban – környezet- és egészségvédelmi indítékú szigorítások (S, aromások, PAH) </vt:lpstr>
      <vt:lpstr>Alternatív motorhajtóanyagok</vt:lpstr>
      <vt:lpstr>Global transport demand by fuel, fuel economy</vt:lpstr>
      <vt:lpstr>CO2 emissions limits for vans</vt:lpstr>
      <vt:lpstr>Otto-motoros személygépjárművek károsanyag-kibocsátásának határértékei (EU) </vt:lpstr>
      <vt:lpstr>…és az autógyártók kívánságlistája</vt:lpstr>
      <vt:lpstr>A járműfejlesztés súlypontjai</vt:lpstr>
      <vt:lpstr>Motorfejlesztés a hatásfok növelésére</vt:lpstr>
      <vt:lpstr>Környezetbarát motorbenzinek:  motorbenzinekkel szemben támasztott követelmények</vt:lpstr>
      <vt:lpstr>Motorbenzinek specifikus minőségi előírásai</vt:lpstr>
      <vt:lpstr>Reid vapour pressure (affects starting, warmup, tendency to vapour lock with high op. temp. or high altitude, and air pollution) </vt:lpstr>
      <vt:lpstr>Gépjármű oktánszámok</vt:lpstr>
      <vt:lpstr>Különböző szénhidrogének oktánszámának és forráspont-tartományának összefüggése</vt:lpstr>
      <vt:lpstr>Korszerű motorbenzinek </vt:lpstr>
      <vt:lpstr>Motorbenzinek keverőkomponensei</vt:lpstr>
      <vt:lpstr>Motorbenzinek kénforrásai</vt:lpstr>
      <vt:lpstr>Motorbenzinek aromástartalmának forrásai</vt:lpstr>
      <vt:lpstr>Korszerű motorbenzinek adalékai (1/2)</vt:lpstr>
      <vt:lpstr>Korszerű motorbenzinek adalékai (2/2)</vt:lpstr>
      <vt:lpstr>Környezetbarát motorbenzinek előállításának kulcsfontosságú elemei (1/3)</vt:lpstr>
      <vt:lpstr>Környezetbarát motorbenzinek előállításának kulcsfontosságú elemei (2/3)</vt:lpstr>
      <vt:lpstr>Környezetbarát motorbenzinek előállításának kulcsfontosságú elemei (3/3)</vt:lpstr>
      <vt:lpstr>Motorbenzinek minőségi előírásainak változása Magyarországon</vt:lpstr>
      <vt:lpstr>35. dia</vt:lpstr>
      <vt:lpstr>Jelentősen csökkentették a motorbenzin benzoltartalmát…</vt:lpstr>
      <vt:lpstr>37. dia</vt:lpstr>
      <vt:lpstr>Beruházások alakulása a MOL Rt.-nél</vt:lpstr>
      <vt:lpstr>Megvalósult és tervezett középtávú Dunai finomítói fejlesztések (1992-2004) </vt:lpstr>
      <vt:lpstr>Motorhajtóanyag adók az EU tagországok nemzeti adóbevételeinek %-ában 2007-ben</vt:lpstr>
      <vt:lpstr>Repülőgép üzemanyag - repülőbenzin</vt:lpstr>
      <vt:lpstr>Kipufogógáz kezelés Otto-motor</vt:lpstr>
      <vt:lpstr>Benzinüzemű motorok kipufogógázainak jellemzői</vt:lpstr>
      <vt:lpstr>44. dia</vt:lpstr>
      <vt:lpstr>TWC (Three Way Converter)  – háromfunkciós konverter (USA, 1981, CO&amp;HC&amp;NOx)</vt:lpstr>
      <vt:lpstr>TWC és lambda szonda, hidegindítás</vt:lpstr>
      <vt:lpstr>Oxigénérzékelő és fedélzeti diagnosztikai rendszer (OBD)</vt:lpstr>
      <vt:lpstr>48. dia</vt:lpstr>
      <vt:lpstr>Eredmény:  károsanyag-kibocsátás csökkentése</vt:lpstr>
      <vt:lpstr>Közlekedési hajtóanyag gyártás I. Motorbenzinek Összefoglalás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HW13.03: http://www.adventuresinenergy.org/Refining-Oil/Quick-Quiz.html Q&amp;A</dc:title>
  <dc:creator>lracz</dc:creator>
  <cp:lastModifiedBy>lracz</cp:lastModifiedBy>
  <cp:revision>1</cp:revision>
  <dcterms:created xsi:type="dcterms:W3CDTF">2014-03-20T19:33:14Z</dcterms:created>
  <dcterms:modified xsi:type="dcterms:W3CDTF">2014-03-20T19:33:53Z</dcterms:modified>
</cp:coreProperties>
</file>