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3" r:id="rId7"/>
    <p:sldId id="264" r:id="rId8"/>
    <p:sldId id="265" r:id="rId9"/>
    <p:sldId id="266" r:id="rId10"/>
    <p:sldId id="268" r:id="rId11"/>
    <p:sldId id="269" r:id="rId12"/>
    <p:sldId id="270" r:id="rId13"/>
    <p:sldId id="271" r:id="rId14"/>
    <p:sldId id="272" r:id="rId15"/>
    <p:sldId id="276" r:id="rId16"/>
    <p:sldId id="277" r:id="rId17"/>
    <p:sldId id="279" r:id="rId18"/>
    <p:sldId id="280" r:id="rId19"/>
    <p:sldId id="282" r:id="rId20"/>
    <p:sldId id="285" r:id="rId21"/>
    <p:sldId id="287" r:id="rId22"/>
    <p:sldId id="288" r:id="rId23"/>
    <p:sldId id="289" r:id="rId24"/>
    <p:sldId id="292" r:id="rId25"/>
    <p:sldId id="293" r:id="rId26"/>
    <p:sldId id="294" r:id="rId27"/>
    <p:sldId id="297" r:id="rId28"/>
    <p:sldId id="298" r:id="rId29"/>
    <p:sldId id="301" r:id="rId30"/>
    <p:sldId id="302" r:id="rId31"/>
    <p:sldId id="303" r:id="rId32"/>
    <p:sldId id="304" r:id="rId33"/>
    <p:sldId id="305" r:id="rId34"/>
    <p:sldId id="306" r:id="rId35"/>
    <p:sldId id="309" r:id="rId36"/>
    <p:sldId id="310" r:id="rId37"/>
    <p:sldId id="311" r:id="rId38"/>
    <p:sldId id="312" r:id="rId3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24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racz\Documents\HChistory2010.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racz\Documents\HChistory201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hart>
    <c:title>
      <c:tx>
        <c:rich>
          <a:bodyPr/>
          <a:lstStyle/>
          <a:p>
            <a:pPr>
              <a:defRPr sz="1200" b="1" i="0" u="none" strike="noStrike" baseline="0">
                <a:solidFill>
                  <a:srgbClr val="000000"/>
                </a:solidFill>
                <a:latin typeface="Arial"/>
                <a:ea typeface="Arial"/>
                <a:cs typeface="Arial"/>
              </a:defRPr>
            </a:pPr>
            <a:r>
              <a:rPr lang="hu-HU"/>
              <a:t>No of refineries and crude oil destillation capacity in 1965-2013 (source: OGJ)</a:t>
            </a:r>
          </a:p>
        </c:rich>
      </c:tx>
      <c:layout>
        <c:manualLayout>
          <c:xMode val="edge"/>
          <c:yMode val="edge"/>
          <c:x val="0.13343574384490411"/>
          <c:y val="3.2171581769436998E-2"/>
        </c:manualLayout>
      </c:layout>
      <c:spPr>
        <a:noFill/>
        <a:ln w="25400">
          <a:noFill/>
        </a:ln>
      </c:spPr>
    </c:title>
    <c:plotArea>
      <c:layout>
        <c:manualLayout>
          <c:layoutTarget val="inner"/>
          <c:xMode val="edge"/>
          <c:yMode val="edge"/>
          <c:x val="0.12116573491251145"/>
          <c:y val="0.24396814778839981"/>
          <c:w val="0.72239317903534428"/>
          <c:h val="0.5361937314030768"/>
        </c:manualLayout>
      </c:layout>
      <c:barChart>
        <c:barDir val="col"/>
        <c:grouping val="clustered"/>
        <c:ser>
          <c:idx val="1"/>
          <c:order val="0"/>
          <c:tx>
            <c:v>Finomítószám</c:v>
          </c:tx>
          <c:spPr>
            <a:solidFill>
              <a:srgbClr val="993366"/>
            </a:solidFill>
            <a:ln w="12700">
              <a:solidFill>
                <a:srgbClr val="000000"/>
              </a:solidFill>
              <a:prstDash val="solid"/>
            </a:ln>
          </c:spPr>
          <c:cat>
            <c:numRef>
              <c:f>Munka1!$A$160:$A$207</c:f>
              <c:numCache>
                <c:formatCode>General</c:formatCode>
                <c:ptCount val="48"/>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numCache>
            </c:numRef>
          </c:cat>
          <c:val>
            <c:numRef>
              <c:f>Munka1!$B$160:$B$207</c:f>
              <c:numCache>
                <c:formatCode>General</c:formatCode>
                <c:ptCount val="48"/>
                <c:pt idx="0">
                  <c:v>701</c:v>
                </c:pt>
                <c:pt idx="1">
                  <c:v>714</c:v>
                </c:pt>
                <c:pt idx="2">
                  <c:v>720</c:v>
                </c:pt>
                <c:pt idx="3">
                  <c:v>730</c:v>
                </c:pt>
                <c:pt idx="4">
                  <c:v>816</c:v>
                </c:pt>
                <c:pt idx="5">
                  <c:v>824</c:v>
                </c:pt>
                <c:pt idx="6">
                  <c:v>843</c:v>
                </c:pt>
                <c:pt idx="7">
                  <c:v>847</c:v>
                </c:pt>
                <c:pt idx="8">
                  <c:v>851</c:v>
                </c:pt>
                <c:pt idx="9">
                  <c:v>866</c:v>
                </c:pt>
                <c:pt idx="10">
                  <c:v>784</c:v>
                </c:pt>
                <c:pt idx="11">
                  <c:v>762</c:v>
                </c:pt>
                <c:pt idx="12">
                  <c:v>731</c:v>
                </c:pt>
                <c:pt idx="13">
                  <c:v>710</c:v>
                </c:pt>
                <c:pt idx="15">
                  <c:v>711</c:v>
                </c:pt>
                <c:pt idx="16">
                  <c:v>707</c:v>
                </c:pt>
                <c:pt idx="17">
                  <c:v>734</c:v>
                </c:pt>
                <c:pt idx="18">
                  <c:v>732</c:v>
                </c:pt>
                <c:pt idx="19">
                  <c:v>632</c:v>
                </c:pt>
                <c:pt idx="20">
                  <c:v>712</c:v>
                </c:pt>
                <c:pt idx="21">
                  <c:v>703</c:v>
                </c:pt>
                <c:pt idx="22">
                  <c:v>708</c:v>
                </c:pt>
                <c:pt idx="23">
                  <c:v>705</c:v>
                </c:pt>
                <c:pt idx="24">
                  <c:v>701</c:v>
                </c:pt>
                <c:pt idx="25">
                  <c:v>702</c:v>
                </c:pt>
                <c:pt idx="26">
                  <c:v>755</c:v>
                </c:pt>
                <c:pt idx="27">
                  <c:v>756</c:v>
                </c:pt>
                <c:pt idx="28">
                  <c:v>742</c:v>
                </c:pt>
                <c:pt idx="29">
                  <c:v>732</c:v>
                </c:pt>
                <c:pt idx="30">
                  <c:v>722</c:v>
                </c:pt>
                <c:pt idx="31">
                  <c:v>717</c:v>
                </c:pt>
                <c:pt idx="32">
                  <c:v>675</c:v>
                </c:pt>
                <c:pt idx="33">
                  <c:v>662</c:v>
                </c:pt>
                <c:pt idx="34">
                  <c:v>658</c:v>
                </c:pt>
                <c:pt idx="35">
                  <c:v>657</c:v>
                </c:pt>
                <c:pt idx="39">
                  <c:v>655</c:v>
                </c:pt>
                <c:pt idx="40">
                  <c:v>661</c:v>
                </c:pt>
                <c:pt idx="41">
                  <c:v>662</c:v>
                </c:pt>
                <c:pt idx="43">
                  <c:v>655</c:v>
                </c:pt>
                <c:pt idx="44">
                  <c:v>662</c:v>
                </c:pt>
                <c:pt idx="45">
                  <c:v>655</c:v>
                </c:pt>
                <c:pt idx="46">
                  <c:v>655</c:v>
                </c:pt>
                <c:pt idx="47">
                  <c:v>646</c:v>
                </c:pt>
              </c:numCache>
            </c:numRef>
          </c:val>
        </c:ser>
        <c:axId val="619899904"/>
        <c:axId val="708458368"/>
      </c:barChart>
      <c:lineChart>
        <c:grouping val="standard"/>
        <c:ser>
          <c:idx val="0"/>
          <c:order val="1"/>
          <c:tx>
            <c:v>Feldolgozó kap., kb/cd</c:v>
          </c:tx>
          <c:spPr>
            <a:ln w="12700">
              <a:solidFill>
                <a:srgbClr val="000080"/>
              </a:solidFill>
              <a:prstDash val="solid"/>
            </a:ln>
          </c:spPr>
          <c:marker>
            <c:symbol val="diamond"/>
            <c:size val="5"/>
            <c:spPr>
              <a:solidFill>
                <a:srgbClr val="000080"/>
              </a:solidFill>
              <a:ln>
                <a:solidFill>
                  <a:srgbClr val="000080"/>
                </a:solidFill>
                <a:prstDash val="solid"/>
              </a:ln>
            </c:spPr>
          </c:marker>
          <c:cat>
            <c:numRef>
              <c:f>Munka1!$A$162:$A$207</c:f>
              <c:numCache>
                <c:formatCode>General</c:formatCode>
                <c:ptCount val="4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numCache>
            </c:numRef>
          </c:cat>
          <c:val>
            <c:numRef>
              <c:f>Munka1!$C$160:$C$207</c:f>
              <c:numCache>
                <c:formatCode>General</c:formatCode>
                <c:ptCount val="48"/>
                <c:pt idx="0">
                  <c:v>49588</c:v>
                </c:pt>
                <c:pt idx="1">
                  <c:v>53454</c:v>
                </c:pt>
                <c:pt idx="2">
                  <c:v>56232</c:v>
                </c:pt>
                <c:pt idx="3">
                  <c:v>59397</c:v>
                </c:pt>
                <c:pt idx="4">
                  <c:v>74775</c:v>
                </c:pt>
                <c:pt idx="5">
                  <c:v>77291</c:v>
                </c:pt>
                <c:pt idx="6">
                  <c:v>78289</c:v>
                </c:pt>
                <c:pt idx="7">
                  <c:v>79564</c:v>
                </c:pt>
                <c:pt idx="8">
                  <c:v>81341</c:v>
                </c:pt>
                <c:pt idx="9">
                  <c:v>81438</c:v>
                </c:pt>
                <c:pt idx="10">
                  <c:v>77141</c:v>
                </c:pt>
                <c:pt idx="11">
                  <c:v>75207</c:v>
                </c:pt>
                <c:pt idx="12">
                  <c:v>74906</c:v>
                </c:pt>
                <c:pt idx="13">
                  <c:v>72274</c:v>
                </c:pt>
                <c:pt idx="15">
                  <c:v>72933</c:v>
                </c:pt>
                <c:pt idx="16">
                  <c:v>73239</c:v>
                </c:pt>
                <c:pt idx="17">
                  <c:v>74052</c:v>
                </c:pt>
                <c:pt idx="18">
                  <c:v>74640</c:v>
                </c:pt>
                <c:pt idx="19">
                  <c:v>59357</c:v>
                </c:pt>
                <c:pt idx="20">
                  <c:v>73186</c:v>
                </c:pt>
                <c:pt idx="21">
                  <c:v>73169</c:v>
                </c:pt>
                <c:pt idx="22">
                  <c:v>74167</c:v>
                </c:pt>
                <c:pt idx="23">
                  <c:v>74452</c:v>
                </c:pt>
                <c:pt idx="24">
                  <c:v>76066</c:v>
                </c:pt>
                <c:pt idx="25">
                  <c:v>78317</c:v>
                </c:pt>
                <c:pt idx="26">
                  <c:v>80310</c:v>
                </c:pt>
                <c:pt idx="27">
                  <c:v>81550</c:v>
                </c:pt>
                <c:pt idx="28">
                  <c:v>81252</c:v>
                </c:pt>
                <c:pt idx="29">
                  <c:v>81166</c:v>
                </c:pt>
                <c:pt idx="30">
                  <c:v>81877</c:v>
                </c:pt>
                <c:pt idx="31">
                  <c:v>82054</c:v>
                </c:pt>
                <c:pt idx="32">
                  <c:v>82409</c:v>
                </c:pt>
                <c:pt idx="33">
                  <c:v>85127</c:v>
                </c:pt>
                <c:pt idx="34">
                  <c:v>85179</c:v>
                </c:pt>
                <c:pt idx="35">
                  <c:v>85309</c:v>
                </c:pt>
                <c:pt idx="39">
                  <c:v>85604</c:v>
                </c:pt>
                <c:pt idx="40">
                  <c:v>87224</c:v>
                </c:pt>
                <c:pt idx="41">
                  <c:v>88230</c:v>
                </c:pt>
                <c:pt idx="43">
                  <c:v>88963</c:v>
                </c:pt>
                <c:pt idx="44">
                  <c:v>88230</c:v>
                </c:pt>
                <c:pt idx="45">
                  <c:v>88056</c:v>
                </c:pt>
                <c:pt idx="46">
                  <c:v>88963</c:v>
                </c:pt>
                <c:pt idx="47">
                  <c:v>88029</c:v>
                </c:pt>
              </c:numCache>
            </c:numRef>
          </c:val>
        </c:ser>
        <c:marker val="1"/>
        <c:axId val="708464640"/>
        <c:axId val="708466176"/>
      </c:lineChart>
      <c:catAx>
        <c:axId val="619899904"/>
        <c:scaling>
          <c:orientation val="minMax"/>
        </c:scaling>
        <c:axPos val="b"/>
        <c:numFmt formatCode="General" sourceLinked="1"/>
        <c:majorTickMark val="cross"/>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hu-HU"/>
          </a:p>
        </c:txPr>
        <c:crossAx val="708458368"/>
        <c:crosses val="autoZero"/>
        <c:lblAlgn val="ctr"/>
        <c:lblOffset val="100"/>
        <c:tickLblSkip val="2"/>
        <c:tickMarkSkip val="1"/>
      </c:catAx>
      <c:valAx>
        <c:axId val="708458368"/>
        <c:scaling>
          <c:orientation val="minMax"/>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hu-HU"/>
                  <a:t>No of refineries</a:t>
                </a:r>
              </a:p>
            </c:rich>
          </c:tx>
          <c:layout>
            <c:manualLayout>
              <c:xMode val="edge"/>
              <c:yMode val="edge"/>
              <c:x val="2.4539877300613841E-2"/>
              <c:y val="0.37801664872319912"/>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hu-HU"/>
          </a:p>
        </c:txPr>
        <c:crossAx val="619899904"/>
        <c:crosses val="autoZero"/>
        <c:crossBetween val="between"/>
      </c:valAx>
      <c:catAx>
        <c:axId val="708464640"/>
        <c:scaling>
          <c:orientation val="minMax"/>
        </c:scaling>
        <c:delete val="1"/>
        <c:axPos val="b"/>
        <c:numFmt formatCode="General" sourceLinked="1"/>
        <c:tickLblPos val="none"/>
        <c:crossAx val="708466176"/>
        <c:crosses val="autoZero"/>
        <c:lblAlgn val="ctr"/>
        <c:lblOffset val="100"/>
      </c:catAx>
      <c:valAx>
        <c:axId val="708466176"/>
        <c:scaling>
          <c:orientation val="minMax"/>
        </c:scaling>
        <c:axPos val="r"/>
        <c:title>
          <c:tx>
            <c:rich>
              <a:bodyPr/>
              <a:lstStyle/>
              <a:p>
                <a:pPr>
                  <a:defRPr sz="1000" b="1" i="0" u="none" strike="noStrike" baseline="0">
                    <a:solidFill>
                      <a:srgbClr val="000000"/>
                    </a:solidFill>
                    <a:latin typeface="Arial"/>
                    <a:ea typeface="Arial"/>
                    <a:cs typeface="Arial"/>
                  </a:defRPr>
                </a:pPr>
                <a:r>
                  <a:rPr lang="hu-HU"/>
                  <a:t>Crude oil destillation capacity, (kb/cd)</a:t>
                </a:r>
              </a:p>
            </c:rich>
          </c:tx>
          <c:layout>
            <c:manualLayout>
              <c:xMode val="edge"/>
              <c:yMode val="edge"/>
              <c:x val="0.91564481587041424"/>
              <c:y val="0.24933004017929614"/>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hu-HU"/>
          </a:p>
        </c:txPr>
        <c:crossAx val="708464640"/>
        <c:crosses val="max"/>
        <c:crossBetween val="between"/>
      </c:valAx>
      <c:spPr>
        <a:solidFill>
          <a:srgbClr val="C0C0C0"/>
        </a:solidFill>
        <a:ln w="12700">
          <a:solidFill>
            <a:srgbClr val="808080"/>
          </a:solidFill>
          <a:prstDash val="solid"/>
        </a:ln>
      </c:spPr>
    </c:plotArea>
    <c:legend>
      <c:legendPos val="b"/>
      <c:layout>
        <c:manualLayout>
          <c:xMode val="edge"/>
          <c:yMode val="edge"/>
          <c:x val="0.2622700996731237"/>
          <c:y val="0.91689120629359733"/>
          <c:w val="0.44018437112538888"/>
          <c:h val="6.4343163538874037E-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hu-HU"/>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hu-H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u-HU"/>
  <c:chart>
    <c:title>
      <c:tx>
        <c:rich>
          <a:bodyPr/>
          <a:lstStyle/>
          <a:p>
            <a:pPr>
              <a:defRPr sz="1175" b="1" i="0" u="none" strike="noStrike" baseline="0">
                <a:solidFill>
                  <a:srgbClr val="000000"/>
                </a:solidFill>
                <a:latin typeface="Arial"/>
                <a:ea typeface="Arial"/>
                <a:cs typeface="Arial"/>
              </a:defRPr>
            </a:pPr>
            <a:r>
              <a:rPr lang="hu-HU"/>
              <a:t>A másodlagos kőolajfeldolgozási és az atmoszférikus desztillációs kapacitások aránya (1965-2013) (Forrás: OGJ) </a:t>
            </a:r>
          </a:p>
        </c:rich>
      </c:tx>
      <c:layout>
        <c:manualLayout>
          <c:xMode val="edge"/>
          <c:yMode val="edge"/>
          <c:x val="0.10856285166189122"/>
          <c:y val="3.2171581769436998E-2"/>
        </c:manualLayout>
      </c:layout>
      <c:spPr>
        <a:noFill/>
        <a:ln w="25400">
          <a:noFill/>
        </a:ln>
      </c:spPr>
    </c:title>
    <c:plotArea>
      <c:layout>
        <c:manualLayout>
          <c:layoutTarget val="inner"/>
          <c:xMode val="edge"/>
          <c:yMode val="edge"/>
          <c:x val="9.9388527613316499E-2"/>
          <c:y val="0.24396814778839981"/>
          <c:w val="0.72171361589978045"/>
          <c:h val="0.57104632394427068"/>
        </c:manualLayout>
      </c:layout>
      <c:lineChart>
        <c:grouping val="standard"/>
        <c:ser>
          <c:idx val="0"/>
          <c:order val="0"/>
          <c:tx>
            <c:v>Krakk/Atm</c:v>
          </c:tx>
          <c:marker>
            <c:symbol val="none"/>
          </c:marker>
          <c:cat>
            <c:numRef>
              <c:f>Munka2!$A$2:$A$50</c:f>
              <c:numCache>
                <c:formatCode>General</c:formatCod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numCache>
            </c:numRef>
          </c:cat>
          <c:val>
            <c:numRef>
              <c:f>Munka2!$B$3:$B$50</c:f>
              <c:numCache>
                <c:formatCode>General</c:formatCode>
                <c:ptCount val="48"/>
                <c:pt idx="2">
                  <c:v>25.1</c:v>
                </c:pt>
                <c:pt idx="3">
                  <c:v>24.5</c:v>
                </c:pt>
                <c:pt idx="4">
                  <c:v>28.9</c:v>
                </c:pt>
                <c:pt idx="5">
                  <c:v>18.399999999999999</c:v>
                </c:pt>
                <c:pt idx="6">
                  <c:v>18.399999999999999</c:v>
                </c:pt>
                <c:pt idx="7">
                  <c:v>13.6</c:v>
                </c:pt>
                <c:pt idx="8">
                  <c:v>12.3</c:v>
                </c:pt>
                <c:pt idx="9">
                  <c:v>11.8</c:v>
                </c:pt>
                <c:pt idx="10">
                  <c:v>10.3</c:v>
                </c:pt>
                <c:pt idx="11">
                  <c:v>10.3</c:v>
                </c:pt>
                <c:pt idx="12">
                  <c:v>10.5</c:v>
                </c:pt>
                <c:pt idx="13">
                  <c:v>10</c:v>
                </c:pt>
                <c:pt idx="14">
                  <c:v>10</c:v>
                </c:pt>
                <c:pt idx="15">
                  <c:v>10.4</c:v>
                </c:pt>
                <c:pt idx="16">
                  <c:v>7.9</c:v>
                </c:pt>
                <c:pt idx="17">
                  <c:v>9.3000000000000007</c:v>
                </c:pt>
                <c:pt idx="18">
                  <c:v>9.6</c:v>
                </c:pt>
                <c:pt idx="19">
                  <c:v>10.200000000000001</c:v>
                </c:pt>
                <c:pt idx="21">
                  <c:v>11.2</c:v>
                </c:pt>
                <c:pt idx="22">
                  <c:v>11.8</c:v>
                </c:pt>
                <c:pt idx="23">
                  <c:v>11.9</c:v>
                </c:pt>
                <c:pt idx="24">
                  <c:v>11.8</c:v>
                </c:pt>
                <c:pt idx="25">
                  <c:v>18.2</c:v>
                </c:pt>
                <c:pt idx="26">
                  <c:v>14.9</c:v>
                </c:pt>
                <c:pt idx="27">
                  <c:v>15.5</c:v>
                </c:pt>
                <c:pt idx="28">
                  <c:v>16.600000000000001</c:v>
                </c:pt>
                <c:pt idx="29">
                  <c:v>17.100000000000001</c:v>
                </c:pt>
                <c:pt idx="30">
                  <c:v>16.8</c:v>
                </c:pt>
                <c:pt idx="31">
                  <c:v>16.899999999999999</c:v>
                </c:pt>
                <c:pt idx="32">
                  <c:v>16.600000000000001</c:v>
                </c:pt>
                <c:pt idx="33">
                  <c:v>16.899999999999999</c:v>
                </c:pt>
                <c:pt idx="34">
                  <c:v>16.899999999999999</c:v>
                </c:pt>
                <c:pt idx="35">
                  <c:v>17.100000000000001</c:v>
                </c:pt>
                <c:pt idx="36" formatCode="0.0">
                  <c:v>17.336981081378191</c:v>
                </c:pt>
                <c:pt idx="37" formatCode="0.0">
                  <c:v>17.461671582128641</c:v>
                </c:pt>
                <c:pt idx="38">
                  <c:v>17.600000000000001</c:v>
                </c:pt>
                <c:pt idx="39">
                  <c:v>16.8</c:v>
                </c:pt>
                <c:pt idx="40">
                  <c:v>16.899999999999999</c:v>
                </c:pt>
                <c:pt idx="41" formatCode="0.0">
                  <c:v>16.782520015472919</c:v>
                </c:pt>
                <c:pt idx="42" formatCode="0.0">
                  <c:v>16.841502733517089</c:v>
                </c:pt>
                <c:pt idx="43">
                  <c:v>16.7</c:v>
                </c:pt>
                <c:pt idx="44">
                  <c:v>16.600000000000001</c:v>
                </c:pt>
                <c:pt idx="45">
                  <c:v>16.600000000000001</c:v>
                </c:pt>
                <c:pt idx="46">
                  <c:v>16.399999999999999</c:v>
                </c:pt>
                <c:pt idx="47">
                  <c:v>16.3</c:v>
                </c:pt>
              </c:numCache>
            </c:numRef>
          </c:val>
        </c:ser>
        <c:ser>
          <c:idx val="1"/>
          <c:order val="1"/>
          <c:tx>
            <c:v>Ref/Atm</c:v>
          </c:tx>
          <c:marker>
            <c:symbol val="none"/>
          </c:marker>
          <c:cat>
            <c:numRef>
              <c:f>Munka2!$A$2:$A$50</c:f>
              <c:numCache>
                <c:formatCode>General</c:formatCod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numCache>
            </c:numRef>
          </c:cat>
          <c:val>
            <c:numRef>
              <c:f>Munka2!$C$3:$C$50</c:f>
              <c:numCache>
                <c:formatCode>General</c:formatCode>
                <c:ptCount val="48"/>
                <c:pt idx="2">
                  <c:v>18.3</c:v>
                </c:pt>
                <c:pt idx="3">
                  <c:v>14.7</c:v>
                </c:pt>
                <c:pt idx="4">
                  <c:v>14.8</c:v>
                </c:pt>
                <c:pt idx="5">
                  <c:v>14.1</c:v>
                </c:pt>
                <c:pt idx="6">
                  <c:v>14</c:v>
                </c:pt>
                <c:pt idx="7">
                  <c:v>13.4</c:v>
                </c:pt>
                <c:pt idx="8">
                  <c:v>12.7</c:v>
                </c:pt>
                <c:pt idx="9">
                  <c:v>12.5</c:v>
                </c:pt>
                <c:pt idx="10">
                  <c:v>11.1</c:v>
                </c:pt>
                <c:pt idx="11">
                  <c:v>10.5</c:v>
                </c:pt>
                <c:pt idx="12">
                  <c:v>11.2</c:v>
                </c:pt>
                <c:pt idx="13">
                  <c:v>10.7</c:v>
                </c:pt>
                <c:pt idx="14">
                  <c:v>10.5</c:v>
                </c:pt>
                <c:pt idx="15">
                  <c:v>10.8</c:v>
                </c:pt>
                <c:pt idx="16">
                  <c:v>10.5</c:v>
                </c:pt>
                <c:pt idx="17">
                  <c:v>11</c:v>
                </c:pt>
                <c:pt idx="18">
                  <c:v>11.1</c:v>
                </c:pt>
                <c:pt idx="19">
                  <c:v>11.8</c:v>
                </c:pt>
                <c:pt idx="21">
                  <c:v>11.9</c:v>
                </c:pt>
                <c:pt idx="22">
                  <c:v>11.8</c:v>
                </c:pt>
                <c:pt idx="23">
                  <c:v>11.7</c:v>
                </c:pt>
                <c:pt idx="24">
                  <c:v>12.1</c:v>
                </c:pt>
                <c:pt idx="25">
                  <c:v>15.9</c:v>
                </c:pt>
                <c:pt idx="26">
                  <c:v>12.5</c:v>
                </c:pt>
                <c:pt idx="27">
                  <c:v>12.8</c:v>
                </c:pt>
                <c:pt idx="28">
                  <c:v>14.3</c:v>
                </c:pt>
                <c:pt idx="29">
                  <c:v>14.6</c:v>
                </c:pt>
                <c:pt idx="30">
                  <c:v>14.4</c:v>
                </c:pt>
                <c:pt idx="31">
                  <c:v>14.1</c:v>
                </c:pt>
                <c:pt idx="32">
                  <c:v>13.9</c:v>
                </c:pt>
                <c:pt idx="33">
                  <c:v>13.6</c:v>
                </c:pt>
                <c:pt idx="34">
                  <c:v>13.6</c:v>
                </c:pt>
                <c:pt idx="35">
                  <c:v>13.6</c:v>
                </c:pt>
                <c:pt idx="36" formatCode="0.0">
                  <c:v>13.660735004946456</c:v>
                </c:pt>
                <c:pt idx="37" formatCode="0.0">
                  <c:v>13.749482048407152</c:v>
                </c:pt>
                <c:pt idx="38">
                  <c:v>13.8</c:v>
                </c:pt>
                <c:pt idx="39">
                  <c:v>13.3</c:v>
                </c:pt>
                <c:pt idx="40">
                  <c:v>13.3</c:v>
                </c:pt>
                <c:pt idx="41" formatCode="0.0">
                  <c:v>13.399524083039324</c:v>
                </c:pt>
                <c:pt idx="42" formatCode="0.0">
                  <c:v>13.419933647960375</c:v>
                </c:pt>
                <c:pt idx="43">
                  <c:v>13.2</c:v>
                </c:pt>
                <c:pt idx="44">
                  <c:v>13.1</c:v>
                </c:pt>
                <c:pt idx="45">
                  <c:v>13</c:v>
                </c:pt>
                <c:pt idx="46">
                  <c:v>12.9</c:v>
                </c:pt>
                <c:pt idx="47">
                  <c:v>12.8</c:v>
                </c:pt>
              </c:numCache>
            </c:numRef>
          </c:val>
        </c:ser>
        <c:ser>
          <c:idx val="2"/>
          <c:order val="2"/>
          <c:tx>
            <c:v>HT/Atm</c:v>
          </c:tx>
          <c:marker>
            <c:symbol val="none"/>
          </c:marker>
          <c:cat>
            <c:numRef>
              <c:f>Munka2!$A$2:$A$50</c:f>
              <c:numCache>
                <c:formatCode>General</c:formatCod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numCache>
            </c:numRef>
          </c:cat>
          <c:val>
            <c:numRef>
              <c:f>Munka2!$D$3:$D$50</c:f>
              <c:numCache>
                <c:formatCode>General</c:formatCode>
                <c:ptCount val="48"/>
                <c:pt idx="16">
                  <c:v>22.6</c:v>
                </c:pt>
                <c:pt idx="17">
                  <c:v>24.8</c:v>
                </c:pt>
                <c:pt idx="18">
                  <c:v>24.9</c:v>
                </c:pt>
                <c:pt idx="19">
                  <c:v>25.8</c:v>
                </c:pt>
                <c:pt idx="21">
                  <c:v>26.3</c:v>
                </c:pt>
                <c:pt idx="22">
                  <c:v>26.5</c:v>
                </c:pt>
                <c:pt idx="23">
                  <c:v>26.6</c:v>
                </c:pt>
                <c:pt idx="24">
                  <c:v>27.2</c:v>
                </c:pt>
                <c:pt idx="25">
                  <c:v>32.6</c:v>
                </c:pt>
                <c:pt idx="26">
                  <c:v>29.2</c:v>
                </c:pt>
                <c:pt idx="27">
                  <c:v>31.4</c:v>
                </c:pt>
                <c:pt idx="28">
                  <c:v>33.1</c:v>
                </c:pt>
                <c:pt idx="29">
                  <c:v>34.9</c:v>
                </c:pt>
                <c:pt idx="30">
                  <c:v>35.700000000000003</c:v>
                </c:pt>
                <c:pt idx="31">
                  <c:v>35</c:v>
                </c:pt>
                <c:pt idx="32">
                  <c:v>35.200000000000003</c:v>
                </c:pt>
                <c:pt idx="33">
                  <c:v>34.5</c:v>
                </c:pt>
                <c:pt idx="34">
                  <c:v>45</c:v>
                </c:pt>
                <c:pt idx="35">
                  <c:v>45.6</c:v>
                </c:pt>
                <c:pt idx="36" formatCode="0.0">
                  <c:v>46.820230345518283</c:v>
                </c:pt>
                <c:pt idx="37" formatCode="0.0">
                  <c:v>49.151778097350494</c:v>
                </c:pt>
                <c:pt idx="38">
                  <c:v>50</c:v>
                </c:pt>
                <c:pt idx="39">
                  <c:v>50.3</c:v>
                </c:pt>
                <c:pt idx="40">
                  <c:v>50.8</c:v>
                </c:pt>
                <c:pt idx="41" formatCode="0.0">
                  <c:v>51.590101864985257</c:v>
                </c:pt>
                <c:pt idx="42" formatCode="0.0">
                  <c:v>51.866735199289813</c:v>
                </c:pt>
                <c:pt idx="43">
                  <c:v>51.6</c:v>
                </c:pt>
                <c:pt idx="44">
                  <c:v>51.5</c:v>
                </c:pt>
                <c:pt idx="45">
                  <c:v>51.9</c:v>
                </c:pt>
                <c:pt idx="46">
                  <c:v>51.5</c:v>
                </c:pt>
                <c:pt idx="47">
                  <c:v>51.1</c:v>
                </c:pt>
              </c:numCache>
            </c:numRef>
          </c:val>
        </c:ser>
        <c:ser>
          <c:idx val="3"/>
          <c:order val="3"/>
          <c:tx>
            <c:v>Alk/Atm</c:v>
          </c:tx>
          <c:marker>
            <c:symbol val="none"/>
          </c:marker>
          <c:cat>
            <c:numRef>
              <c:f>Munka2!$A$2:$A$50</c:f>
              <c:numCache>
                <c:formatCode>General</c:formatCod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numCache>
            </c:numRef>
          </c:cat>
          <c:val>
            <c:numRef>
              <c:f>Munka2!$E$3:$E$50</c:f>
              <c:numCache>
                <c:formatCode>General</c:formatCode>
                <c:ptCount val="48"/>
                <c:pt idx="16">
                  <c:v>0.5</c:v>
                </c:pt>
                <c:pt idx="17">
                  <c:v>0.70000000000000062</c:v>
                </c:pt>
                <c:pt idx="18">
                  <c:v>0.8</c:v>
                </c:pt>
                <c:pt idx="19">
                  <c:v>0.8</c:v>
                </c:pt>
                <c:pt idx="21">
                  <c:v>1</c:v>
                </c:pt>
                <c:pt idx="22">
                  <c:v>1.1000000000000001</c:v>
                </c:pt>
                <c:pt idx="23">
                  <c:v>1.2</c:v>
                </c:pt>
                <c:pt idx="24">
                  <c:v>1.2</c:v>
                </c:pt>
                <c:pt idx="25">
                  <c:v>2.9</c:v>
                </c:pt>
                <c:pt idx="26">
                  <c:v>2.2999999999999998</c:v>
                </c:pt>
                <c:pt idx="27">
                  <c:v>2.4</c:v>
                </c:pt>
                <c:pt idx="28">
                  <c:v>2.5</c:v>
                </c:pt>
                <c:pt idx="29">
                  <c:v>2.5</c:v>
                </c:pt>
                <c:pt idx="30">
                  <c:v>2.2000000000000002</c:v>
                </c:pt>
                <c:pt idx="31">
                  <c:v>2.1</c:v>
                </c:pt>
                <c:pt idx="32">
                  <c:v>2.2999999999999998</c:v>
                </c:pt>
                <c:pt idx="33">
                  <c:v>2.2000000000000002</c:v>
                </c:pt>
                <c:pt idx="34">
                  <c:v>2.2999999999999998</c:v>
                </c:pt>
                <c:pt idx="35">
                  <c:v>2.2000000000000002</c:v>
                </c:pt>
                <c:pt idx="36" formatCode="0.0">
                  <c:v>2.3315460996372357</c:v>
                </c:pt>
                <c:pt idx="37" formatCode="0.0">
                  <c:v>2.3277353937650807</c:v>
                </c:pt>
                <c:pt idx="38">
                  <c:v>2.2999999999999998</c:v>
                </c:pt>
                <c:pt idx="39">
                  <c:v>2.2000000000000002</c:v>
                </c:pt>
                <c:pt idx="40">
                  <c:v>2.2999999999999998</c:v>
                </c:pt>
                <c:pt idx="41" formatCode="0.0">
                  <c:v>2.2787748068785252</c:v>
                </c:pt>
                <c:pt idx="42" formatCode="0.0">
                  <c:v>2.3059670108873442</c:v>
                </c:pt>
                <c:pt idx="43">
                  <c:v>2.4</c:v>
                </c:pt>
                <c:pt idx="44">
                  <c:v>2.2999999999999998</c:v>
                </c:pt>
                <c:pt idx="45">
                  <c:v>2.4</c:v>
                </c:pt>
                <c:pt idx="46">
                  <c:v>2.4</c:v>
                </c:pt>
                <c:pt idx="47">
                  <c:v>2.4</c:v>
                </c:pt>
              </c:numCache>
            </c:numRef>
          </c:val>
        </c:ser>
        <c:ser>
          <c:idx val="4"/>
          <c:order val="4"/>
          <c:tx>
            <c:v>HC/Atm</c:v>
          </c:tx>
          <c:marker>
            <c:symbol val="none"/>
          </c:marker>
          <c:cat>
            <c:numRef>
              <c:f>Munka2!$A$2:$A$50</c:f>
              <c:numCache>
                <c:formatCode>General</c:formatCod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numCache>
            </c:numRef>
          </c:cat>
          <c:val>
            <c:numRef>
              <c:f>Munka2!$F$3:$F$50</c:f>
              <c:numCache>
                <c:formatCode>General</c:formatCode>
                <c:ptCount val="48"/>
                <c:pt idx="16">
                  <c:v>1.1000000000000001</c:v>
                </c:pt>
                <c:pt idx="17">
                  <c:v>1.4</c:v>
                </c:pt>
                <c:pt idx="18">
                  <c:v>1.9000000000000001</c:v>
                </c:pt>
                <c:pt idx="19">
                  <c:v>2.4</c:v>
                </c:pt>
                <c:pt idx="21">
                  <c:v>2.9</c:v>
                </c:pt>
                <c:pt idx="22">
                  <c:v>3.2</c:v>
                </c:pt>
                <c:pt idx="23">
                  <c:v>3.3</c:v>
                </c:pt>
                <c:pt idx="24">
                  <c:v>3.5</c:v>
                </c:pt>
                <c:pt idx="25">
                  <c:v>5</c:v>
                </c:pt>
                <c:pt idx="26">
                  <c:v>3.7</c:v>
                </c:pt>
                <c:pt idx="27">
                  <c:v>3.7</c:v>
                </c:pt>
                <c:pt idx="28">
                  <c:v>4.4000000000000004</c:v>
                </c:pt>
                <c:pt idx="29">
                  <c:v>4.5999999999999996</c:v>
                </c:pt>
                <c:pt idx="30">
                  <c:v>4.7</c:v>
                </c:pt>
                <c:pt idx="31">
                  <c:v>4.5</c:v>
                </c:pt>
                <c:pt idx="32">
                  <c:v>5</c:v>
                </c:pt>
                <c:pt idx="33">
                  <c:v>4.9000000000000004</c:v>
                </c:pt>
                <c:pt idx="34">
                  <c:v>5.2</c:v>
                </c:pt>
                <c:pt idx="35">
                  <c:v>5.3</c:v>
                </c:pt>
                <c:pt idx="36" formatCode="0.0">
                  <c:v>5.4191042661552737</c:v>
                </c:pt>
                <c:pt idx="37" formatCode="0.0">
                  <c:v>5.5768152679942355</c:v>
                </c:pt>
                <c:pt idx="38">
                  <c:v>5.6</c:v>
                </c:pt>
                <c:pt idx="39">
                  <c:v>5.5</c:v>
                </c:pt>
                <c:pt idx="40">
                  <c:v>5.5</c:v>
                </c:pt>
                <c:pt idx="41" formatCode="0.0">
                  <c:v>5.8106413156876924</c:v>
                </c:pt>
                <c:pt idx="42">
                  <c:v>6</c:v>
                </c:pt>
                <c:pt idx="43">
                  <c:v>6.2</c:v>
                </c:pt>
                <c:pt idx="44">
                  <c:v>6.1</c:v>
                </c:pt>
                <c:pt idx="45">
                  <c:v>6.2</c:v>
                </c:pt>
                <c:pt idx="46">
                  <c:v>6.3</c:v>
                </c:pt>
                <c:pt idx="47">
                  <c:v>6.4</c:v>
                </c:pt>
              </c:numCache>
            </c:numRef>
          </c:val>
        </c:ser>
        <c:marker val="1"/>
        <c:axId val="729189376"/>
        <c:axId val="729203456"/>
      </c:lineChart>
      <c:catAx>
        <c:axId val="729189376"/>
        <c:scaling>
          <c:orientation val="minMax"/>
        </c:scaling>
        <c:axPos val="b"/>
        <c:numFmt formatCode="General" sourceLinked="1"/>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hu-HU"/>
          </a:p>
        </c:txPr>
        <c:crossAx val="729203456"/>
        <c:crosses val="autoZero"/>
        <c:auto val="1"/>
        <c:lblAlgn val="ctr"/>
        <c:lblOffset val="100"/>
        <c:tickLblSkip val="5"/>
        <c:tickMarkSkip val="5"/>
      </c:catAx>
      <c:valAx>
        <c:axId val="729203456"/>
        <c:scaling>
          <c:orientation val="minMax"/>
        </c:scaling>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hu-HU"/>
                  <a:t>%</a:t>
                </a:r>
              </a:p>
            </c:rich>
          </c:tx>
          <c:layout>
            <c:manualLayout>
              <c:xMode val="edge"/>
              <c:yMode val="edge"/>
              <c:x val="2.4464831804281339E-2"/>
              <c:y val="0.50938394094839956"/>
            </c:manualLayout>
          </c:layout>
          <c:spPr>
            <a:noFill/>
            <a:ln w="25400">
              <a:noFill/>
            </a:ln>
          </c:spPr>
        </c:title>
        <c:numFmt formatCode="General" sourceLinked="1"/>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hu-HU"/>
          </a:p>
        </c:txPr>
        <c:crossAx val="729189376"/>
        <c:crosses val="autoZero"/>
        <c:crossBetween val="between"/>
      </c:valAx>
      <c:spPr>
        <a:solidFill>
          <a:srgbClr val="C0C0C0"/>
        </a:solidFill>
        <a:ln w="12700">
          <a:solidFill>
            <a:srgbClr val="808080"/>
          </a:solidFill>
          <a:prstDash val="solid"/>
        </a:ln>
      </c:spPr>
    </c:plotArea>
    <c:legend>
      <c:legendPos val="r"/>
      <c:layout>
        <c:manualLayout>
          <c:xMode val="edge"/>
          <c:yMode val="edge"/>
          <c:x val="0.83792177353978592"/>
          <c:y val="0.38874050931301446"/>
          <c:w val="0.14531098750271079"/>
          <c:h val="0.28409364379050478"/>
        </c:manualLayout>
      </c:layout>
      <c:spPr>
        <a:solidFill>
          <a:srgbClr val="FFFFFF"/>
        </a:solidFill>
        <a:ln w="3175">
          <a:solidFill>
            <a:srgbClr val="000000"/>
          </a:solidFill>
          <a:prstDash val="solid"/>
        </a:ln>
      </c:spPr>
      <c:txPr>
        <a:bodyPr/>
        <a:lstStyle/>
        <a:p>
          <a:pPr>
            <a:defRPr sz="895" b="0" i="0" u="none" strike="noStrike" baseline="0">
              <a:solidFill>
                <a:srgbClr val="000000"/>
              </a:solidFill>
              <a:latin typeface="Arial"/>
              <a:ea typeface="Arial"/>
              <a:cs typeface="Arial"/>
            </a:defRPr>
          </a:pPr>
          <a:endParaRPr lang="hu-HU"/>
        </a:p>
      </c:txPr>
    </c:legend>
    <c:plotVisOnly val="1"/>
    <c:dispBlanksAs val="gap"/>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hu-HU"/>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0.1</cdr:x>
      <cdr:y>0.02941</cdr:y>
    </cdr:from>
    <cdr:to>
      <cdr:x>0.9</cdr:x>
      <cdr:y>0.13235</cdr:y>
    </cdr:to>
    <cdr:sp macro="" textlink="">
      <cdr:nvSpPr>
        <cdr:cNvPr id="2" name="Szövegdoboz 1"/>
        <cdr:cNvSpPr txBox="1"/>
      </cdr:nvSpPr>
      <cdr:spPr>
        <a:xfrm xmlns:a="http://schemas.openxmlformats.org/drawingml/2006/main">
          <a:off x="792088" y="144016"/>
          <a:ext cx="6336704" cy="50405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F4976-B1CE-450C-9595-D6176E0776B4}" type="datetimeFigureOut">
              <a:rPr lang="hu-HU" smtClean="0"/>
              <a:t>2014.03.13.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600D6-2A10-40F7-B991-2768665FF77C}" type="slidenum">
              <a:rPr lang="hu-HU" smtClean="0"/>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23F2571-5459-4582-AAAC-1FA41A0588DD}" type="datetimeFigureOut">
              <a:rPr lang="hu-HU" smtClean="0"/>
              <a:t>2014.03.13.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23F2571-5459-4582-AAAC-1FA41A0588DD}" type="datetimeFigureOut">
              <a:rPr lang="hu-HU" smtClean="0"/>
              <a:t>2014.03.13.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23F2571-5459-4582-AAAC-1FA41A0588DD}" type="datetimeFigureOut">
              <a:rPr lang="hu-HU" smtClean="0"/>
              <a:t>2014.03.13.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23F2571-5459-4582-AAAC-1FA41A0588DD}" type="datetimeFigureOut">
              <a:rPr lang="hu-HU" smtClean="0"/>
              <a:t>2014.03.13.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23F2571-5459-4582-AAAC-1FA41A0588DD}" type="datetimeFigureOut">
              <a:rPr lang="hu-HU" smtClean="0"/>
              <a:t>2014.03.13.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23F2571-5459-4582-AAAC-1FA41A0588DD}" type="datetimeFigureOut">
              <a:rPr lang="hu-HU" smtClean="0"/>
              <a:t>2014.03.13.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23F2571-5459-4582-AAAC-1FA41A0588DD}" type="datetimeFigureOut">
              <a:rPr lang="hu-HU" smtClean="0"/>
              <a:t>2014.03.13.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23F2571-5459-4582-AAAC-1FA41A0588DD}" type="datetimeFigureOut">
              <a:rPr lang="hu-HU" smtClean="0"/>
              <a:t>2014.03.13.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23F2571-5459-4582-AAAC-1FA41A0588DD}" type="datetimeFigureOut">
              <a:rPr lang="hu-HU" smtClean="0"/>
              <a:t>2014.03.13.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23F2571-5459-4582-AAAC-1FA41A0588DD}" type="datetimeFigureOut">
              <a:rPr lang="hu-HU" smtClean="0"/>
              <a:t>2014.03.13.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23F2571-5459-4582-AAAC-1FA41A0588DD}" type="datetimeFigureOut">
              <a:rPr lang="hu-HU" smtClean="0"/>
              <a:t>2014.03.13.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86D2AE8-7CAA-4279-ABA5-7EA8BB6F1455}"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F2571-5459-4582-AAAC-1FA41A0588DD}" type="datetimeFigureOut">
              <a:rPr lang="hu-HU" smtClean="0"/>
              <a:t>2014.03.13.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D2AE8-7CAA-4279-ABA5-7EA8BB6F1455}"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dventuresinenergy.org/Refining-Oil/Quick-Quiz.html" TargetMode="External"/><Relationship Id="rId2" Type="http://schemas.openxmlformats.org/officeDocument/2006/relationships/hyperlink" Target="http://www.adventuresinenergy.org/Refining-Oil/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I. Konvencionális (kőolajalapú) közlekedési hajtóanyagok</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(motorbenzin, kerozin, dízel-gázolaj, bunker olaj)</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p:txBody>
          <a:bodyPr>
            <a:normAutofit fontScale="85000" lnSpcReduction="10000"/>
          </a:bodyPr>
          <a:lstStyle/>
          <a:p>
            <a:r>
              <a:rPr lang="hu-HU" b="1" dirty="0" smtClean="0">
                <a:effectLst>
                  <a:outerShdw blurRad="38100" dist="38100" dir="2700000" algn="tl">
                    <a:srgbClr val="000000">
                      <a:alpha val="43137"/>
                    </a:srgbClr>
                  </a:outerShdw>
                </a:effectLst>
                <a:latin typeface="Arial" pitchFamily="34" charset="0"/>
                <a:cs typeface="Arial" pitchFamily="34" charset="0"/>
              </a:rPr>
              <a:t>I.3. Kőolaj-feldolgozás, közlekedési hajtóanyag gyártása (kapacitások, üzemtípusok, finomító-típusok, finomítási séma és termékek)  </a:t>
            </a:r>
            <a:endParaRPr lang="hu-H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Types</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refinery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processing</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plants</a:t>
            </a:r>
            <a:r>
              <a:rPr lang="hu-HU" sz="2800" b="1" dirty="0" smtClean="0">
                <a:effectLst>
                  <a:outerShdw blurRad="38100" dist="38100" dir="2700000" algn="tl">
                    <a:srgbClr val="000000">
                      <a:alpha val="43137"/>
                    </a:srgbClr>
                  </a:outerShdw>
                </a:effectLst>
                <a:latin typeface="Arial" pitchFamily="34" charset="0"/>
                <a:cs typeface="Arial" pitchFamily="34" charset="0"/>
              </a:rPr>
              <a:t> (2/4)</a:t>
            </a:r>
            <a:endParaRPr lang="hu-HU" sz="2800" dirty="0"/>
          </a:p>
        </p:txBody>
      </p:sp>
      <p:sp>
        <p:nvSpPr>
          <p:cNvPr id="3" name="Tartalom helye 2"/>
          <p:cNvSpPr>
            <a:spLocks noGrp="1"/>
          </p:cNvSpPr>
          <p:nvPr>
            <p:ph idx="1"/>
          </p:nvPr>
        </p:nvSpPr>
        <p:spPr>
          <a:xfrm>
            <a:off x="457200" y="1285860"/>
            <a:ext cx="8229600" cy="5143535"/>
          </a:xfrm>
        </p:spPr>
        <p:txBody>
          <a:bodyPr>
            <a:normAutofit fontScale="92500" lnSpcReduction="10000"/>
          </a:bodyPr>
          <a:lstStyle/>
          <a:p>
            <a:pPr>
              <a:buNone/>
            </a:pPr>
            <a:r>
              <a:rPr lang="hu-HU" sz="2600" dirty="0" err="1" smtClean="0">
                <a:latin typeface="Arial" pitchFamily="34" charset="0"/>
                <a:cs typeface="Arial" pitchFamily="34" charset="0"/>
              </a:rPr>
              <a:t>Separation</a:t>
            </a:r>
            <a:r>
              <a:rPr lang="hu-HU" sz="2600" dirty="0" smtClean="0">
                <a:latin typeface="Arial" pitchFamily="34" charset="0"/>
                <a:cs typeface="Arial" pitchFamily="34" charset="0"/>
              </a:rPr>
              <a:t>, </a:t>
            </a:r>
            <a:r>
              <a:rPr lang="hu-HU" sz="2600" b="1" dirty="0" err="1" smtClean="0">
                <a:latin typeface="Arial" pitchFamily="34" charset="0"/>
                <a:cs typeface="Arial" pitchFamily="34" charset="0"/>
              </a:rPr>
              <a:t>conversion</a:t>
            </a:r>
            <a:r>
              <a:rPr lang="hu-HU" sz="2600" b="1" dirty="0" smtClean="0">
                <a:latin typeface="Arial" pitchFamily="34" charset="0"/>
                <a:cs typeface="Arial" pitchFamily="34" charset="0"/>
              </a:rPr>
              <a:t>, </a:t>
            </a:r>
            <a:r>
              <a:rPr lang="hu-HU" sz="2600" dirty="0" err="1" smtClean="0">
                <a:latin typeface="Arial" pitchFamily="34" charset="0"/>
                <a:cs typeface="Arial" pitchFamily="34" charset="0"/>
              </a:rPr>
              <a:t>treating</a:t>
            </a:r>
            <a:r>
              <a:rPr lang="hu-HU" sz="2600" dirty="0" smtClean="0">
                <a:latin typeface="Arial" pitchFamily="34" charset="0"/>
                <a:cs typeface="Arial" pitchFamily="34" charset="0"/>
              </a:rPr>
              <a:t>, </a:t>
            </a:r>
            <a:r>
              <a:rPr lang="hu-HU" sz="2600" dirty="0" err="1" smtClean="0">
                <a:latin typeface="Arial" pitchFamily="34" charset="0"/>
                <a:cs typeface="Arial" pitchFamily="34" charset="0"/>
              </a:rPr>
              <a:t>auxiliary</a:t>
            </a:r>
            <a:endParaRPr lang="hu-HU" sz="2600" dirty="0" smtClean="0">
              <a:latin typeface="Arial" pitchFamily="34" charset="0"/>
              <a:cs typeface="Arial" pitchFamily="34" charset="0"/>
            </a:endParaRPr>
          </a:p>
          <a:p>
            <a:pPr>
              <a:buNone/>
            </a:pPr>
            <a:r>
              <a:rPr lang="en-US" sz="2000" dirty="0" smtClean="0">
                <a:latin typeface="Arial" pitchFamily="34" charset="0"/>
                <a:cs typeface="Arial" pitchFamily="34" charset="0"/>
              </a:rPr>
              <a:t>There are three different types of conversion processes:</a:t>
            </a:r>
          </a:p>
          <a:p>
            <a:pPr>
              <a:buNone/>
            </a:pPr>
            <a:r>
              <a:rPr lang="en-US" sz="2000" dirty="0" smtClean="0">
                <a:latin typeface="Arial" pitchFamily="34" charset="0"/>
                <a:cs typeface="Arial" pitchFamily="34" charset="0"/>
              </a:rPr>
              <a:t> </a:t>
            </a:r>
            <a:r>
              <a:rPr lang="en-US" sz="2600" b="1" dirty="0" smtClean="0">
                <a:latin typeface="Arial" pitchFamily="34" charset="0"/>
                <a:cs typeface="Arial" pitchFamily="34" charset="0"/>
              </a:rPr>
              <a:t>Cracking, coking</a:t>
            </a:r>
            <a:r>
              <a:rPr lang="en-US" sz="2000" dirty="0" smtClean="0">
                <a:latin typeface="Arial" pitchFamily="34" charset="0"/>
                <a:cs typeface="Arial" pitchFamily="34" charset="0"/>
              </a:rPr>
              <a:t> and </a:t>
            </a:r>
            <a:r>
              <a:rPr lang="en-US" sz="2000" b="1" dirty="0" err="1" smtClean="0">
                <a:latin typeface="Arial" pitchFamily="34" charset="0"/>
                <a:cs typeface="Arial" pitchFamily="34" charset="0"/>
              </a:rPr>
              <a:t>visbreaking</a:t>
            </a:r>
            <a:r>
              <a:rPr lang="en-US" sz="2000" dirty="0" smtClean="0">
                <a:latin typeface="Arial" pitchFamily="34" charset="0"/>
                <a:cs typeface="Arial" pitchFamily="34" charset="0"/>
              </a:rPr>
              <a:t> processes are used to</a:t>
            </a:r>
            <a:r>
              <a:rPr lang="hu-HU" sz="2000" dirty="0" smtClean="0">
                <a:latin typeface="Arial" pitchFamily="34" charset="0"/>
                <a:cs typeface="Arial" pitchFamily="34" charset="0"/>
              </a:rPr>
              <a:t> </a:t>
            </a:r>
            <a:r>
              <a:rPr lang="en-US" sz="2000" i="1" dirty="0" smtClean="0">
                <a:solidFill>
                  <a:srgbClr val="7030A0"/>
                </a:solidFill>
                <a:latin typeface="Arial" pitchFamily="34" charset="0"/>
                <a:cs typeface="Arial" pitchFamily="34" charset="0"/>
              </a:rPr>
              <a:t>break large petroleum molecules into smaller ones</a:t>
            </a:r>
            <a:r>
              <a:rPr lang="en-US" sz="2000" dirty="0" smtClean="0">
                <a:latin typeface="Arial" pitchFamily="34" charset="0"/>
                <a:cs typeface="Arial" pitchFamily="34" charset="0"/>
              </a:rPr>
              <a:t>.</a:t>
            </a:r>
            <a:r>
              <a:rPr lang="hu-HU" sz="2000" dirty="0" smtClean="0">
                <a:latin typeface="Arial" pitchFamily="34" charset="0"/>
                <a:cs typeface="Arial" pitchFamily="34" charset="0"/>
              </a:rPr>
              <a:t> </a:t>
            </a:r>
            <a:r>
              <a:rPr lang="en-US" sz="2000" dirty="0" smtClean="0">
                <a:latin typeface="Arial" pitchFamily="34" charset="0"/>
                <a:cs typeface="Arial" pitchFamily="34" charset="0"/>
              </a:rPr>
              <a:t>These processes convert the heavier products – for</a:t>
            </a:r>
            <a:r>
              <a:rPr lang="hu-HU" sz="2000" dirty="0" smtClean="0">
                <a:latin typeface="Arial" pitchFamily="34" charset="0"/>
                <a:cs typeface="Arial" pitchFamily="34" charset="0"/>
              </a:rPr>
              <a:t> </a:t>
            </a:r>
            <a:r>
              <a:rPr lang="en-US" sz="2000" dirty="0" smtClean="0">
                <a:latin typeface="Arial" pitchFamily="34" charset="0"/>
                <a:cs typeface="Arial" pitchFamily="34" charset="0"/>
              </a:rPr>
              <a:t>which there is generally a lower market demand – into</a:t>
            </a:r>
            <a:r>
              <a:rPr lang="hu-HU" sz="2000" dirty="0" smtClean="0">
                <a:latin typeface="Arial" pitchFamily="34" charset="0"/>
                <a:cs typeface="Arial" pitchFamily="34" charset="0"/>
              </a:rPr>
              <a:t> </a:t>
            </a:r>
            <a:r>
              <a:rPr lang="en-US" sz="2000" dirty="0" smtClean="0">
                <a:latin typeface="Arial" pitchFamily="34" charset="0"/>
                <a:cs typeface="Arial" pitchFamily="34" charset="0"/>
              </a:rPr>
              <a:t>lighter products, such as diesel and gasoline. Dependent</a:t>
            </a:r>
            <a:r>
              <a:rPr lang="hu-HU" sz="2000" dirty="0" smtClean="0">
                <a:latin typeface="Arial" pitchFamily="34" charset="0"/>
                <a:cs typeface="Arial" pitchFamily="34" charset="0"/>
              </a:rPr>
              <a:t> </a:t>
            </a:r>
            <a:r>
              <a:rPr lang="en-US" sz="2000" dirty="0" smtClean="0">
                <a:latin typeface="Arial" pitchFamily="34" charset="0"/>
                <a:cs typeface="Arial" pitchFamily="34" charset="0"/>
              </a:rPr>
              <a:t>on the composition of the streams entering the units</a:t>
            </a:r>
            <a:r>
              <a:rPr lang="hu-HU" sz="2000" dirty="0" smtClean="0">
                <a:latin typeface="Arial" pitchFamily="34" charset="0"/>
                <a:cs typeface="Arial" pitchFamily="34" charset="0"/>
              </a:rPr>
              <a:t> </a:t>
            </a:r>
            <a:r>
              <a:rPr lang="en-US" sz="2000" dirty="0" smtClean="0">
                <a:latin typeface="Arial" pitchFamily="34" charset="0"/>
                <a:cs typeface="Arial" pitchFamily="34" charset="0"/>
              </a:rPr>
              <a:t>and the type of processes employed, the resultant</a:t>
            </a:r>
            <a:r>
              <a:rPr lang="hu-HU" sz="2000" dirty="0" smtClean="0">
                <a:latin typeface="Arial" pitchFamily="34" charset="0"/>
                <a:cs typeface="Arial" pitchFamily="34" charset="0"/>
              </a:rPr>
              <a:t> </a:t>
            </a:r>
            <a:r>
              <a:rPr lang="en-US" sz="2000" dirty="0" smtClean="0">
                <a:latin typeface="Arial" pitchFamily="34" charset="0"/>
                <a:cs typeface="Arial" pitchFamily="34" charset="0"/>
              </a:rPr>
              <a:t>product streams can contain large quantities of</a:t>
            </a:r>
            <a:r>
              <a:rPr lang="hu-HU" sz="2000" dirty="0" smtClean="0">
                <a:latin typeface="Arial" pitchFamily="34" charset="0"/>
                <a:cs typeface="Arial" pitchFamily="34" charset="0"/>
              </a:rPr>
              <a:t> </a:t>
            </a:r>
            <a:r>
              <a:rPr lang="en-US" sz="2000" dirty="0" smtClean="0">
                <a:latin typeface="Arial" pitchFamily="34" charset="0"/>
                <a:cs typeface="Arial" pitchFamily="34" charset="0"/>
              </a:rPr>
              <a:t>gasoline, middle distillates or other valuable products.</a:t>
            </a:r>
          </a:p>
          <a:p>
            <a:pPr>
              <a:buNone/>
            </a:pPr>
            <a:r>
              <a:rPr lang="en-US" sz="2000" dirty="0" smtClean="0">
                <a:latin typeface="Arial" pitchFamily="34" charset="0"/>
                <a:cs typeface="Arial" pitchFamily="34" charset="0"/>
              </a:rPr>
              <a:t> Processes, such as </a:t>
            </a:r>
            <a:r>
              <a:rPr lang="en-US" sz="2600" b="1" dirty="0" smtClean="0">
                <a:latin typeface="Arial" pitchFamily="34" charset="0"/>
                <a:cs typeface="Arial" pitchFamily="34" charset="0"/>
              </a:rPr>
              <a:t>alkylation</a:t>
            </a:r>
            <a:r>
              <a:rPr lang="en-US" sz="2000" dirty="0" smtClean="0">
                <a:latin typeface="Arial" pitchFamily="34" charset="0"/>
                <a:cs typeface="Arial" pitchFamily="34" charset="0"/>
              </a:rPr>
              <a:t>, are used to </a:t>
            </a:r>
            <a:r>
              <a:rPr lang="en-US" sz="2000" i="1" dirty="0" smtClean="0">
                <a:solidFill>
                  <a:srgbClr val="7030A0"/>
                </a:solidFill>
                <a:latin typeface="Arial" pitchFamily="34" charset="0"/>
                <a:cs typeface="Arial" pitchFamily="34" charset="0"/>
              </a:rPr>
              <a:t>combine</a:t>
            </a:r>
            <a:r>
              <a:rPr lang="hu-HU" sz="2000" i="1" dirty="0" smtClean="0">
                <a:solidFill>
                  <a:srgbClr val="7030A0"/>
                </a:solidFill>
                <a:latin typeface="Arial" pitchFamily="34" charset="0"/>
                <a:cs typeface="Arial" pitchFamily="34" charset="0"/>
              </a:rPr>
              <a:t> </a:t>
            </a:r>
            <a:r>
              <a:rPr lang="en-US" sz="2000" i="1" dirty="0" smtClean="0">
                <a:solidFill>
                  <a:srgbClr val="7030A0"/>
                </a:solidFill>
                <a:latin typeface="Arial" pitchFamily="34" charset="0"/>
                <a:cs typeface="Arial" pitchFamily="34" charset="0"/>
              </a:rPr>
              <a:t>small molecules into larger ones</a:t>
            </a:r>
            <a:r>
              <a:rPr lang="en-US" sz="2000" dirty="0" smtClean="0">
                <a:latin typeface="Arial" pitchFamily="34" charset="0"/>
                <a:cs typeface="Arial" pitchFamily="34" charset="0"/>
              </a:rPr>
              <a:t> that are suitable</a:t>
            </a:r>
            <a:r>
              <a:rPr lang="hu-HU" sz="2000" dirty="0" smtClean="0">
                <a:latin typeface="Arial" pitchFamily="34" charset="0"/>
                <a:cs typeface="Arial" pitchFamily="34" charset="0"/>
              </a:rPr>
              <a:t> </a:t>
            </a:r>
            <a:r>
              <a:rPr lang="en-US" sz="2000" dirty="0" smtClean="0">
                <a:latin typeface="Arial" pitchFamily="34" charset="0"/>
                <a:cs typeface="Arial" pitchFamily="34" charset="0"/>
              </a:rPr>
              <a:t>components for gasoline or diesel blending.</a:t>
            </a:r>
          </a:p>
          <a:p>
            <a:pPr>
              <a:buNone/>
            </a:pPr>
            <a:r>
              <a:rPr lang="en-US" sz="2600" dirty="0" smtClean="0">
                <a:latin typeface="Arial" pitchFamily="34" charset="0"/>
                <a:cs typeface="Arial" pitchFamily="34" charset="0"/>
              </a:rPr>
              <a:t> </a:t>
            </a:r>
            <a:r>
              <a:rPr lang="en-US" sz="2600" b="1" dirty="0" err="1" smtClean="0">
                <a:latin typeface="Arial" pitchFamily="34" charset="0"/>
                <a:cs typeface="Arial" pitchFamily="34" charset="0"/>
              </a:rPr>
              <a:t>Isomerisation</a:t>
            </a:r>
            <a:r>
              <a:rPr lang="en-US" sz="2600" b="1" dirty="0" smtClean="0">
                <a:latin typeface="Arial" pitchFamily="34" charset="0"/>
                <a:cs typeface="Arial" pitchFamily="34" charset="0"/>
              </a:rPr>
              <a:t> and reforming</a:t>
            </a:r>
            <a:r>
              <a:rPr lang="en-US" sz="2000" b="1" dirty="0" smtClean="0">
                <a:latin typeface="Arial" pitchFamily="34" charset="0"/>
                <a:cs typeface="Arial" pitchFamily="34" charset="0"/>
              </a:rPr>
              <a:t> processes</a:t>
            </a:r>
            <a:r>
              <a:rPr lang="en-US" sz="2000" dirty="0" smtClean="0">
                <a:latin typeface="Arial" pitchFamily="34" charset="0"/>
                <a:cs typeface="Arial" pitchFamily="34" charset="0"/>
              </a:rPr>
              <a:t> are used to</a:t>
            </a:r>
            <a:r>
              <a:rPr lang="hu-HU" sz="2000" dirty="0" smtClean="0">
                <a:latin typeface="Arial" pitchFamily="34" charset="0"/>
                <a:cs typeface="Arial" pitchFamily="34" charset="0"/>
              </a:rPr>
              <a:t> </a:t>
            </a:r>
            <a:r>
              <a:rPr lang="en-US" sz="2000" i="1" dirty="0" smtClean="0">
                <a:solidFill>
                  <a:srgbClr val="7030A0"/>
                </a:solidFill>
                <a:latin typeface="Arial" pitchFamily="34" charset="0"/>
                <a:cs typeface="Arial" pitchFamily="34" charset="0"/>
              </a:rPr>
              <a:t>rearrange the structure of petroleum molecules</a:t>
            </a:r>
            <a:r>
              <a:rPr lang="en-US" sz="2000" dirty="0" smtClean="0">
                <a:latin typeface="Arial" pitchFamily="34" charset="0"/>
                <a:cs typeface="Arial" pitchFamily="34" charset="0"/>
              </a:rPr>
              <a:t> to</a:t>
            </a:r>
            <a:r>
              <a:rPr lang="hu-HU" sz="2000" dirty="0" smtClean="0">
                <a:latin typeface="Arial" pitchFamily="34" charset="0"/>
                <a:cs typeface="Arial" pitchFamily="34" charset="0"/>
              </a:rPr>
              <a:t> </a:t>
            </a:r>
            <a:r>
              <a:rPr lang="en-US" sz="2000" dirty="0" smtClean="0">
                <a:latin typeface="Arial" pitchFamily="34" charset="0"/>
                <a:cs typeface="Arial" pitchFamily="34" charset="0"/>
              </a:rPr>
              <a:t>produce higher-value molecules of a similar size.</a:t>
            </a:r>
            <a:r>
              <a:rPr lang="hu-HU" sz="2000" dirty="0" smtClean="0">
                <a:latin typeface="Arial" pitchFamily="34" charset="0"/>
                <a:cs typeface="Arial" pitchFamily="34" charset="0"/>
              </a:rPr>
              <a:t> </a:t>
            </a:r>
            <a:r>
              <a:rPr lang="en-US" sz="2000" dirty="0" smtClean="0">
                <a:latin typeface="Arial" pitchFamily="34" charset="0"/>
                <a:cs typeface="Arial" pitchFamily="34" charset="0"/>
              </a:rPr>
              <a:t>These new molecules could have a higher octane</a:t>
            </a:r>
          </a:p>
          <a:p>
            <a:pPr>
              <a:buNone/>
            </a:pPr>
            <a:r>
              <a:rPr lang="hu-HU" sz="2000" dirty="0" smtClean="0">
                <a:latin typeface="Arial" pitchFamily="34" charset="0"/>
                <a:cs typeface="Arial" pitchFamily="34" charset="0"/>
              </a:rPr>
              <a:t>	</a:t>
            </a:r>
            <a:r>
              <a:rPr lang="en-US" sz="2000" dirty="0" smtClean="0">
                <a:latin typeface="Arial" pitchFamily="34" charset="0"/>
                <a:cs typeface="Arial" pitchFamily="34" charset="0"/>
              </a:rPr>
              <a:t>number than the original ones and are therefore</a:t>
            </a:r>
            <a:r>
              <a:rPr lang="hu-HU" sz="2000" dirty="0" smtClean="0">
                <a:latin typeface="Arial" pitchFamily="34" charset="0"/>
                <a:cs typeface="Arial" pitchFamily="34" charset="0"/>
              </a:rPr>
              <a:t> </a:t>
            </a:r>
            <a:r>
              <a:rPr lang="en-US" sz="2000" dirty="0" smtClean="0">
                <a:latin typeface="Arial" pitchFamily="34" charset="0"/>
                <a:cs typeface="Arial" pitchFamily="34" charset="0"/>
              </a:rPr>
              <a:t>a more valuable gasoline blending component.</a:t>
            </a:r>
            <a:endParaRPr lang="hu-HU" sz="2000" dirty="0">
              <a:latin typeface="Arial" pitchFamily="34" charset="0"/>
              <a:cs typeface="Arial" pitchFamily="34" charset="0"/>
            </a:endParaRPr>
          </a:p>
        </p:txBody>
      </p:sp>
      <p:sp>
        <p:nvSpPr>
          <p:cNvPr id="4" name="Szövegdoboz 3"/>
          <p:cNvSpPr txBox="1"/>
          <p:nvPr/>
        </p:nvSpPr>
        <p:spPr>
          <a:xfrm>
            <a:off x="500034" y="6464369"/>
            <a:ext cx="4071966"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err="1" smtClean="0">
                <a:latin typeface="Arial" pitchFamily="34" charset="0"/>
                <a:cs typeface="Arial" pitchFamily="34" charset="0"/>
              </a:rPr>
              <a:t>How</a:t>
            </a:r>
            <a:r>
              <a:rPr lang="hu-HU" sz="1200" dirty="0" smtClean="0">
                <a:latin typeface="Arial" pitchFamily="34" charset="0"/>
                <a:cs typeface="Arial" pitchFamily="34" charset="0"/>
              </a:rPr>
              <a:t> an </a:t>
            </a:r>
            <a:r>
              <a:rPr lang="hu-HU" sz="1200" dirty="0" err="1" smtClean="0">
                <a:latin typeface="Arial" pitchFamily="34" charset="0"/>
                <a:cs typeface="Arial" pitchFamily="34" charset="0"/>
              </a:rPr>
              <a:t>oil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refinery</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works</a:t>
            </a:r>
            <a:r>
              <a:rPr lang="hu-HU" sz="1200" dirty="0" smtClean="0">
                <a:latin typeface="Arial" pitchFamily="34" charset="0"/>
                <a:cs typeface="Arial" pitchFamily="34" charset="0"/>
              </a:rPr>
              <a:t>. EUROPIA, 2009</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fluid katalitikus krakkolás [‘(</a:t>
            </a:r>
            <a:r>
              <a:rPr lang="hu-HU" sz="2800" b="1" dirty="0" err="1" smtClean="0">
                <a:effectLst>
                  <a:outerShdw blurRad="38100" dist="38100" dir="2700000" algn="tl">
                    <a:srgbClr val="000000">
                      <a:alpha val="43137"/>
                    </a:srgbClr>
                  </a:outerShdw>
                </a:effectLst>
                <a:latin typeface="Arial" pitchFamily="34" charset="0"/>
                <a:cs typeface="Arial" pitchFamily="34" charset="0"/>
              </a:rPr>
              <a:t>deep</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conversion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a:t>
            </a:r>
            <a:r>
              <a:rPr lang="hu-HU" sz="2800" b="1" dirty="0" smtClean="0">
                <a:effectLst>
                  <a:outerShdw blurRad="38100" dist="38100" dir="2700000" algn="tl">
                    <a:srgbClr val="000000">
                      <a:alpha val="43137"/>
                    </a:srgbClr>
                  </a:outerShdw>
                </a:effectLst>
                <a:latin typeface="Arial" pitchFamily="34" charset="0"/>
                <a:cs typeface="Arial" pitchFamily="34" charset="0"/>
              </a:rPr>
              <a:t>’] néhány paramétere</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412776"/>
            <a:ext cx="8229600" cy="5257799"/>
          </a:xfrm>
          <a:solidFill>
            <a:srgbClr val="FFFF00"/>
          </a:solidFill>
        </p:spPr>
        <p:txBody>
          <a:bodyPr>
            <a:normAutofit fontScale="55000" lnSpcReduction="20000"/>
          </a:bodyPr>
          <a:lstStyle/>
          <a:p>
            <a:r>
              <a:rPr lang="hu-HU" b="1" dirty="0" smtClean="0">
                <a:latin typeface="Arial" pitchFamily="34" charset="0"/>
                <a:cs typeface="Arial" pitchFamily="34" charset="0"/>
              </a:rPr>
              <a:t>Célja nehéz vákuum-gázolaj destruktív bontásával nagy oktánszámú benzin (és/vagy jó minőségű gázolaj) előállítása</a:t>
            </a:r>
            <a:r>
              <a:rPr lang="hu-HU" dirty="0" smtClean="0">
                <a:latin typeface="Arial" pitchFamily="34" charset="0"/>
                <a:cs typeface="Arial" pitchFamily="34" charset="0"/>
              </a:rPr>
              <a:t> </a:t>
            </a:r>
          </a:p>
          <a:p>
            <a:r>
              <a:rPr lang="hu-HU" dirty="0" smtClean="0">
                <a:latin typeface="Arial" pitchFamily="34" charset="0"/>
                <a:cs typeface="Arial" pitchFamily="34" charset="0"/>
              </a:rPr>
              <a:t>Az </a:t>
            </a:r>
            <a:r>
              <a:rPr lang="hu-HU" i="1" dirty="0" smtClean="0">
                <a:latin typeface="Arial" pitchFamily="34" charset="0"/>
                <a:cs typeface="Arial" pitchFamily="34" charset="0"/>
              </a:rPr>
              <a:t>FCC üzemrész</a:t>
            </a:r>
            <a:r>
              <a:rPr lang="hu-HU" dirty="0" smtClean="0">
                <a:latin typeface="Arial" pitchFamily="34" charset="0"/>
                <a:cs typeface="Arial" pitchFamily="34" charset="0"/>
              </a:rPr>
              <a:t> a reaktor-regenerátor blokkból és a frakcionáló egységből áll, amelyek integrált módon, együtt üzemelnek. A reakció: szénhidrogénlánc törés, </a:t>
            </a:r>
            <a:r>
              <a:rPr lang="hu-HU" dirty="0" err="1" smtClean="0">
                <a:latin typeface="Arial" pitchFamily="34" charset="0"/>
                <a:cs typeface="Arial" pitchFamily="34" charset="0"/>
              </a:rPr>
              <a:t>izomerizálódás</a:t>
            </a:r>
            <a:r>
              <a:rPr lang="hu-HU" dirty="0" smtClean="0">
                <a:latin typeface="Arial" pitchFamily="34" charset="0"/>
                <a:cs typeface="Arial" pitchFamily="34" charset="0"/>
              </a:rPr>
              <a:t>, </a:t>
            </a:r>
            <a:r>
              <a:rPr lang="hu-HU" dirty="0" err="1" smtClean="0">
                <a:latin typeface="Arial" pitchFamily="34" charset="0"/>
                <a:cs typeface="Arial" pitchFamily="34" charset="0"/>
              </a:rPr>
              <a:t>aromatizálódás</a:t>
            </a:r>
            <a:r>
              <a:rPr lang="hu-HU" dirty="0" smtClean="0">
                <a:latin typeface="Arial" pitchFamily="34" charset="0"/>
                <a:cs typeface="Arial" pitchFamily="34" charset="0"/>
              </a:rPr>
              <a:t>.</a:t>
            </a:r>
          </a:p>
          <a:p>
            <a:r>
              <a:rPr lang="hu-HU" dirty="0" smtClean="0">
                <a:latin typeface="Arial" pitchFamily="34" charset="0"/>
                <a:cs typeface="Arial" pitchFamily="34" charset="0"/>
              </a:rPr>
              <a:t>A  715 C hőmérsékletű, </a:t>
            </a:r>
            <a:r>
              <a:rPr lang="hu-HU" b="1" dirty="0" smtClean="0">
                <a:latin typeface="Arial" pitchFamily="34" charset="0"/>
                <a:cs typeface="Arial" pitchFamily="34" charset="0"/>
              </a:rPr>
              <a:t>szintetikus </a:t>
            </a:r>
            <a:r>
              <a:rPr lang="hu-HU" b="1" dirty="0" err="1" smtClean="0">
                <a:latin typeface="Arial" pitchFamily="34" charset="0"/>
                <a:cs typeface="Arial" pitchFamily="34" charset="0"/>
              </a:rPr>
              <a:t>zeolit</a:t>
            </a:r>
            <a:r>
              <a:rPr lang="hu-HU" b="1" dirty="0" smtClean="0">
                <a:latin typeface="Arial" pitchFamily="34" charset="0"/>
                <a:cs typeface="Arial" pitchFamily="34" charset="0"/>
              </a:rPr>
              <a:t> típusú katalizátor</a:t>
            </a:r>
            <a:r>
              <a:rPr lang="hu-HU" dirty="0" smtClean="0">
                <a:latin typeface="Arial" pitchFamily="34" charset="0"/>
                <a:cs typeface="Arial" pitchFamily="34" charset="0"/>
              </a:rPr>
              <a:t> hatására (az ún. "</a:t>
            </a:r>
            <a:r>
              <a:rPr lang="hu-HU" dirty="0" err="1" smtClean="0">
                <a:latin typeface="Arial" pitchFamily="34" charset="0"/>
                <a:cs typeface="Arial" pitchFamily="34" charset="0"/>
              </a:rPr>
              <a:t>riser</a:t>
            </a:r>
            <a:r>
              <a:rPr lang="hu-HU" dirty="0" smtClean="0">
                <a:latin typeface="Arial" pitchFamily="34" charset="0"/>
                <a:cs typeface="Arial" pitchFamily="34" charset="0"/>
              </a:rPr>
              <a:t>" csőreaktorban) megy végbe a 315-430 C-ra előmelegített nehéz szénhidrogének elgőzöltetése és krakkolódása, miközben a szénhidrogéngőz-katalizátor elegy a reaktorcsőben fölfelé áramlik. A reaktorban </a:t>
            </a:r>
            <a:r>
              <a:rPr lang="hu-HU" b="1" dirty="0" smtClean="0">
                <a:latin typeface="Arial" pitchFamily="34" charset="0"/>
                <a:cs typeface="Arial" pitchFamily="34" charset="0"/>
              </a:rPr>
              <a:t>535 C-on, 0,17 </a:t>
            </a:r>
            <a:r>
              <a:rPr lang="hu-HU" b="1" dirty="0" err="1" smtClean="0">
                <a:latin typeface="Arial" pitchFamily="34" charset="0"/>
                <a:cs typeface="Arial" pitchFamily="34" charset="0"/>
              </a:rPr>
              <a:t>MPa-on</a:t>
            </a:r>
            <a:r>
              <a:rPr lang="hu-HU" b="1" dirty="0" smtClean="0">
                <a:latin typeface="Arial" pitchFamily="34" charset="0"/>
                <a:cs typeface="Arial" pitchFamily="34" charset="0"/>
              </a:rPr>
              <a:t> </a:t>
            </a:r>
            <a:r>
              <a:rPr lang="hu-HU" dirty="0" smtClean="0">
                <a:latin typeface="Arial" pitchFamily="34" charset="0"/>
                <a:cs typeface="Arial" pitchFamily="34" charset="0"/>
              </a:rPr>
              <a:t>fejeződik be a krakkolódás. A reaktor felső részében szétválasztják a szénhidrogén termékgőzöket és a katalizátort. </a:t>
            </a:r>
          </a:p>
          <a:p>
            <a:r>
              <a:rPr lang="hu-HU" dirty="0" smtClean="0">
                <a:latin typeface="Arial" pitchFamily="34" charset="0"/>
                <a:cs typeface="Arial" pitchFamily="34" charset="0"/>
              </a:rPr>
              <a:t>A katalizátor a reaktor felső részéből gőzös </a:t>
            </a:r>
            <a:r>
              <a:rPr lang="hu-HU" dirty="0" err="1" smtClean="0">
                <a:latin typeface="Arial" pitchFamily="34" charset="0"/>
                <a:cs typeface="Arial" pitchFamily="34" charset="0"/>
              </a:rPr>
              <a:t>sztrippelés</a:t>
            </a:r>
            <a:r>
              <a:rPr lang="hu-HU" dirty="0" smtClean="0">
                <a:latin typeface="Arial" pitchFamily="34" charset="0"/>
                <a:cs typeface="Arial" pitchFamily="34" charset="0"/>
              </a:rPr>
              <a:t> után az állványcsövön át jut a regenerátor alsó részébe, ahol állandó </a:t>
            </a:r>
            <a:r>
              <a:rPr lang="hu-HU" dirty="0" err="1" smtClean="0">
                <a:latin typeface="Arial" pitchFamily="34" charset="0"/>
                <a:cs typeface="Arial" pitchFamily="34" charset="0"/>
              </a:rPr>
              <a:t>levegőbefúvás</a:t>
            </a:r>
            <a:r>
              <a:rPr lang="hu-HU" dirty="0" smtClean="0">
                <a:latin typeface="Arial" pitchFamily="34" charset="0"/>
                <a:cs typeface="Arial" pitchFamily="34" charset="0"/>
              </a:rPr>
              <a:t> mellett a katalizátor felületéről folyamatosan leégetik a lerakódott kokszot. A koksz leégetése során CO2 képződik és az exoterm reakció közben felszabaduló nagy hőmennyiség jelentős részét a katalizátor veszi fel. Ez a hőmennyiség fedezi az endoterm </a:t>
            </a:r>
            <a:r>
              <a:rPr lang="hu-HU" dirty="0" err="1" smtClean="0">
                <a:latin typeface="Arial" pitchFamily="34" charset="0"/>
                <a:cs typeface="Arial" pitchFamily="34" charset="0"/>
              </a:rPr>
              <a:t>krakkreakciók</a:t>
            </a:r>
            <a:r>
              <a:rPr lang="hu-HU" dirty="0" smtClean="0">
                <a:latin typeface="Arial" pitchFamily="34" charset="0"/>
                <a:cs typeface="Arial" pitchFamily="34" charset="0"/>
              </a:rPr>
              <a:t> hőigényét. A regenerátor felső részében szétválasztják a katalizátort és a füstgázokat. A füstgázokat energiahasznosítás céljából az </a:t>
            </a:r>
            <a:r>
              <a:rPr lang="hu-HU" dirty="0" err="1" smtClean="0">
                <a:latin typeface="Arial" pitchFamily="34" charset="0"/>
                <a:cs typeface="Arial" pitchFamily="34" charset="0"/>
              </a:rPr>
              <a:t>Energiavisszanyerő</a:t>
            </a:r>
            <a:r>
              <a:rPr lang="hu-HU" dirty="0" smtClean="0">
                <a:latin typeface="Arial" pitchFamily="34" charset="0"/>
                <a:cs typeface="Arial" pitchFamily="34" charset="0"/>
              </a:rPr>
              <a:t> üzemrészbe vezetik. A regenerált, forró katalizátor az állványcsövön keresztül áramlik a reaktor </a:t>
            </a:r>
            <a:r>
              <a:rPr lang="hu-HU" dirty="0" err="1" smtClean="0">
                <a:latin typeface="Arial" pitchFamily="34" charset="0"/>
                <a:cs typeface="Arial" pitchFamily="34" charset="0"/>
              </a:rPr>
              <a:t>riser</a:t>
            </a:r>
            <a:r>
              <a:rPr lang="hu-HU" dirty="0" smtClean="0">
                <a:latin typeface="Arial" pitchFamily="34" charset="0"/>
                <a:cs typeface="Arial" pitchFamily="34" charset="0"/>
              </a:rPr>
              <a:t> alsó részébe, ahol az alapanyaggal találkozik. </a:t>
            </a:r>
          </a:p>
          <a:p>
            <a:endParaRPr lang="hu-H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hu-HU"/>
          </a:p>
        </p:txBody>
      </p:sp>
      <p:pic>
        <p:nvPicPr>
          <p:cNvPr id="83971" name="Picture 3"/>
          <p:cNvPicPr>
            <a:picLocks noChangeAspect="1" noChangeArrowheads="1"/>
          </p:cNvPicPr>
          <p:nvPr/>
        </p:nvPicPr>
        <p:blipFill>
          <a:blip r:embed="rId2" cstate="print"/>
          <a:srcRect/>
          <a:stretch>
            <a:fillRect/>
          </a:stretch>
        </p:blipFill>
        <p:spPr bwMode="auto">
          <a:xfrm>
            <a:off x="14288" y="42863"/>
            <a:ext cx="9115425" cy="6772275"/>
          </a:xfrm>
          <a:prstGeom prst="rect">
            <a:avLst/>
          </a:prstGeom>
          <a:noFill/>
          <a:ln w="9525">
            <a:noFill/>
            <a:miter lim="800000"/>
            <a:headEnd/>
            <a:tailEnd/>
          </a:ln>
          <a:effectLst/>
        </p:spPr>
      </p:pic>
      <p:sp>
        <p:nvSpPr>
          <p:cNvPr id="4" name="Szövegdoboz 3"/>
          <p:cNvSpPr txBox="1"/>
          <p:nvPr/>
        </p:nvSpPr>
        <p:spPr>
          <a:xfrm>
            <a:off x="2571736" y="5000636"/>
            <a:ext cx="928694" cy="276999"/>
          </a:xfrm>
          <a:prstGeom prst="rect">
            <a:avLst/>
          </a:prstGeom>
          <a:noFill/>
        </p:spPr>
        <p:txBody>
          <a:bodyPr wrap="square" rtlCol="0">
            <a:spAutoFit/>
          </a:bodyPr>
          <a:lstStyle/>
          <a:p>
            <a:r>
              <a:rPr lang="hu-HU" sz="1200" dirty="0" smtClean="0">
                <a:latin typeface="Arial" pitchFamily="34" charset="0"/>
                <a:cs typeface="Arial" pitchFamily="34" charset="0"/>
              </a:rPr>
              <a:t>315-430 C</a:t>
            </a:r>
            <a:endParaRPr lang="hu-HU" sz="1200" dirty="0">
              <a:latin typeface="Arial" pitchFamily="34" charset="0"/>
              <a:cs typeface="Arial" pitchFamily="34" charset="0"/>
            </a:endParaRPr>
          </a:p>
        </p:txBody>
      </p:sp>
      <p:sp>
        <p:nvSpPr>
          <p:cNvPr id="5" name="Szövegdoboz 4"/>
          <p:cNvSpPr txBox="1"/>
          <p:nvPr/>
        </p:nvSpPr>
        <p:spPr>
          <a:xfrm>
            <a:off x="3929058" y="5153036"/>
            <a:ext cx="928694" cy="276999"/>
          </a:xfrm>
          <a:prstGeom prst="rect">
            <a:avLst/>
          </a:prstGeom>
          <a:noFill/>
        </p:spPr>
        <p:txBody>
          <a:bodyPr wrap="square" rtlCol="0">
            <a:spAutoFit/>
          </a:bodyPr>
          <a:lstStyle/>
          <a:p>
            <a:r>
              <a:rPr lang="hu-HU" sz="1200" dirty="0" smtClean="0">
                <a:latin typeface="Arial" pitchFamily="34" charset="0"/>
                <a:cs typeface="Arial" pitchFamily="34" charset="0"/>
              </a:rPr>
              <a:t>715 C</a:t>
            </a:r>
            <a:endParaRPr lang="hu-HU" sz="1200" dirty="0">
              <a:latin typeface="Arial" pitchFamily="34" charset="0"/>
              <a:cs typeface="Arial" pitchFamily="34" charset="0"/>
            </a:endParaRPr>
          </a:p>
        </p:txBody>
      </p:sp>
      <p:sp>
        <p:nvSpPr>
          <p:cNvPr id="6" name="Szövegdoboz 5"/>
          <p:cNvSpPr txBox="1"/>
          <p:nvPr/>
        </p:nvSpPr>
        <p:spPr>
          <a:xfrm>
            <a:off x="2776526" y="2643182"/>
            <a:ext cx="1223970" cy="461665"/>
          </a:xfrm>
          <a:prstGeom prst="rect">
            <a:avLst/>
          </a:prstGeom>
          <a:noFill/>
        </p:spPr>
        <p:txBody>
          <a:bodyPr wrap="square" rtlCol="0">
            <a:spAutoFit/>
          </a:bodyPr>
          <a:lstStyle/>
          <a:p>
            <a:r>
              <a:rPr lang="hu-HU" sz="1200" dirty="0" smtClean="0">
                <a:latin typeface="Arial" pitchFamily="34" charset="0"/>
                <a:cs typeface="Arial" pitchFamily="34" charset="0"/>
              </a:rPr>
              <a:t>535 C, </a:t>
            </a:r>
          </a:p>
          <a:p>
            <a:r>
              <a:rPr lang="hu-HU" sz="1200" dirty="0" smtClean="0">
                <a:latin typeface="Arial" pitchFamily="34" charset="0"/>
                <a:cs typeface="Arial" pitchFamily="34" charset="0"/>
              </a:rPr>
              <a:t>0,17 </a:t>
            </a:r>
            <a:r>
              <a:rPr lang="hu-HU" sz="1200" dirty="0" err="1" smtClean="0">
                <a:latin typeface="Arial" pitchFamily="34" charset="0"/>
                <a:cs typeface="Arial" pitchFamily="34" charset="0"/>
              </a:rPr>
              <a:t>MPa</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hu-HU"/>
          </a:p>
        </p:txBody>
      </p:sp>
      <p:pic>
        <p:nvPicPr>
          <p:cNvPr id="84995" name="Picture 3"/>
          <p:cNvPicPr>
            <a:picLocks noChangeAspect="1" noChangeArrowheads="1"/>
          </p:cNvPicPr>
          <p:nvPr/>
        </p:nvPicPr>
        <p:blipFill>
          <a:blip r:embed="rId2" cstate="print"/>
          <a:srcRect/>
          <a:stretch>
            <a:fillRect/>
          </a:stretch>
        </p:blipFill>
        <p:spPr bwMode="auto">
          <a:xfrm>
            <a:off x="14288" y="23813"/>
            <a:ext cx="9115425" cy="6810375"/>
          </a:xfrm>
          <a:prstGeom prst="rect">
            <a:avLst/>
          </a:prstGeom>
          <a:noFill/>
          <a:ln w="9525">
            <a:noFill/>
            <a:miter lim="800000"/>
            <a:headEnd/>
            <a:tailEnd/>
          </a:ln>
          <a:effectLst/>
        </p:spPr>
      </p:pic>
      <p:sp>
        <p:nvSpPr>
          <p:cNvPr id="4" name="Szövegdoboz 3"/>
          <p:cNvSpPr txBox="1"/>
          <p:nvPr/>
        </p:nvSpPr>
        <p:spPr>
          <a:xfrm>
            <a:off x="1763688" y="2852936"/>
            <a:ext cx="1008112" cy="307777"/>
          </a:xfrm>
          <a:prstGeom prst="rect">
            <a:avLst/>
          </a:prstGeom>
          <a:noFill/>
        </p:spPr>
        <p:txBody>
          <a:bodyPr wrap="square" rtlCol="0">
            <a:spAutoFit/>
          </a:bodyPr>
          <a:lstStyle/>
          <a:p>
            <a:r>
              <a:rPr lang="hu-HU" sz="1400" dirty="0" smtClean="0">
                <a:latin typeface="Arial" pitchFamily="34" charset="0"/>
                <a:cs typeface="Arial" pitchFamily="34" charset="0"/>
              </a:rPr>
              <a:t>RON 92</a:t>
            </a:r>
            <a:endParaRPr lang="hu-HU" sz="1400" dirty="0">
              <a:latin typeface="Arial" pitchFamily="34" charset="0"/>
              <a:cs typeface="Arial" pitchFamily="34" charset="0"/>
            </a:endParaRPr>
          </a:p>
        </p:txBody>
      </p:sp>
      <p:sp>
        <p:nvSpPr>
          <p:cNvPr id="5" name="Jobbra nyíl 4"/>
          <p:cNvSpPr/>
          <p:nvPr/>
        </p:nvSpPr>
        <p:spPr>
          <a:xfrm>
            <a:off x="-324544" y="27809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8686800" cy="1143000"/>
          </a:xfrm>
        </p:spPr>
        <p:txBody>
          <a:bodyPr/>
          <a:lstStyle/>
          <a:p>
            <a:pPr algn="r"/>
            <a:r>
              <a:rPr lang="hu-HU" sz="2800" b="1" dirty="0">
                <a:effectLst>
                  <a:outerShdw blurRad="38100" dist="38100" dir="2700000" algn="tl">
                    <a:srgbClr val="C0C0C0"/>
                  </a:outerShdw>
                </a:effectLst>
              </a:rPr>
              <a:t>Változások a kőolaj-feldolgozási technológiában Krakkolás 1/4</a:t>
            </a:r>
          </a:p>
        </p:txBody>
      </p:sp>
      <p:sp>
        <p:nvSpPr>
          <p:cNvPr id="16387" name="Rectangle 3"/>
          <p:cNvSpPr>
            <a:spLocks noGrp="1" noChangeArrowheads="1"/>
          </p:cNvSpPr>
          <p:nvPr>
            <p:ph type="body" idx="1"/>
          </p:nvPr>
        </p:nvSpPr>
        <p:spPr/>
        <p:txBody>
          <a:bodyPr/>
          <a:lstStyle/>
          <a:p>
            <a:pPr>
              <a:lnSpc>
                <a:spcPct val="80000"/>
              </a:lnSpc>
            </a:pPr>
            <a:r>
              <a:rPr lang="hu-HU" sz="1800" dirty="0"/>
              <a:t>1855 </a:t>
            </a:r>
            <a:r>
              <a:rPr lang="hu-HU" sz="1800" i="1" dirty="0"/>
              <a:t>Benjamin </a:t>
            </a:r>
            <a:r>
              <a:rPr lang="hu-HU" sz="1800" i="1" dirty="0" err="1"/>
              <a:t>Silliman</a:t>
            </a:r>
            <a:r>
              <a:rPr lang="hu-HU" sz="1800" dirty="0"/>
              <a:t> (Yale </a:t>
            </a:r>
            <a:r>
              <a:rPr lang="hu-HU" sz="1800" dirty="0" err="1"/>
              <a:t>Univ</a:t>
            </a:r>
            <a:r>
              <a:rPr lang="hu-HU" sz="1800" dirty="0"/>
              <a:t>.) – </a:t>
            </a:r>
            <a:r>
              <a:rPr lang="hu-HU" sz="1800" dirty="0" err="1"/>
              <a:t>invention</a:t>
            </a:r>
            <a:r>
              <a:rPr lang="hu-HU" sz="1800" dirty="0"/>
              <a:t> of </a:t>
            </a:r>
            <a:r>
              <a:rPr lang="hu-HU" sz="1800" dirty="0" err="1"/>
              <a:t>petroleum</a:t>
            </a:r>
            <a:r>
              <a:rPr lang="hu-HU" sz="1800" dirty="0"/>
              <a:t> </a:t>
            </a:r>
            <a:r>
              <a:rPr lang="hu-HU" sz="1800" dirty="0" err="1"/>
              <a:t>cracking</a:t>
            </a:r>
            <a:r>
              <a:rPr lang="hu-HU" sz="1800" dirty="0"/>
              <a:t> </a:t>
            </a:r>
            <a:r>
              <a:rPr lang="hu-HU" sz="1800" dirty="0" err="1"/>
              <a:t>methods</a:t>
            </a:r>
            <a:endParaRPr lang="hu-HU" sz="1800" dirty="0"/>
          </a:p>
          <a:p>
            <a:pPr>
              <a:lnSpc>
                <a:spcPct val="80000"/>
              </a:lnSpc>
            </a:pPr>
            <a:r>
              <a:rPr lang="hu-HU" sz="1800" dirty="0"/>
              <a:t>1861 – </a:t>
            </a:r>
            <a:r>
              <a:rPr lang="hu-HU" sz="1800" dirty="0" err="1"/>
              <a:t>newarki</a:t>
            </a:r>
            <a:r>
              <a:rPr lang="hu-HU" sz="1800" dirty="0"/>
              <a:t> lepárló kazán elvezető cső eltömődés, benzin hozam növekedés (</a:t>
            </a:r>
            <a:r>
              <a:rPr lang="hu-HU" sz="1800" dirty="0" err="1"/>
              <a:t>thermal</a:t>
            </a:r>
            <a:r>
              <a:rPr lang="hu-HU" sz="1800" dirty="0"/>
              <a:t> </a:t>
            </a:r>
            <a:r>
              <a:rPr lang="hu-HU" sz="1800" dirty="0" err="1"/>
              <a:t>cracking</a:t>
            </a:r>
            <a:r>
              <a:rPr lang="hu-HU" sz="1800" dirty="0"/>
              <a:t>) </a:t>
            </a:r>
          </a:p>
          <a:p>
            <a:pPr>
              <a:lnSpc>
                <a:spcPct val="80000"/>
              </a:lnSpc>
            </a:pPr>
            <a:r>
              <a:rPr lang="hu-HU" sz="1800" dirty="0"/>
              <a:t>1891 </a:t>
            </a:r>
            <a:r>
              <a:rPr lang="hu-HU" sz="1800" i="1" dirty="0"/>
              <a:t>Vladimir </a:t>
            </a:r>
            <a:r>
              <a:rPr lang="hu-HU" sz="1800" i="1" dirty="0" err="1"/>
              <a:t>Shukhov</a:t>
            </a:r>
            <a:r>
              <a:rPr lang="hu-HU" sz="1800" dirty="0"/>
              <a:t> - </a:t>
            </a:r>
            <a:r>
              <a:rPr lang="hu-HU" sz="1800" dirty="0" err="1"/>
              <a:t>invention</a:t>
            </a:r>
            <a:r>
              <a:rPr lang="hu-HU" sz="1800" dirty="0"/>
              <a:t> of </a:t>
            </a:r>
            <a:r>
              <a:rPr lang="hu-HU" sz="1800" dirty="0" err="1"/>
              <a:t>the</a:t>
            </a:r>
            <a:r>
              <a:rPr lang="hu-HU" sz="1800" dirty="0"/>
              <a:t> </a:t>
            </a:r>
            <a:r>
              <a:rPr lang="hu-HU" sz="1800" dirty="0" err="1"/>
              <a:t>first</a:t>
            </a:r>
            <a:r>
              <a:rPr lang="hu-HU" sz="1800" dirty="0"/>
              <a:t> </a:t>
            </a:r>
            <a:r>
              <a:rPr lang="hu-HU" sz="1800" b="1" dirty="0" err="1"/>
              <a:t>thermal</a:t>
            </a:r>
            <a:r>
              <a:rPr lang="hu-HU" sz="1800" b="1" dirty="0"/>
              <a:t> </a:t>
            </a:r>
            <a:r>
              <a:rPr lang="hu-HU" sz="1800" b="1" dirty="0" err="1"/>
              <a:t>cracking</a:t>
            </a:r>
            <a:r>
              <a:rPr lang="hu-HU" sz="1800" dirty="0"/>
              <a:t> </a:t>
            </a:r>
            <a:r>
              <a:rPr lang="hu-HU" sz="1800" dirty="0" err="1"/>
              <a:t>method</a:t>
            </a:r>
            <a:r>
              <a:rPr lang="hu-HU" sz="1800" dirty="0"/>
              <a:t> </a:t>
            </a:r>
          </a:p>
          <a:p>
            <a:pPr>
              <a:lnSpc>
                <a:spcPct val="80000"/>
              </a:lnSpc>
            </a:pPr>
            <a:r>
              <a:rPr lang="hu-HU" sz="1800" dirty="0"/>
              <a:t>1913 - </a:t>
            </a:r>
            <a:r>
              <a:rPr lang="hu-HU" sz="1800" dirty="0" err="1"/>
              <a:t>industrial</a:t>
            </a:r>
            <a:r>
              <a:rPr lang="hu-HU" sz="1800" dirty="0"/>
              <a:t> </a:t>
            </a:r>
            <a:r>
              <a:rPr lang="hu-HU" sz="1800" dirty="0" err="1"/>
              <a:t>application</a:t>
            </a:r>
            <a:r>
              <a:rPr lang="hu-HU" sz="1800" dirty="0"/>
              <a:t> of </a:t>
            </a:r>
            <a:r>
              <a:rPr lang="hu-HU" sz="1800" dirty="0" err="1"/>
              <a:t>the</a:t>
            </a:r>
            <a:r>
              <a:rPr lang="hu-HU" sz="1800" dirty="0"/>
              <a:t> </a:t>
            </a:r>
            <a:r>
              <a:rPr lang="hu-HU" sz="1800" dirty="0" err="1"/>
              <a:t>non-continuous</a:t>
            </a:r>
            <a:r>
              <a:rPr lang="hu-HU" sz="1800" dirty="0"/>
              <a:t> </a:t>
            </a:r>
            <a:r>
              <a:rPr lang="hu-HU" sz="1800" dirty="0" err="1"/>
              <a:t>thermal</a:t>
            </a:r>
            <a:r>
              <a:rPr lang="hu-HU" sz="1800" dirty="0"/>
              <a:t> </a:t>
            </a:r>
            <a:r>
              <a:rPr lang="hu-HU" sz="1800" dirty="0" err="1"/>
              <a:t>cracking</a:t>
            </a:r>
            <a:r>
              <a:rPr lang="hu-HU" sz="1800" dirty="0"/>
              <a:t> </a:t>
            </a:r>
            <a:r>
              <a:rPr lang="hu-HU" sz="1800" dirty="0" err="1"/>
              <a:t>in</a:t>
            </a:r>
            <a:r>
              <a:rPr lang="hu-HU" sz="1800" dirty="0"/>
              <a:t> </a:t>
            </a:r>
            <a:r>
              <a:rPr lang="hu-HU" sz="1800" dirty="0" err="1"/>
              <a:t>the</a:t>
            </a:r>
            <a:r>
              <a:rPr lang="hu-HU" sz="1800" dirty="0"/>
              <a:t> USA </a:t>
            </a:r>
            <a:r>
              <a:rPr lang="hu-HU" sz="1800" dirty="0" err="1"/>
              <a:t>invented</a:t>
            </a:r>
            <a:r>
              <a:rPr lang="hu-HU" sz="1800" dirty="0"/>
              <a:t> </a:t>
            </a:r>
            <a:r>
              <a:rPr lang="hu-HU" sz="1800" dirty="0" err="1"/>
              <a:t>by</a:t>
            </a:r>
            <a:r>
              <a:rPr lang="hu-HU" sz="1800" dirty="0"/>
              <a:t> </a:t>
            </a:r>
            <a:r>
              <a:rPr lang="hu-HU" sz="1800" i="1" dirty="0"/>
              <a:t>William M. </a:t>
            </a:r>
            <a:r>
              <a:rPr lang="hu-HU" sz="1800" i="1" dirty="0" err="1"/>
              <a:t>Burton</a:t>
            </a:r>
            <a:r>
              <a:rPr lang="hu-HU" sz="1800" dirty="0"/>
              <a:t> (5 </a:t>
            </a:r>
            <a:r>
              <a:rPr lang="hu-HU" sz="1800" dirty="0" err="1"/>
              <a:t>atm</a:t>
            </a:r>
            <a:r>
              <a:rPr lang="hu-HU" sz="1800" dirty="0"/>
              <a:t>, 400 </a:t>
            </a:r>
            <a:r>
              <a:rPr lang="hu-HU" sz="1800" baseline="30000" dirty="0" err="1"/>
              <a:t>o</a:t>
            </a:r>
            <a:r>
              <a:rPr lang="hu-HU" sz="1800" dirty="0" err="1"/>
              <a:t>C</a:t>
            </a:r>
            <a:r>
              <a:rPr lang="hu-HU" sz="1800" dirty="0"/>
              <a:t>, 24 óra, </a:t>
            </a:r>
            <a:r>
              <a:rPr lang="hu-HU" sz="1800" b="1" dirty="0"/>
              <a:t>30% benzinhozam</a:t>
            </a:r>
            <a:r>
              <a:rPr lang="hu-HU" sz="1800" dirty="0"/>
              <a:t>) </a:t>
            </a:r>
            <a:r>
              <a:rPr lang="hu-HU" sz="1800" dirty="0" err="1"/>
              <a:t>for</a:t>
            </a:r>
            <a:r>
              <a:rPr lang="hu-HU" sz="1800" dirty="0"/>
              <a:t> </a:t>
            </a:r>
            <a:r>
              <a:rPr lang="hu-HU" sz="1800" dirty="0" err="1"/>
              <a:t>fighting</a:t>
            </a:r>
            <a:r>
              <a:rPr lang="hu-HU" sz="1800" dirty="0"/>
              <a:t> </a:t>
            </a:r>
            <a:r>
              <a:rPr lang="hu-HU" sz="1800" dirty="0" err="1"/>
              <a:t>gasoline</a:t>
            </a:r>
            <a:r>
              <a:rPr lang="hu-HU" sz="1800" dirty="0"/>
              <a:t> </a:t>
            </a:r>
            <a:r>
              <a:rPr lang="hu-HU" sz="1800" dirty="0" err="1"/>
              <a:t>shortage</a:t>
            </a:r>
            <a:r>
              <a:rPr lang="hu-HU" sz="1800" dirty="0"/>
              <a:t> and </a:t>
            </a:r>
            <a:r>
              <a:rPr lang="hu-HU" sz="1800" dirty="0" err="1"/>
              <a:t>high</a:t>
            </a:r>
            <a:r>
              <a:rPr lang="hu-HU" sz="1800" dirty="0"/>
              <a:t> </a:t>
            </a:r>
            <a:r>
              <a:rPr lang="hu-HU" sz="1800" dirty="0" err="1"/>
              <a:t>prices</a:t>
            </a:r>
            <a:r>
              <a:rPr lang="hu-HU" sz="1800" dirty="0"/>
              <a:t> </a:t>
            </a:r>
            <a:r>
              <a:rPr lang="hu-HU" sz="1800" dirty="0" err="1"/>
              <a:t>in</a:t>
            </a:r>
            <a:r>
              <a:rPr lang="hu-HU" sz="1800" dirty="0"/>
              <a:t> </a:t>
            </a:r>
            <a:r>
              <a:rPr lang="hu-HU" sz="1800" dirty="0" err="1"/>
              <a:t>the</a:t>
            </a:r>
            <a:r>
              <a:rPr lang="hu-HU" sz="1800" dirty="0"/>
              <a:t> USA</a:t>
            </a:r>
          </a:p>
          <a:p>
            <a:pPr>
              <a:lnSpc>
                <a:spcPct val="80000"/>
              </a:lnSpc>
            </a:pPr>
            <a:r>
              <a:rPr lang="hu-HU" sz="1800" dirty="0"/>
              <a:t>1920 </a:t>
            </a:r>
            <a:r>
              <a:rPr lang="hu-HU" sz="1800" i="1" dirty="0" err="1"/>
              <a:t>Jesse</a:t>
            </a:r>
            <a:r>
              <a:rPr lang="hu-HU" sz="1800" i="1" dirty="0"/>
              <a:t> A. </a:t>
            </a:r>
            <a:r>
              <a:rPr lang="hu-HU" sz="1800" i="1" dirty="0" err="1"/>
              <a:t>Dubbs</a:t>
            </a:r>
            <a:r>
              <a:rPr lang="hu-HU" sz="1800" i="1" dirty="0"/>
              <a:t> – </a:t>
            </a:r>
            <a:r>
              <a:rPr lang="hu-HU" sz="1800" dirty="0" err="1"/>
              <a:t>introduction</a:t>
            </a:r>
            <a:r>
              <a:rPr lang="hu-HU" sz="1800" dirty="0"/>
              <a:t> of </a:t>
            </a:r>
            <a:r>
              <a:rPr lang="hu-HU" sz="1800" dirty="0" err="1"/>
              <a:t>continuous</a:t>
            </a:r>
            <a:r>
              <a:rPr lang="hu-HU" sz="1800" dirty="0"/>
              <a:t> </a:t>
            </a:r>
            <a:r>
              <a:rPr lang="hu-HU" sz="1800" dirty="0" err="1"/>
              <a:t>thermal</a:t>
            </a:r>
            <a:r>
              <a:rPr lang="hu-HU" sz="1800" dirty="0"/>
              <a:t> </a:t>
            </a:r>
            <a:r>
              <a:rPr lang="hu-HU" sz="1800" dirty="0" err="1"/>
              <a:t>cracking</a:t>
            </a:r>
            <a:r>
              <a:rPr lang="hu-HU" sz="1800" dirty="0"/>
              <a:t>, </a:t>
            </a:r>
            <a:r>
              <a:rPr lang="hu-HU" sz="1800" dirty="0" err="1"/>
              <a:t>soon</a:t>
            </a:r>
            <a:r>
              <a:rPr lang="hu-HU" sz="1800" dirty="0"/>
              <a:t> &gt;250 </a:t>
            </a:r>
            <a:r>
              <a:rPr lang="hu-HU" sz="1800" dirty="0" err="1"/>
              <a:t>units</a:t>
            </a:r>
            <a:r>
              <a:rPr lang="hu-HU" sz="1800" dirty="0"/>
              <a:t> </a:t>
            </a:r>
            <a:r>
              <a:rPr lang="hu-HU" sz="1800" dirty="0" err="1"/>
              <a:t>in</a:t>
            </a:r>
            <a:r>
              <a:rPr lang="hu-HU" sz="1800" dirty="0"/>
              <a:t> </a:t>
            </a:r>
            <a:r>
              <a:rPr lang="hu-HU" sz="1800" dirty="0" err="1"/>
              <a:t>the</a:t>
            </a:r>
            <a:r>
              <a:rPr lang="hu-HU" sz="1800" dirty="0"/>
              <a:t> USA and </a:t>
            </a:r>
            <a:r>
              <a:rPr lang="hu-HU" sz="1800" dirty="0" err="1"/>
              <a:t>in</a:t>
            </a:r>
            <a:r>
              <a:rPr lang="hu-HU" sz="1800" dirty="0"/>
              <a:t> 18 </a:t>
            </a:r>
            <a:r>
              <a:rPr lang="hu-HU" sz="1800" dirty="0" err="1"/>
              <a:t>foreign</a:t>
            </a:r>
            <a:r>
              <a:rPr lang="hu-HU" sz="1800" dirty="0"/>
              <a:t> </a:t>
            </a:r>
            <a:r>
              <a:rPr lang="hu-HU" sz="1800" dirty="0" err="1"/>
              <a:t>countries</a:t>
            </a:r>
            <a:endParaRPr lang="hu-HU" sz="1800" dirty="0"/>
          </a:p>
          <a:p>
            <a:pPr>
              <a:lnSpc>
                <a:spcPct val="80000"/>
              </a:lnSpc>
            </a:pPr>
            <a:r>
              <a:rPr lang="hu-HU" sz="1800" dirty="0"/>
              <a:t>1934 – </a:t>
            </a:r>
            <a:r>
              <a:rPr lang="hu-HU" sz="1800" dirty="0" err="1"/>
              <a:t>Factory</a:t>
            </a:r>
            <a:r>
              <a:rPr lang="hu-HU" sz="1800" dirty="0"/>
              <a:t> of </a:t>
            </a:r>
            <a:r>
              <a:rPr lang="hu-HU" sz="1800" dirty="0" err="1"/>
              <a:t>Shukhov</a:t>
            </a:r>
            <a:r>
              <a:rPr lang="hu-HU" sz="1800" dirty="0"/>
              <a:t> </a:t>
            </a:r>
            <a:r>
              <a:rPr lang="hu-HU" sz="1800" dirty="0" err="1"/>
              <a:t>cracking</a:t>
            </a:r>
            <a:r>
              <a:rPr lang="hu-HU" sz="1800" dirty="0"/>
              <a:t> </a:t>
            </a:r>
            <a:r>
              <a:rPr lang="hu-HU" sz="1800" dirty="0" err="1"/>
              <a:t>process</a:t>
            </a:r>
            <a:r>
              <a:rPr lang="hu-HU" sz="1800" dirty="0"/>
              <a:t> </a:t>
            </a:r>
            <a:r>
              <a:rPr lang="hu-HU" sz="1800" dirty="0" err="1"/>
              <a:t>in</a:t>
            </a:r>
            <a:r>
              <a:rPr lang="hu-HU" sz="1800" dirty="0"/>
              <a:t> Baku</a:t>
            </a:r>
          </a:p>
          <a:p>
            <a:pPr>
              <a:lnSpc>
                <a:spcPct val="80000"/>
              </a:lnSpc>
            </a:pPr>
            <a:r>
              <a:rPr lang="hu-HU" sz="1800" dirty="0"/>
              <a:t>1936 </a:t>
            </a:r>
            <a:r>
              <a:rPr lang="hu-HU" sz="1800" i="1" dirty="0"/>
              <a:t>Eugene </a:t>
            </a:r>
            <a:r>
              <a:rPr lang="hu-HU" sz="1800" i="1" dirty="0" err="1"/>
              <a:t>Houdry</a:t>
            </a:r>
            <a:r>
              <a:rPr lang="hu-HU" sz="1800" dirty="0"/>
              <a:t> – </a:t>
            </a:r>
            <a:r>
              <a:rPr lang="hu-HU" sz="1800" dirty="0" err="1"/>
              <a:t>the</a:t>
            </a:r>
            <a:r>
              <a:rPr lang="hu-HU" sz="1800" dirty="0"/>
              <a:t> </a:t>
            </a:r>
            <a:r>
              <a:rPr lang="hu-HU" sz="1800" dirty="0" err="1"/>
              <a:t>first</a:t>
            </a:r>
            <a:r>
              <a:rPr lang="hu-HU" sz="1800" dirty="0"/>
              <a:t> </a:t>
            </a:r>
            <a:r>
              <a:rPr lang="hu-HU" sz="1800" dirty="0" err="1"/>
              <a:t>commercial</a:t>
            </a:r>
            <a:r>
              <a:rPr lang="hu-HU" sz="1800" dirty="0"/>
              <a:t> </a:t>
            </a:r>
            <a:r>
              <a:rPr lang="hu-HU" sz="1800" b="1" dirty="0" err="1"/>
              <a:t>catalityc</a:t>
            </a:r>
            <a:r>
              <a:rPr lang="hu-HU" sz="1800" b="1" dirty="0"/>
              <a:t> </a:t>
            </a:r>
            <a:r>
              <a:rPr lang="hu-HU" sz="1800" b="1" dirty="0" err="1"/>
              <a:t>cracking</a:t>
            </a:r>
            <a:r>
              <a:rPr lang="hu-HU" sz="1800" dirty="0"/>
              <a:t> </a:t>
            </a:r>
            <a:r>
              <a:rPr lang="hu-HU" sz="1800" dirty="0" err="1"/>
              <a:t>plant</a:t>
            </a:r>
            <a:r>
              <a:rPr lang="hu-HU" sz="1800" dirty="0"/>
              <a:t> </a:t>
            </a:r>
            <a:r>
              <a:rPr lang="hu-HU" sz="1800" dirty="0" err="1"/>
              <a:t>in</a:t>
            </a:r>
            <a:r>
              <a:rPr lang="hu-HU" sz="1800" dirty="0"/>
              <a:t> </a:t>
            </a:r>
            <a:r>
              <a:rPr lang="hu-HU" sz="1800" dirty="0" err="1"/>
              <a:t>the</a:t>
            </a:r>
            <a:r>
              <a:rPr lang="hu-HU" sz="1800" dirty="0"/>
              <a:t> </a:t>
            </a:r>
            <a:r>
              <a:rPr lang="hu-HU" sz="1800" dirty="0" smtClean="0"/>
              <a:t>USA                                                                    	</a:t>
            </a:r>
            <a:r>
              <a:rPr lang="hu-HU" sz="1800" b="1" i="1" dirty="0" err="1" smtClean="0"/>
              <a:t>doubling</a:t>
            </a:r>
            <a:r>
              <a:rPr lang="hu-HU" sz="1800" b="1" i="1" dirty="0" smtClean="0"/>
              <a:t> </a:t>
            </a:r>
            <a:r>
              <a:rPr lang="hu-HU" sz="1800" b="1" i="1" dirty="0" err="1"/>
              <a:t>the</a:t>
            </a:r>
            <a:r>
              <a:rPr lang="hu-HU" sz="1800" b="1" i="1" dirty="0"/>
              <a:t> </a:t>
            </a:r>
            <a:r>
              <a:rPr lang="hu-HU" sz="1800" b="1" i="1" dirty="0" err="1"/>
              <a:t>gasoline</a:t>
            </a:r>
            <a:r>
              <a:rPr lang="hu-HU" sz="1800" b="1" i="1" dirty="0"/>
              <a:t> </a:t>
            </a:r>
            <a:r>
              <a:rPr lang="hu-HU" sz="1800" b="1" i="1" dirty="0" err="1"/>
              <a:t>amount</a:t>
            </a:r>
            <a:r>
              <a:rPr lang="hu-HU" sz="1800" b="1" i="1" dirty="0"/>
              <a:t> </a:t>
            </a:r>
            <a:r>
              <a:rPr lang="hu-HU" sz="1800" b="1" i="1" dirty="0" err="1"/>
              <a:t>produced</a:t>
            </a:r>
            <a:r>
              <a:rPr lang="hu-HU" sz="1800" b="1" i="1" dirty="0"/>
              <a:t> </a:t>
            </a:r>
            <a:r>
              <a:rPr lang="hu-HU" sz="1800" b="1" i="1" dirty="0" err="1"/>
              <a:t>from</a:t>
            </a:r>
            <a:r>
              <a:rPr lang="hu-HU" sz="1800" b="1" i="1" dirty="0"/>
              <a:t> </a:t>
            </a:r>
            <a:r>
              <a:rPr lang="hu-HU" sz="1800" b="1" i="1" dirty="0" err="1"/>
              <a:t>crude</a:t>
            </a:r>
            <a:r>
              <a:rPr lang="hu-HU" sz="1800" b="1" i="1" dirty="0"/>
              <a:t> </a:t>
            </a:r>
            <a:r>
              <a:rPr lang="hu-HU" sz="1800" b="1" i="1" dirty="0" err="1"/>
              <a:t>oil</a:t>
            </a:r>
            <a:endParaRPr lang="hu-HU" sz="1800" b="1" i="1" dirty="0"/>
          </a:p>
          <a:p>
            <a:pPr>
              <a:lnSpc>
                <a:spcPct val="80000"/>
              </a:lnSpc>
            </a:pPr>
            <a:r>
              <a:rPr lang="hu-HU" sz="1800" dirty="0"/>
              <a:t>~1942 – </a:t>
            </a:r>
            <a:r>
              <a:rPr lang="hu-HU" sz="1800" dirty="0" err="1"/>
              <a:t>the</a:t>
            </a:r>
            <a:r>
              <a:rPr lang="hu-HU" sz="1800" dirty="0"/>
              <a:t> </a:t>
            </a:r>
            <a:r>
              <a:rPr lang="hu-HU" sz="1800" dirty="0" err="1"/>
              <a:t>first</a:t>
            </a:r>
            <a:r>
              <a:rPr lang="hu-HU" sz="1800" dirty="0"/>
              <a:t> </a:t>
            </a:r>
            <a:r>
              <a:rPr lang="hu-HU" sz="1800" dirty="0" err="1"/>
              <a:t>use</a:t>
            </a:r>
            <a:r>
              <a:rPr lang="hu-HU" sz="1800" dirty="0"/>
              <a:t> of fluid </a:t>
            </a:r>
            <a:r>
              <a:rPr lang="hu-HU" sz="1800" dirty="0" err="1"/>
              <a:t>catalityc</a:t>
            </a:r>
            <a:r>
              <a:rPr lang="hu-HU" sz="1800" dirty="0"/>
              <a:t> </a:t>
            </a:r>
            <a:r>
              <a:rPr lang="hu-HU" sz="1800" dirty="0" err="1"/>
              <a:t>cracker</a:t>
            </a:r>
            <a:r>
              <a:rPr lang="hu-HU" sz="1800" dirty="0"/>
              <a:t> (FCC) </a:t>
            </a:r>
            <a:r>
              <a:rPr lang="hu-HU" sz="1800" dirty="0" err="1"/>
              <a:t>in</a:t>
            </a:r>
            <a:r>
              <a:rPr lang="hu-HU" sz="1800" dirty="0"/>
              <a:t> </a:t>
            </a:r>
            <a:r>
              <a:rPr lang="hu-HU" sz="1800" dirty="0" err="1"/>
              <a:t>the</a:t>
            </a:r>
            <a:r>
              <a:rPr lang="hu-HU" sz="1800" dirty="0"/>
              <a:t> USA</a:t>
            </a:r>
          </a:p>
          <a:p>
            <a:pPr>
              <a:lnSpc>
                <a:spcPct val="80000"/>
              </a:lnSpc>
            </a:pPr>
            <a:r>
              <a:rPr lang="hu-HU" sz="1800" dirty="0">
                <a:solidFill>
                  <a:srgbClr val="FF0000"/>
                </a:solidFill>
              </a:rPr>
              <a:t>1957 </a:t>
            </a:r>
            <a:r>
              <a:rPr lang="hu-HU" sz="1800" i="1" dirty="0">
                <a:solidFill>
                  <a:srgbClr val="FF0000"/>
                </a:solidFill>
              </a:rPr>
              <a:t>Gyula </a:t>
            </a:r>
            <a:r>
              <a:rPr lang="hu-HU" sz="1800" i="1" dirty="0" err="1">
                <a:solidFill>
                  <a:srgbClr val="FF0000"/>
                </a:solidFill>
              </a:rPr>
              <a:t>Rabo</a:t>
            </a:r>
            <a:r>
              <a:rPr lang="hu-HU" sz="1800" dirty="0">
                <a:solidFill>
                  <a:srgbClr val="FF0000"/>
                </a:solidFill>
              </a:rPr>
              <a:t> – </a:t>
            </a:r>
            <a:r>
              <a:rPr lang="hu-HU" sz="1800" dirty="0" err="1">
                <a:solidFill>
                  <a:srgbClr val="FF0000"/>
                </a:solidFill>
              </a:rPr>
              <a:t>invention</a:t>
            </a:r>
            <a:r>
              <a:rPr lang="hu-HU" sz="1800" dirty="0">
                <a:solidFill>
                  <a:srgbClr val="FF0000"/>
                </a:solidFill>
              </a:rPr>
              <a:t> of 8 </a:t>
            </a:r>
            <a:r>
              <a:rPr lang="en-US" sz="1800" dirty="0">
                <a:solidFill>
                  <a:srgbClr val="FF0000"/>
                </a:solidFill>
                <a:cs typeface="Arial" charset="0"/>
              </a:rPr>
              <a:t>Å</a:t>
            </a:r>
            <a:r>
              <a:rPr lang="hu-HU" sz="1800" dirty="0">
                <a:solidFill>
                  <a:srgbClr val="FF0000"/>
                </a:solidFill>
              </a:rPr>
              <a:t> </a:t>
            </a:r>
            <a:r>
              <a:rPr lang="hu-HU" sz="1800" dirty="0" err="1">
                <a:solidFill>
                  <a:srgbClr val="FF0000"/>
                </a:solidFill>
              </a:rPr>
              <a:t>strong</a:t>
            </a:r>
            <a:r>
              <a:rPr lang="hu-HU" sz="1800" dirty="0">
                <a:solidFill>
                  <a:srgbClr val="FF0000"/>
                </a:solidFill>
              </a:rPr>
              <a:t> </a:t>
            </a:r>
            <a:r>
              <a:rPr lang="hu-HU" sz="1800" dirty="0" err="1">
                <a:solidFill>
                  <a:srgbClr val="FF0000"/>
                </a:solidFill>
              </a:rPr>
              <a:t>acid</a:t>
            </a:r>
            <a:r>
              <a:rPr lang="hu-HU" sz="1800" dirty="0">
                <a:solidFill>
                  <a:srgbClr val="FF0000"/>
                </a:solidFill>
              </a:rPr>
              <a:t> </a:t>
            </a:r>
            <a:r>
              <a:rPr lang="hu-HU" sz="1800" dirty="0" err="1">
                <a:solidFill>
                  <a:srgbClr val="FF0000"/>
                </a:solidFill>
              </a:rPr>
              <a:t>Y-zeolits</a:t>
            </a:r>
            <a:r>
              <a:rPr lang="hu-HU" sz="1800" dirty="0">
                <a:solidFill>
                  <a:srgbClr val="FF0000"/>
                </a:solidFill>
              </a:rPr>
              <a:t>        </a:t>
            </a:r>
            <a:r>
              <a:rPr lang="hu-HU" sz="1800" dirty="0" smtClean="0">
                <a:solidFill>
                  <a:srgbClr val="FF0000"/>
                </a:solidFill>
              </a:rPr>
              <a:t>   </a:t>
            </a:r>
            <a:r>
              <a:rPr lang="hu-HU" sz="1800" b="1" i="1" dirty="0" smtClean="0">
                <a:solidFill>
                  <a:srgbClr val="FF0000"/>
                </a:solidFill>
              </a:rPr>
              <a:t>6</a:t>
            </a:r>
            <a:r>
              <a:rPr lang="hu-HU" sz="1800" b="1" i="1" dirty="0">
                <a:solidFill>
                  <a:srgbClr val="FF0000"/>
                </a:solidFill>
              </a:rPr>
              <a:t>% </a:t>
            </a:r>
            <a:r>
              <a:rPr lang="hu-HU" sz="1800" b="1" i="1" dirty="0" err="1">
                <a:solidFill>
                  <a:srgbClr val="FF0000"/>
                </a:solidFill>
              </a:rPr>
              <a:t>gasoline</a:t>
            </a:r>
            <a:r>
              <a:rPr lang="hu-HU" sz="1800" b="1" i="1" dirty="0">
                <a:solidFill>
                  <a:srgbClr val="FF0000"/>
                </a:solidFill>
              </a:rPr>
              <a:t> </a:t>
            </a:r>
            <a:r>
              <a:rPr lang="hu-HU" sz="1800" b="1" i="1" dirty="0" err="1">
                <a:solidFill>
                  <a:srgbClr val="FF0000"/>
                </a:solidFill>
              </a:rPr>
              <a:t>yield</a:t>
            </a:r>
            <a:r>
              <a:rPr lang="hu-HU" sz="1800" b="1" i="1" dirty="0">
                <a:solidFill>
                  <a:srgbClr val="FF0000"/>
                </a:solidFill>
              </a:rPr>
              <a:t> </a:t>
            </a:r>
            <a:r>
              <a:rPr lang="hu-HU" sz="1800" b="1" i="1" dirty="0" err="1">
                <a:solidFill>
                  <a:srgbClr val="FF0000"/>
                </a:solidFill>
              </a:rPr>
              <a:t>increase</a:t>
            </a:r>
            <a:r>
              <a:rPr lang="hu-HU" sz="1800" b="1" i="1" dirty="0">
                <a:solidFill>
                  <a:srgbClr val="FF0000"/>
                </a:solidFill>
              </a:rPr>
              <a:t> </a:t>
            </a:r>
            <a:endParaRPr lang="hu-HU" sz="1800" dirty="0">
              <a:solidFill>
                <a:srgbClr val="FF0000"/>
              </a:solidFill>
            </a:endParaRPr>
          </a:p>
          <a:p>
            <a:pPr>
              <a:lnSpc>
                <a:spcPct val="80000"/>
              </a:lnSpc>
            </a:pPr>
            <a:r>
              <a:rPr lang="hu-HU" sz="1800" dirty="0"/>
              <a:t>1960 – </a:t>
            </a:r>
            <a:r>
              <a:rPr lang="hu-HU" sz="1800" dirty="0" err="1"/>
              <a:t>application</a:t>
            </a:r>
            <a:r>
              <a:rPr lang="hu-HU" sz="1800" dirty="0"/>
              <a:t> of </a:t>
            </a:r>
            <a:r>
              <a:rPr lang="hu-HU" sz="1800" dirty="0" err="1"/>
              <a:t>strong</a:t>
            </a:r>
            <a:r>
              <a:rPr lang="hu-HU" sz="1800" dirty="0"/>
              <a:t> </a:t>
            </a:r>
            <a:r>
              <a:rPr lang="hu-HU" sz="1800" dirty="0" err="1"/>
              <a:t>acid</a:t>
            </a:r>
            <a:r>
              <a:rPr lang="hu-HU" sz="1800" dirty="0"/>
              <a:t> </a:t>
            </a:r>
            <a:r>
              <a:rPr lang="hu-HU" sz="1800" dirty="0" err="1"/>
              <a:t>Y-zeolit</a:t>
            </a:r>
            <a:r>
              <a:rPr lang="hu-HU" sz="1800" dirty="0"/>
              <a:t> </a:t>
            </a:r>
            <a:r>
              <a:rPr lang="hu-HU" sz="1800" dirty="0" err="1"/>
              <a:t>catalysts</a:t>
            </a:r>
            <a:r>
              <a:rPr lang="hu-HU" sz="1800" dirty="0"/>
              <a:t> </a:t>
            </a:r>
            <a:r>
              <a:rPr lang="hu-HU" sz="1800" dirty="0" err="1"/>
              <a:t>in</a:t>
            </a:r>
            <a:r>
              <a:rPr lang="hu-HU" sz="1800" dirty="0"/>
              <a:t> FCC </a:t>
            </a:r>
          </a:p>
        </p:txBody>
      </p:sp>
      <p:sp>
        <p:nvSpPr>
          <p:cNvPr id="16388" name="Line 4"/>
          <p:cNvSpPr>
            <a:spLocks noChangeShapeType="1"/>
          </p:cNvSpPr>
          <p:nvPr/>
        </p:nvSpPr>
        <p:spPr bwMode="auto">
          <a:xfrm>
            <a:off x="928662" y="4500570"/>
            <a:ext cx="431800" cy="0"/>
          </a:xfrm>
          <a:prstGeom prst="line">
            <a:avLst/>
          </a:prstGeom>
          <a:noFill/>
          <a:ln w="57150">
            <a:solidFill>
              <a:schemeClr val="tx1"/>
            </a:solidFill>
            <a:round/>
            <a:headEnd/>
            <a:tailEnd type="triangle" w="med" len="med"/>
          </a:ln>
          <a:effectLst/>
        </p:spPr>
        <p:txBody>
          <a:bodyPr/>
          <a:lstStyle/>
          <a:p>
            <a:endParaRPr lang="hu-HU"/>
          </a:p>
        </p:txBody>
      </p:sp>
      <p:sp>
        <p:nvSpPr>
          <p:cNvPr id="16389" name="Line 5"/>
          <p:cNvSpPr>
            <a:spLocks noChangeShapeType="1"/>
          </p:cNvSpPr>
          <p:nvPr/>
        </p:nvSpPr>
        <p:spPr bwMode="auto">
          <a:xfrm>
            <a:off x="6143636" y="5072074"/>
            <a:ext cx="431800" cy="0"/>
          </a:xfrm>
          <a:prstGeom prst="line">
            <a:avLst/>
          </a:prstGeom>
          <a:noFill/>
          <a:ln w="57150">
            <a:solidFill>
              <a:schemeClr val="tx1"/>
            </a:solidFill>
            <a:round/>
            <a:headEnd/>
            <a:tailEnd type="triangle" w="med" len="med"/>
          </a:ln>
          <a:effectLst/>
        </p:spPr>
        <p:txBody>
          <a:bodyPr/>
          <a:lstStyle/>
          <a:p>
            <a:endParaRPr lang="hu-H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endParaRPr lang="hu-HU"/>
          </a:p>
        </p:txBody>
      </p:sp>
      <p:pic>
        <p:nvPicPr>
          <p:cNvPr id="40965" name="Picture 5"/>
          <p:cNvPicPr>
            <a:picLocks noChangeAspect="1" noChangeArrowheads="1"/>
          </p:cNvPicPr>
          <p:nvPr/>
        </p:nvPicPr>
        <p:blipFill>
          <a:blip r:embed="rId2" cstate="print"/>
          <a:srcRect/>
          <a:stretch>
            <a:fillRect/>
          </a:stretch>
        </p:blipFill>
        <p:spPr bwMode="auto">
          <a:xfrm>
            <a:off x="0" y="0"/>
            <a:ext cx="9182100" cy="6886576"/>
          </a:xfrm>
          <a:prstGeom prst="rect">
            <a:avLst/>
          </a:prstGeom>
          <a:noFill/>
          <a:ln w="9525">
            <a:noFill/>
            <a:miter lim="800000"/>
            <a:headEnd/>
            <a:tailEnd/>
          </a:ln>
          <a:effectLst/>
        </p:spPr>
      </p:pic>
      <p:sp>
        <p:nvSpPr>
          <p:cNvPr id="5" name="Szövegdoboz 4"/>
          <p:cNvSpPr txBox="1"/>
          <p:nvPr/>
        </p:nvSpPr>
        <p:spPr>
          <a:xfrm>
            <a:off x="3131840" y="1052736"/>
            <a:ext cx="3312368" cy="369332"/>
          </a:xfrm>
          <a:prstGeom prst="rect">
            <a:avLst/>
          </a:prstGeom>
          <a:noFill/>
        </p:spPr>
        <p:txBody>
          <a:bodyPr wrap="square" rtlCol="0">
            <a:spAutoFit/>
          </a:bodyPr>
          <a:lstStyle/>
          <a:p>
            <a:r>
              <a:rPr lang="hu-HU" dirty="0" smtClean="0">
                <a:latin typeface="Arial" pitchFamily="34" charset="0"/>
                <a:cs typeface="Arial" pitchFamily="34" charset="0"/>
              </a:rPr>
              <a:t>‘(Deep) </a:t>
            </a:r>
            <a:r>
              <a:rPr lang="hu-HU" dirty="0" err="1" smtClean="0">
                <a:latin typeface="Arial" pitchFamily="34" charset="0"/>
                <a:cs typeface="Arial" pitchFamily="34" charset="0"/>
              </a:rPr>
              <a:t>conversion</a:t>
            </a:r>
            <a:r>
              <a:rPr lang="hu-HU" dirty="0" smtClean="0">
                <a:latin typeface="Arial" pitchFamily="34" charset="0"/>
                <a:cs typeface="Arial" pitchFamily="34" charset="0"/>
              </a:rPr>
              <a:t> </a:t>
            </a:r>
            <a:r>
              <a:rPr lang="hu-HU" dirty="0" err="1" smtClean="0">
                <a:latin typeface="Arial" pitchFamily="34" charset="0"/>
                <a:cs typeface="Arial" pitchFamily="34" charset="0"/>
              </a:rPr>
              <a:t>plant</a:t>
            </a:r>
            <a:r>
              <a:rPr lang="hu-HU" dirty="0" smtClean="0">
                <a:latin typeface="Arial" pitchFamily="34" charset="0"/>
                <a:cs typeface="Arial" pitchFamily="34" charset="0"/>
              </a:rPr>
              <a:t>’</a:t>
            </a:r>
            <a:endParaRPr lang="hu-HU" dirty="0">
              <a:latin typeface="Arial" pitchFamily="34" charset="0"/>
              <a:cs typeface="Arial" pitchFamily="34" charset="0"/>
            </a:endParaRPr>
          </a:p>
        </p:txBody>
      </p:sp>
      <p:sp>
        <p:nvSpPr>
          <p:cNvPr id="6" name="Jobbra nyíl 5"/>
          <p:cNvSpPr/>
          <p:nvPr/>
        </p:nvSpPr>
        <p:spPr>
          <a:xfrm>
            <a:off x="-180528" y="17922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1115616" y="6021288"/>
            <a:ext cx="5328592" cy="338554"/>
          </a:xfrm>
          <a:prstGeom prst="rect">
            <a:avLst/>
          </a:prstGeom>
          <a:noFill/>
        </p:spPr>
        <p:txBody>
          <a:bodyPr wrap="square" rtlCol="0">
            <a:spAutoFit/>
          </a:bodyPr>
          <a:lstStyle/>
          <a:p>
            <a:r>
              <a:rPr lang="hu-HU" sz="1600" dirty="0" smtClean="0">
                <a:latin typeface="Arial" pitchFamily="34" charset="0"/>
                <a:cs typeface="Arial" pitchFamily="34" charset="0"/>
              </a:rPr>
              <a:t>8.5-42 </a:t>
            </a:r>
            <a:r>
              <a:rPr lang="hu-HU" sz="1600" dirty="0" err="1" smtClean="0">
                <a:latin typeface="Arial" pitchFamily="34" charset="0"/>
                <a:cs typeface="Arial" pitchFamily="34" charset="0"/>
              </a:rPr>
              <a:t>MPa</a:t>
            </a:r>
            <a:r>
              <a:rPr lang="hu-HU" sz="1600" dirty="0" smtClean="0">
                <a:latin typeface="Arial" pitchFamily="34" charset="0"/>
                <a:cs typeface="Arial" pitchFamily="34" charset="0"/>
              </a:rPr>
              <a:t>, 350-420 C, </a:t>
            </a:r>
            <a:r>
              <a:rPr lang="hu-HU" sz="1600" dirty="0" err="1" smtClean="0">
                <a:latin typeface="Arial" pitchFamily="34" charset="0"/>
                <a:cs typeface="Arial" pitchFamily="34" charset="0"/>
              </a:rPr>
              <a:t>Pt</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CoMo</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catalysts</a:t>
            </a:r>
            <a:endParaRPr lang="hu-H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endParaRPr lang="hu-HU"/>
          </a:p>
        </p:txBody>
      </p:sp>
      <p:pic>
        <p:nvPicPr>
          <p:cNvPr id="43013" name="Picture 5"/>
          <p:cNvPicPr>
            <a:picLocks noChangeAspect="1" noChangeArrowheads="1"/>
          </p:cNvPicPr>
          <p:nvPr/>
        </p:nvPicPr>
        <p:blipFill>
          <a:blip r:embed="rId2" cstate="print"/>
          <a:srcRect/>
          <a:stretch>
            <a:fillRect/>
          </a:stretch>
        </p:blipFill>
        <p:spPr bwMode="auto">
          <a:xfrm>
            <a:off x="-14288" y="-14288"/>
            <a:ext cx="9172576" cy="6886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74638"/>
            <a:ext cx="8686800" cy="1143000"/>
          </a:xfrm>
        </p:spPr>
        <p:txBody>
          <a:bodyPr/>
          <a:lstStyle/>
          <a:p>
            <a:pPr algn="r"/>
            <a:r>
              <a:rPr lang="hu-HU" sz="2800" b="1">
                <a:effectLst>
                  <a:outerShdw blurRad="38100" dist="38100" dir="2700000" algn="tl">
                    <a:srgbClr val="C0C0C0"/>
                  </a:outerShdw>
                </a:effectLst>
              </a:rPr>
              <a:t>Változások a kőolaj-feldolgozási technológiában Hidrokrakkolás 1/</a:t>
            </a:r>
          </a:p>
        </p:txBody>
      </p:sp>
      <p:sp>
        <p:nvSpPr>
          <p:cNvPr id="89091" name="Rectangle 3"/>
          <p:cNvSpPr>
            <a:spLocks noGrp="1" noChangeArrowheads="1"/>
          </p:cNvSpPr>
          <p:nvPr>
            <p:ph type="body" idx="1"/>
          </p:nvPr>
        </p:nvSpPr>
        <p:spPr/>
        <p:txBody>
          <a:bodyPr/>
          <a:lstStyle/>
          <a:p>
            <a:pPr>
              <a:lnSpc>
                <a:spcPct val="90000"/>
              </a:lnSpc>
            </a:pPr>
            <a:r>
              <a:rPr lang="hu-HU" sz="2400" dirty="0"/>
              <a:t>1920- </a:t>
            </a:r>
            <a:r>
              <a:rPr lang="hu-HU" sz="2400" i="1" dirty="0"/>
              <a:t>Friedrich </a:t>
            </a:r>
            <a:r>
              <a:rPr lang="hu-HU" sz="2400" i="1" dirty="0" err="1"/>
              <a:t>Bergius</a:t>
            </a:r>
            <a:r>
              <a:rPr lang="hu-HU" sz="2400" i="1" dirty="0"/>
              <a:t> – </a:t>
            </a:r>
            <a:r>
              <a:rPr lang="hu-HU" sz="2400" dirty="0"/>
              <a:t>szén nagynyomású hidrogénezése </a:t>
            </a:r>
            <a:r>
              <a:rPr lang="hu-HU" sz="2400" dirty="0" smtClean="0"/>
              <a:t>(„olajos </a:t>
            </a:r>
            <a:r>
              <a:rPr lang="hu-HU" sz="2400" dirty="0"/>
              <a:t>szénpor cseppfolyósítása” 150 </a:t>
            </a:r>
            <a:r>
              <a:rPr lang="hu-HU" sz="2400" dirty="0" err="1"/>
              <a:t>atm</a:t>
            </a:r>
            <a:r>
              <a:rPr lang="hu-HU" sz="2400" dirty="0"/>
              <a:t>, 400 </a:t>
            </a:r>
            <a:r>
              <a:rPr lang="hu-HU" sz="2400" baseline="30000" dirty="0" err="1"/>
              <a:t>o</a:t>
            </a:r>
            <a:r>
              <a:rPr lang="hu-HU" sz="2400" dirty="0" err="1"/>
              <a:t>C</a:t>
            </a:r>
            <a:r>
              <a:rPr lang="hu-HU" sz="2400" dirty="0"/>
              <a:t>) [1931 – Nobel-díj]. I.G. </a:t>
            </a:r>
            <a:r>
              <a:rPr lang="hu-HU" sz="2400" dirty="0" err="1"/>
              <a:t>Farben</a:t>
            </a:r>
            <a:r>
              <a:rPr lang="hu-HU" sz="2400" dirty="0"/>
              <a:t> (Bayer)</a:t>
            </a:r>
          </a:p>
          <a:p>
            <a:pPr>
              <a:lnSpc>
                <a:spcPct val="90000"/>
              </a:lnSpc>
            </a:pPr>
            <a:r>
              <a:rPr lang="hu-HU" sz="2400" dirty="0"/>
              <a:t>1930- </a:t>
            </a:r>
            <a:r>
              <a:rPr lang="hu-HU" sz="2400" dirty="0" smtClean="0"/>
              <a:t> </a:t>
            </a:r>
            <a:r>
              <a:rPr lang="hu-HU" sz="2400" dirty="0"/>
              <a:t>az </a:t>
            </a:r>
            <a:r>
              <a:rPr lang="hu-HU" sz="2400" dirty="0" err="1"/>
              <a:t>Exxon</a:t>
            </a:r>
            <a:r>
              <a:rPr lang="hu-HU" sz="2400" dirty="0"/>
              <a:t> megszerzi a technológiát hozamnövelésre, de az olajbőség miatt nem használja</a:t>
            </a:r>
          </a:p>
          <a:p>
            <a:pPr>
              <a:lnSpc>
                <a:spcPct val="90000"/>
              </a:lnSpc>
            </a:pPr>
            <a:r>
              <a:rPr lang="hu-HU" sz="2400" dirty="0">
                <a:solidFill>
                  <a:srgbClr val="FF0000"/>
                </a:solidFill>
              </a:rPr>
              <a:t>1935 </a:t>
            </a:r>
            <a:r>
              <a:rPr lang="hu-HU" sz="2400" b="1" i="1" dirty="0">
                <a:solidFill>
                  <a:srgbClr val="FF0000"/>
                </a:solidFill>
              </a:rPr>
              <a:t>Varga József</a:t>
            </a:r>
            <a:r>
              <a:rPr lang="hu-HU" sz="2400" dirty="0">
                <a:solidFill>
                  <a:srgbClr val="FF0000"/>
                </a:solidFill>
              </a:rPr>
              <a:t> - Péten </a:t>
            </a:r>
            <a:r>
              <a:rPr lang="hu-HU" sz="2400" dirty="0" err="1">
                <a:solidFill>
                  <a:srgbClr val="FF0000"/>
                </a:solidFill>
              </a:rPr>
              <a:t>szénkátrányolaj-hidrokrakk</a:t>
            </a:r>
            <a:r>
              <a:rPr lang="hu-HU" sz="2400" dirty="0">
                <a:solidFill>
                  <a:srgbClr val="FF0000"/>
                </a:solidFill>
              </a:rPr>
              <a:t> [250 </a:t>
            </a:r>
            <a:r>
              <a:rPr lang="hu-HU" sz="2400" dirty="0" err="1">
                <a:solidFill>
                  <a:srgbClr val="FF0000"/>
                </a:solidFill>
              </a:rPr>
              <a:t>atm</a:t>
            </a:r>
            <a:r>
              <a:rPr lang="hu-HU" sz="2400" dirty="0">
                <a:solidFill>
                  <a:srgbClr val="FF0000"/>
                </a:solidFill>
              </a:rPr>
              <a:t>, 400-450 </a:t>
            </a:r>
            <a:r>
              <a:rPr lang="hu-HU" sz="2400" baseline="30000" dirty="0" err="1">
                <a:solidFill>
                  <a:srgbClr val="FF0000"/>
                </a:solidFill>
              </a:rPr>
              <a:t>o</a:t>
            </a:r>
            <a:r>
              <a:rPr lang="hu-HU" sz="2400" dirty="0" err="1">
                <a:solidFill>
                  <a:srgbClr val="FF0000"/>
                </a:solidFill>
              </a:rPr>
              <a:t>C</a:t>
            </a:r>
            <a:r>
              <a:rPr lang="hu-HU" sz="2400" dirty="0">
                <a:solidFill>
                  <a:srgbClr val="FF0000"/>
                </a:solidFill>
              </a:rPr>
              <a:t>, </a:t>
            </a:r>
            <a:r>
              <a:rPr lang="hu-HU" sz="2400" dirty="0" err="1">
                <a:solidFill>
                  <a:srgbClr val="FF0000"/>
                </a:solidFill>
              </a:rPr>
              <a:t>Mo</a:t>
            </a:r>
            <a:r>
              <a:rPr lang="hu-HU" sz="2400" dirty="0">
                <a:solidFill>
                  <a:srgbClr val="FF0000"/>
                </a:solidFill>
              </a:rPr>
              <a:t> kat., 60-65% üzemanyag kihozatal, 1938-ig (</a:t>
            </a:r>
            <a:r>
              <a:rPr lang="hu-HU" sz="2400" dirty="0" err="1">
                <a:solidFill>
                  <a:srgbClr val="FF0000"/>
                </a:solidFill>
              </a:rPr>
              <a:t>bükkszéki</a:t>
            </a:r>
            <a:r>
              <a:rPr lang="hu-HU" sz="2400" dirty="0">
                <a:solidFill>
                  <a:srgbClr val="FF0000"/>
                </a:solidFill>
              </a:rPr>
              <a:t> olaj) Magyar </a:t>
            </a:r>
            <a:r>
              <a:rPr lang="hu-HU" sz="2400" dirty="0" err="1">
                <a:solidFill>
                  <a:srgbClr val="FF0000"/>
                </a:solidFill>
              </a:rPr>
              <a:t>Hydrobenzin</a:t>
            </a:r>
            <a:r>
              <a:rPr lang="hu-HU" sz="2400" dirty="0">
                <a:solidFill>
                  <a:srgbClr val="FF0000"/>
                </a:solidFill>
              </a:rPr>
              <a:t> Rt.]</a:t>
            </a:r>
          </a:p>
          <a:p>
            <a:pPr>
              <a:lnSpc>
                <a:spcPct val="90000"/>
              </a:lnSpc>
            </a:pPr>
            <a:r>
              <a:rPr lang="hu-HU" sz="2400" dirty="0">
                <a:solidFill>
                  <a:srgbClr val="FF0000"/>
                </a:solidFill>
              </a:rPr>
              <a:t>1957 </a:t>
            </a:r>
            <a:r>
              <a:rPr lang="hu-HU" sz="2400" b="1" i="1" dirty="0">
                <a:solidFill>
                  <a:srgbClr val="FF0000"/>
                </a:solidFill>
              </a:rPr>
              <a:t>Gyula </a:t>
            </a:r>
            <a:r>
              <a:rPr lang="hu-HU" sz="2400" b="1" i="1" dirty="0" err="1">
                <a:solidFill>
                  <a:srgbClr val="FF0000"/>
                </a:solidFill>
              </a:rPr>
              <a:t>Rabo</a:t>
            </a:r>
            <a:r>
              <a:rPr lang="hu-HU" sz="2400" dirty="0">
                <a:solidFill>
                  <a:srgbClr val="FF0000"/>
                </a:solidFill>
              </a:rPr>
              <a:t> – </a:t>
            </a:r>
            <a:r>
              <a:rPr lang="hu-HU" sz="2400" dirty="0" err="1">
                <a:solidFill>
                  <a:srgbClr val="FF0000"/>
                </a:solidFill>
              </a:rPr>
              <a:t>invention</a:t>
            </a:r>
            <a:r>
              <a:rPr lang="hu-HU" sz="2400" dirty="0">
                <a:solidFill>
                  <a:srgbClr val="FF0000"/>
                </a:solidFill>
              </a:rPr>
              <a:t> of 8 </a:t>
            </a:r>
            <a:r>
              <a:rPr lang="en-US" sz="2400" dirty="0">
                <a:solidFill>
                  <a:srgbClr val="FF0000"/>
                </a:solidFill>
                <a:cs typeface="Arial" charset="0"/>
              </a:rPr>
              <a:t>Å</a:t>
            </a:r>
            <a:r>
              <a:rPr lang="hu-HU" sz="2400" dirty="0">
                <a:solidFill>
                  <a:srgbClr val="FF0000"/>
                </a:solidFill>
              </a:rPr>
              <a:t> </a:t>
            </a:r>
            <a:r>
              <a:rPr lang="hu-HU" sz="2400" dirty="0" err="1">
                <a:solidFill>
                  <a:srgbClr val="FF0000"/>
                </a:solidFill>
              </a:rPr>
              <a:t>strong</a:t>
            </a:r>
            <a:r>
              <a:rPr lang="hu-HU" sz="2400" dirty="0">
                <a:solidFill>
                  <a:srgbClr val="FF0000"/>
                </a:solidFill>
              </a:rPr>
              <a:t> </a:t>
            </a:r>
            <a:r>
              <a:rPr lang="hu-HU" sz="2400" dirty="0" err="1">
                <a:solidFill>
                  <a:srgbClr val="FF0000"/>
                </a:solidFill>
              </a:rPr>
              <a:t>acid</a:t>
            </a:r>
            <a:r>
              <a:rPr lang="hu-HU" sz="2400" dirty="0">
                <a:solidFill>
                  <a:srgbClr val="FF0000"/>
                </a:solidFill>
              </a:rPr>
              <a:t> </a:t>
            </a:r>
            <a:r>
              <a:rPr lang="hu-HU" sz="2400" dirty="0" err="1">
                <a:solidFill>
                  <a:srgbClr val="FF0000"/>
                </a:solidFill>
              </a:rPr>
              <a:t>Y-zeolits</a:t>
            </a:r>
            <a:endParaRPr lang="hu-HU" sz="2400" dirty="0">
              <a:solidFill>
                <a:srgbClr val="FF0000"/>
              </a:solidFill>
            </a:endParaRPr>
          </a:p>
          <a:p>
            <a:pPr>
              <a:lnSpc>
                <a:spcPct val="90000"/>
              </a:lnSpc>
            </a:pPr>
            <a:r>
              <a:rPr lang="hu-HU" sz="2400" dirty="0"/>
              <a:t>1958 – </a:t>
            </a:r>
            <a:r>
              <a:rPr lang="hu-HU" sz="2400" dirty="0" err="1"/>
              <a:t>application</a:t>
            </a:r>
            <a:r>
              <a:rPr lang="hu-HU" sz="2400" dirty="0"/>
              <a:t> of </a:t>
            </a:r>
            <a:r>
              <a:rPr lang="hu-HU" sz="2400" dirty="0" err="1"/>
              <a:t>Y-zeolit</a:t>
            </a:r>
            <a:r>
              <a:rPr lang="hu-HU" sz="2400" dirty="0"/>
              <a:t> </a:t>
            </a:r>
            <a:r>
              <a:rPr lang="hu-HU" sz="2400" dirty="0" err="1"/>
              <a:t>catalysts</a:t>
            </a:r>
            <a:r>
              <a:rPr lang="hu-HU" sz="2400" dirty="0"/>
              <a:t> </a:t>
            </a:r>
            <a:r>
              <a:rPr lang="hu-HU" sz="2400" dirty="0" err="1"/>
              <a:t>at</a:t>
            </a:r>
            <a:r>
              <a:rPr lang="hu-HU" sz="2400" dirty="0"/>
              <a:t> UNOCAL</a:t>
            </a:r>
          </a:p>
          <a:p>
            <a:pPr>
              <a:lnSpc>
                <a:spcPct val="90000"/>
              </a:lnSpc>
            </a:pPr>
            <a:r>
              <a:rPr lang="hu-HU" sz="2400" dirty="0"/>
              <a:t>1959 – első ‘modern’ üzem 150 t/nap kapacitással</a:t>
            </a:r>
          </a:p>
          <a:p>
            <a:pPr>
              <a:lnSpc>
                <a:spcPct val="90000"/>
              </a:lnSpc>
            </a:pPr>
            <a:endParaRPr lang="hu-H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71400"/>
            <a:ext cx="86868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Késleltetett kokszolás [‘(</a:t>
            </a:r>
            <a:r>
              <a:rPr lang="hu-HU" sz="2800" b="1" dirty="0" err="1" smtClean="0">
                <a:effectLst>
                  <a:outerShdw blurRad="38100" dist="38100" dir="2700000" algn="tl">
                    <a:srgbClr val="000000">
                      <a:alpha val="43137"/>
                    </a:srgbClr>
                  </a:outerShdw>
                </a:effectLst>
                <a:latin typeface="Arial" pitchFamily="34" charset="0"/>
                <a:cs typeface="Arial" pitchFamily="34" charset="0"/>
              </a:rPr>
              <a:t>deep</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conversion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980728"/>
            <a:ext cx="8229600" cy="5634369"/>
          </a:xfrm>
          <a:solidFill>
            <a:srgbClr val="FFFF00"/>
          </a:solidFill>
        </p:spPr>
        <p:txBody>
          <a:bodyPr>
            <a:normAutofit fontScale="47500" lnSpcReduction="20000"/>
          </a:bodyPr>
          <a:lstStyle/>
          <a:p>
            <a:r>
              <a:rPr lang="hu-HU" b="1" dirty="0" smtClean="0">
                <a:latin typeface="Arial" pitchFamily="34" charset="0"/>
                <a:cs typeface="Arial" pitchFamily="34" charset="0"/>
              </a:rPr>
              <a:t>Célja </a:t>
            </a:r>
            <a:r>
              <a:rPr lang="hu-HU" b="1" dirty="0" err="1" smtClean="0">
                <a:latin typeface="Arial" pitchFamily="34" charset="0"/>
                <a:cs typeface="Arial" pitchFamily="34" charset="0"/>
              </a:rPr>
              <a:t>gudronból</a:t>
            </a:r>
            <a:r>
              <a:rPr lang="hu-HU" b="1" dirty="0" smtClean="0">
                <a:latin typeface="Arial" pitchFamily="34" charset="0"/>
                <a:cs typeface="Arial" pitchFamily="34" charset="0"/>
              </a:rPr>
              <a:t> (vákuum </a:t>
            </a:r>
            <a:r>
              <a:rPr lang="hu-HU" b="1" dirty="0" err="1" smtClean="0">
                <a:latin typeface="Arial" pitchFamily="34" charset="0"/>
                <a:cs typeface="Arial" pitchFamily="34" charset="0"/>
              </a:rPr>
              <a:t>deszt</a:t>
            </a:r>
            <a:r>
              <a:rPr lang="hu-HU" b="1" dirty="0" smtClean="0">
                <a:latin typeface="Arial" pitchFamily="34" charset="0"/>
                <a:cs typeface="Arial" pitchFamily="34" charset="0"/>
              </a:rPr>
              <a:t>. maradék) koksz, </a:t>
            </a:r>
            <a:r>
              <a:rPr lang="hu-HU" b="1" dirty="0" err="1" smtClean="0">
                <a:latin typeface="Arial" pitchFamily="34" charset="0"/>
                <a:cs typeface="Arial" pitchFamily="34" charset="0"/>
              </a:rPr>
              <a:t>vm</a:t>
            </a:r>
            <a:r>
              <a:rPr lang="hu-HU" b="1" dirty="0" smtClean="0">
                <a:latin typeface="Arial" pitchFamily="34" charset="0"/>
                <a:cs typeface="Arial" pitchFamily="34" charset="0"/>
              </a:rPr>
              <a:t>. tovább-finomítandó benzin és gázolaj előállítása</a:t>
            </a:r>
          </a:p>
          <a:p>
            <a:r>
              <a:rPr lang="hu-HU" dirty="0" smtClean="0">
                <a:latin typeface="Arial" pitchFamily="34" charset="0"/>
                <a:cs typeface="Arial" pitchFamily="34" charset="0"/>
              </a:rPr>
              <a:t>A termikus krakkolási folyamat a </a:t>
            </a:r>
            <a:r>
              <a:rPr lang="hu-HU" i="1" dirty="0" smtClean="0">
                <a:latin typeface="Arial" pitchFamily="34" charset="0"/>
                <a:cs typeface="Arial" pitchFamily="34" charset="0"/>
              </a:rPr>
              <a:t>kokszkamrákban</a:t>
            </a:r>
            <a:r>
              <a:rPr lang="hu-HU" dirty="0" smtClean="0">
                <a:latin typeface="Arial" pitchFamily="34" charset="0"/>
                <a:cs typeface="Arial" pitchFamily="34" charset="0"/>
              </a:rPr>
              <a:t>, katalizátor alkalmazása nélkül, kb. </a:t>
            </a:r>
            <a:r>
              <a:rPr lang="hu-HU" b="1" dirty="0" smtClean="0">
                <a:latin typeface="Arial" pitchFamily="34" charset="0"/>
                <a:cs typeface="Arial" pitchFamily="34" charset="0"/>
              </a:rPr>
              <a:t>0,1 </a:t>
            </a:r>
            <a:r>
              <a:rPr lang="hu-HU" b="1" dirty="0" err="1" smtClean="0">
                <a:latin typeface="Arial" pitchFamily="34" charset="0"/>
                <a:cs typeface="Arial" pitchFamily="34" charset="0"/>
              </a:rPr>
              <a:t>MPa</a:t>
            </a:r>
            <a:r>
              <a:rPr lang="hu-HU" b="1" dirty="0" smtClean="0">
                <a:latin typeface="Arial" pitchFamily="34" charset="0"/>
                <a:cs typeface="Arial" pitchFamily="34" charset="0"/>
              </a:rPr>
              <a:t> nyomáson, 450-500 °C hőmérsékleten</a:t>
            </a:r>
            <a:r>
              <a:rPr lang="hu-HU" dirty="0" smtClean="0">
                <a:latin typeface="Arial" pitchFamily="34" charset="0"/>
                <a:cs typeface="Arial" pitchFamily="34" charset="0"/>
              </a:rPr>
              <a:t> játszódik le. Az alapanyag legnehezebb komponensei bonyolult reakciósorozat eredményeképpen (alifás C-C kötések felszakadása, </a:t>
            </a:r>
            <a:r>
              <a:rPr lang="hu-HU" dirty="0" err="1" smtClean="0">
                <a:latin typeface="Arial" pitchFamily="34" charset="0"/>
                <a:cs typeface="Arial" pitchFamily="34" charset="0"/>
              </a:rPr>
              <a:t>izomerizálódás</a:t>
            </a:r>
            <a:r>
              <a:rPr lang="hu-HU" dirty="0" smtClean="0">
                <a:latin typeface="Arial" pitchFamily="34" charset="0"/>
                <a:cs typeface="Arial" pitchFamily="34" charset="0"/>
              </a:rPr>
              <a:t>, gyűrűzáródás, hidrogénleszakadás, </a:t>
            </a:r>
            <a:r>
              <a:rPr lang="hu-HU" dirty="0" err="1" smtClean="0">
                <a:latin typeface="Arial" pitchFamily="34" charset="0"/>
                <a:cs typeface="Arial" pitchFamily="34" charset="0"/>
              </a:rPr>
              <a:t>dehidrogénezés</a:t>
            </a:r>
            <a:r>
              <a:rPr lang="hu-HU" dirty="0" smtClean="0">
                <a:latin typeface="Arial" pitchFamily="34" charset="0"/>
                <a:cs typeface="Arial" pitchFamily="34" charset="0"/>
              </a:rPr>
              <a:t>, telítetlen vegyületek polimerizációja, aromás gyűrűk </a:t>
            </a:r>
            <a:r>
              <a:rPr lang="hu-HU" dirty="0" err="1" smtClean="0">
                <a:latin typeface="Arial" pitchFamily="34" charset="0"/>
                <a:cs typeface="Arial" pitchFamily="34" charset="0"/>
              </a:rPr>
              <a:t>alkileződése</a:t>
            </a:r>
            <a:r>
              <a:rPr lang="hu-HU" dirty="0" smtClean="0">
                <a:latin typeface="Arial" pitchFamily="34" charset="0"/>
                <a:cs typeface="Arial" pitchFamily="34" charset="0"/>
              </a:rPr>
              <a:t> és kondenzációja) hidrogénben teljesen elszegényedve, szilárd koksszá alakulnak, miközben az alapanyag döntő hányadából értékesebb, alacsonyabb forráspontú, termék komponensek képződnek.</a:t>
            </a:r>
          </a:p>
          <a:p>
            <a:r>
              <a:rPr lang="hu-HU" dirty="0" smtClean="0">
                <a:latin typeface="Arial" pitchFamily="34" charset="0"/>
                <a:cs typeface="Arial" pitchFamily="34" charset="0"/>
              </a:rPr>
              <a:t>A kokszkamrából távozó forró szénhidrogéngőzök, </a:t>
            </a:r>
            <a:r>
              <a:rPr lang="hu-HU" i="1" dirty="0" smtClean="0">
                <a:latin typeface="Arial" pitchFamily="34" charset="0"/>
                <a:cs typeface="Arial" pitchFamily="34" charset="0"/>
              </a:rPr>
              <a:t>nehézgázolajjal történő </a:t>
            </a:r>
            <a:r>
              <a:rPr lang="hu-HU" i="1" dirty="0" err="1" smtClean="0">
                <a:latin typeface="Arial" pitchFamily="34" charset="0"/>
                <a:cs typeface="Arial" pitchFamily="34" charset="0"/>
              </a:rPr>
              <a:t>kvencselés</a:t>
            </a:r>
            <a:r>
              <a:rPr lang="hu-HU" dirty="0" smtClean="0">
                <a:latin typeface="Arial" pitchFamily="34" charset="0"/>
                <a:cs typeface="Arial" pitchFamily="34" charset="0"/>
              </a:rPr>
              <a:t> után a </a:t>
            </a:r>
            <a:r>
              <a:rPr lang="hu-HU" i="1" dirty="0" smtClean="0">
                <a:latin typeface="Arial" pitchFamily="34" charset="0"/>
                <a:cs typeface="Arial" pitchFamily="34" charset="0"/>
              </a:rPr>
              <a:t>főfrakcionáló</a:t>
            </a:r>
            <a:r>
              <a:rPr lang="hu-HU" dirty="0" smtClean="0">
                <a:latin typeface="Arial" pitchFamily="34" charset="0"/>
                <a:cs typeface="Arial" pitchFamily="34" charset="0"/>
              </a:rPr>
              <a:t> torony mosó zónájába áramlanak. Itt a kolonna felső rektifikáló része felé áramló termék gőzöket beporlasztott nehézgázolajjal mossák és hűtik. A termékgőzök kevésbé átalakult, legnehezebb komponensei a hűtés hatására kondenzálódnak és a kolonna alsó részébe belépő friss alapanyagba visszakeveredve ismételten kokszolásra kerülnek.  A kolonna tetején a benzin forrponttartomány végéig forró gázok és gőzök távoznak, oldalpárlatként pedig könnyű- és nehézgázolaj frakciókat vesznek el.</a:t>
            </a:r>
          </a:p>
          <a:p>
            <a:r>
              <a:rPr lang="hu-HU" i="1" dirty="0" smtClean="0">
                <a:latin typeface="Arial" pitchFamily="34" charset="0"/>
                <a:cs typeface="Arial" pitchFamily="34" charset="0"/>
              </a:rPr>
              <a:t>Kokszvágó-ürítő rendszer. </a:t>
            </a:r>
            <a:r>
              <a:rPr lang="hu-HU" dirty="0" smtClean="0">
                <a:latin typeface="Arial" pitchFamily="34" charset="0"/>
                <a:cs typeface="Arial" pitchFamily="34" charset="0"/>
              </a:rPr>
              <a:t>A kokszkamrákból a szénhidrogén-mentesített, lehűtött, majd vízmentesített koksz ürítése az alsó és felső kamrafedél eltávolítása után, nagynyomású vízsugárral működő, hidraulikus fúró-vágó rendszerrel történik. Ez a rendszer nagy ütőmunkával, 25 </a:t>
            </a:r>
            <a:r>
              <a:rPr lang="hu-HU" dirty="0" err="1" smtClean="0">
                <a:latin typeface="Arial" pitchFamily="34" charset="0"/>
                <a:cs typeface="Arial" pitchFamily="34" charset="0"/>
              </a:rPr>
              <a:t>MPa</a:t>
            </a:r>
            <a:r>
              <a:rPr lang="hu-HU" dirty="0" smtClean="0">
                <a:latin typeface="Arial" pitchFamily="34" charset="0"/>
                <a:cs typeface="Arial" pitchFamily="34" charset="0"/>
              </a:rPr>
              <a:t> nyomású vízsugarat alkalmaz.</a:t>
            </a:r>
          </a:p>
          <a:p>
            <a:pPr>
              <a:buNone/>
            </a:pPr>
            <a:r>
              <a:rPr lang="hu-HU" dirty="0" smtClean="0">
                <a:latin typeface="Arial" pitchFamily="34" charset="0"/>
                <a:cs typeface="Arial" pitchFamily="34" charset="0"/>
              </a:rPr>
              <a:t>	A kamra </a:t>
            </a:r>
            <a:r>
              <a:rPr lang="hu-HU" dirty="0" err="1" smtClean="0">
                <a:latin typeface="Arial" pitchFamily="34" charset="0"/>
                <a:cs typeface="Arial" pitchFamily="34" charset="0"/>
              </a:rPr>
              <a:t>koksztalanítását</a:t>
            </a:r>
            <a:r>
              <a:rPr lang="hu-HU" dirty="0" smtClean="0">
                <a:latin typeface="Arial" pitchFamily="34" charset="0"/>
                <a:cs typeface="Arial" pitchFamily="34" charset="0"/>
              </a:rPr>
              <a:t> két lépésben végzik. Először a kokszágyat átfúrják, majd ezt a lyukat kb. 1 m átmérőjűre bővítik. Második lépésként a kombinált fúrófejet átállítják és vízsugárral először a kokszkamra alsó kúpos részéből távolítják el a kokszot, majd felülről lefelé haladva, szakaszonként a kamra faláról vágják le. A levágott koksz a kamra alján különböző nagyságú darabokban, a vízzel együtt távozik.</a:t>
            </a:r>
            <a:endParaRPr lang="hu-HU" b="1" dirty="0" smtClean="0">
              <a:latin typeface="Arial" pitchFamily="34" charset="0"/>
              <a:cs typeface="Arial" pitchFamily="34" charset="0"/>
            </a:endParaRPr>
          </a:p>
          <a:p>
            <a:pPr>
              <a:buNone/>
            </a:pPr>
            <a:r>
              <a:rPr lang="hu-HU" dirty="0" smtClean="0">
                <a:latin typeface="Arial" pitchFamily="34" charset="0"/>
                <a:cs typeface="Arial" pitchFamily="34" charset="0"/>
              </a:rPr>
              <a:t>	A fúrószár és fúró-vágó fej együttesét hidraulikus csörlő emeli, ill. süllyeszti drótkötél és csigasor segítségével. Az egész rendszert a kokszkamrák fölé épített stabil fúróállvány tartja.</a:t>
            </a:r>
          </a:p>
          <a:p>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6868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Késleltetett kokszolás (</a:t>
            </a:r>
            <a:r>
              <a:rPr lang="hu-HU" sz="2800" b="1" dirty="0" err="1" smtClean="0">
                <a:effectLst>
                  <a:outerShdw blurRad="38100" dist="38100" dir="2700000" algn="tl">
                    <a:srgbClr val="000000">
                      <a:alpha val="43137"/>
                    </a:srgbClr>
                  </a:outerShdw>
                </a:effectLst>
                <a:latin typeface="Arial" pitchFamily="34" charset="0"/>
                <a:cs typeface="Arial" pitchFamily="34" charset="0"/>
              </a:rPr>
              <a:t>Foster-Wheeler</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lstStyle/>
          <a:p>
            <a:endParaRPr lang="hu-HU"/>
          </a:p>
        </p:txBody>
      </p:sp>
      <p:pic>
        <p:nvPicPr>
          <p:cNvPr id="688130" name="Picture 2"/>
          <p:cNvPicPr>
            <a:picLocks noChangeAspect="1" noChangeArrowheads="1"/>
          </p:cNvPicPr>
          <p:nvPr/>
        </p:nvPicPr>
        <p:blipFill>
          <a:blip r:embed="rId2" cstate="print"/>
          <a:srcRect/>
          <a:stretch>
            <a:fillRect/>
          </a:stretch>
        </p:blipFill>
        <p:spPr bwMode="auto">
          <a:xfrm>
            <a:off x="1" y="1071546"/>
            <a:ext cx="9144000" cy="5948379"/>
          </a:xfrm>
          <a:prstGeom prst="rect">
            <a:avLst/>
          </a:prstGeom>
          <a:noFill/>
          <a:ln w="9525">
            <a:noFill/>
            <a:miter lim="800000"/>
            <a:headEnd/>
            <a:tailEnd/>
          </a:ln>
          <a:effectLst/>
        </p:spPr>
      </p:pic>
      <p:sp>
        <p:nvSpPr>
          <p:cNvPr id="5" name="Szövegdoboz 4"/>
          <p:cNvSpPr txBox="1"/>
          <p:nvPr/>
        </p:nvSpPr>
        <p:spPr>
          <a:xfrm>
            <a:off x="0" y="2428868"/>
            <a:ext cx="642910" cy="461665"/>
          </a:xfrm>
          <a:prstGeom prst="rect">
            <a:avLst/>
          </a:prstGeom>
          <a:noFill/>
        </p:spPr>
        <p:txBody>
          <a:bodyPr wrap="square" rtlCol="0">
            <a:spAutoFit/>
          </a:bodyPr>
          <a:lstStyle/>
          <a:p>
            <a:r>
              <a:rPr lang="hu-HU" sz="1200" b="1" dirty="0" err="1" smtClean="0">
                <a:latin typeface="Arial" pitchFamily="34" charset="0"/>
                <a:cs typeface="Arial" pitchFamily="34" charset="0"/>
              </a:rPr>
              <a:t>Atm</a:t>
            </a:r>
            <a:r>
              <a:rPr lang="hu-HU" sz="1200" b="1" dirty="0" smtClean="0">
                <a:latin typeface="Arial" pitchFamily="34" charset="0"/>
                <a:cs typeface="Arial" pitchFamily="34" charset="0"/>
              </a:rPr>
              <a:t>. </a:t>
            </a:r>
            <a:r>
              <a:rPr lang="hu-HU" sz="1200" b="1" dirty="0" err="1" smtClean="0">
                <a:latin typeface="Arial" pitchFamily="34" charset="0"/>
                <a:cs typeface="Arial" pitchFamily="34" charset="0"/>
              </a:rPr>
              <a:t>deszt</a:t>
            </a:r>
            <a:r>
              <a:rPr lang="hu-HU" sz="1200" b="1" dirty="0" smtClean="0">
                <a:latin typeface="Arial" pitchFamily="34" charset="0"/>
                <a:cs typeface="Arial" pitchFamily="34" charset="0"/>
              </a:rPr>
              <a:t>.</a:t>
            </a:r>
            <a:endParaRPr lang="hu-HU" sz="1200" b="1" dirty="0">
              <a:latin typeface="Arial" pitchFamily="34" charset="0"/>
              <a:cs typeface="Arial" pitchFamily="34" charset="0"/>
            </a:endParaRPr>
          </a:p>
        </p:txBody>
      </p:sp>
      <p:sp>
        <p:nvSpPr>
          <p:cNvPr id="6" name="Szövegdoboz 5"/>
          <p:cNvSpPr txBox="1"/>
          <p:nvPr/>
        </p:nvSpPr>
        <p:spPr>
          <a:xfrm>
            <a:off x="0" y="4786322"/>
            <a:ext cx="642910" cy="461665"/>
          </a:xfrm>
          <a:prstGeom prst="rect">
            <a:avLst/>
          </a:prstGeom>
          <a:noFill/>
        </p:spPr>
        <p:txBody>
          <a:bodyPr wrap="square" rtlCol="0">
            <a:spAutoFit/>
          </a:bodyPr>
          <a:lstStyle/>
          <a:p>
            <a:r>
              <a:rPr lang="hu-HU" sz="1200" b="1" dirty="0" err="1" smtClean="0">
                <a:latin typeface="Arial" pitchFamily="34" charset="0"/>
                <a:cs typeface="Arial" pitchFamily="34" charset="0"/>
              </a:rPr>
              <a:t>Vac</a:t>
            </a:r>
            <a:r>
              <a:rPr lang="hu-HU" sz="1200" b="1" dirty="0" smtClean="0">
                <a:latin typeface="Arial" pitchFamily="34" charset="0"/>
                <a:cs typeface="Arial" pitchFamily="34" charset="0"/>
              </a:rPr>
              <a:t>. </a:t>
            </a:r>
            <a:r>
              <a:rPr lang="hu-HU" sz="1200" b="1" dirty="0" err="1" smtClean="0">
                <a:latin typeface="Arial" pitchFamily="34" charset="0"/>
                <a:cs typeface="Arial" pitchFamily="34" charset="0"/>
              </a:rPr>
              <a:t>deszt</a:t>
            </a:r>
            <a:r>
              <a:rPr lang="hu-HU" sz="1200" b="1" dirty="0" smtClean="0">
                <a:latin typeface="Arial" pitchFamily="34" charset="0"/>
                <a:cs typeface="Arial" pitchFamily="34" charset="0"/>
              </a:rPr>
              <a:t>.</a:t>
            </a:r>
            <a:endParaRPr lang="hu-HU" sz="1200" b="1" dirty="0">
              <a:latin typeface="Arial" pitchFamily="34" charset="0"/>
              <a:cs typeface="Arial" pitchFamily="34" charset="0"/>
            </a:endParaRPr>
          </a:p>
        </p:txBody>
      </p:sp>
      <p:sp>
        <p:nvSpPr>
          <p:cNvPr id="7" name="Szövegdoboz 6"/>
          <p:cNvSpPr txBox="1"/>
          <p:nvPr/>
        </p:nvSpPr>
        <p:spPr>
          <a:xfrm>
            <a:off x="1214414" y="1571612"/>
            <a:ext cx="1143008" cy="276999"/>
          </a:xfrm>
          <a:prstGeom prst="rect">
            <a:avLst/>
          </a:prstGeom>
          <a:noFill/>
        </p:spPr>
        <p:txBody>
          <a:bodyPr wrap="square" rtlCol="0">
            <a:spAutoFit/>
          </a:bodyPr>
          <a:lstStyle/>
          <a:p>
            <a:r>
              <a:rPr lang="hu-HU" sz="1200" dirty="0" smtClean="0">
                <a:latin typeface="Arial" pitchFamily="34" charset="0"/>
                <a:cs typeface="Arial" pitchFamily="34" charset="0"/>
              </a:rPr>
              <a:t>Kőolaj</a:t>
            </a:r>
            <a:endParaRPr lang="hu-HU" sz="1200" dirty="0">
              <a:latin typeface="Arial" pitchFamily="34" charset="0"/>
              <a:cs typeface="Arial" pitchFamily="34" charset="0"/>
            </a:endParaRPr>
          </a:p>
        </p:txBody>
      </p:sp>
      <p:sp>
        <p:nvSpPr>
          <p:cNvPr id="9" name="Szövegdoboz 8"/>
          <p:cNvSpPr txBox="1"/>
          <p:nvPr/>
        </p:nvSpPr>
        <p:spPr>
          <a:xfrm>
            <a:off x="1357290" y="2857496"/>
            <a:ext cx="1000132" cy="461665"/>
          </a:xfrm>
          <a:prstGeom prst="rect">
            <a:avLst/>
          </a:prstGeom>
          <a:noFill/>
        </p:spPr>
        <p:txBody>
          <a:bodyPr wrap="square" rtlCol="0">
            <a:spAutoFit/>
          </a:bodyPr>
          <a:lstStyle/>
          <a:p>
            <a:r>
              <a:rPr lang="hu-HU" sz="1200" dirty="0" smtClean="0">
                <a:latin typeface="Arial" pitchFamily="34" charset="0"/>
                <a:cs typeface="Arial" pitchFamily="34" charset="0"/>
              </a:rPr>
              <a:t>Gáz, benzin gázolaj</a:t>
            </a:r>
            <a:endParaRPr lang="hu-HU" sz="1200" dirty="0">
              <a:latin typeface="Arial" pitchFamily="34" charset="0"/>
              <a:cs typeface="Arial" pitchFamily="34" charset="0"/>
            </a:endParaRPr>
          </a:p>
        </p:txBody>
      </p:sp>
      <p:sp>
        <p:nvSpPr>
          <p:cNvPr id="10" name="Szövegdoboz 9"/>
          <p:cNvSpPr txBox="1"/>
          <p:nvPr/>
        </p:nvSpPr>
        <p:spPr>
          <a:xfrm>
            <a:off x="714380" y="4214818"/>
            <a:ext cx="928662" cy="276999"/>
          </a:xfrm>
          <a:prstGeom prst="rect">
            <a:avLst/>
          </a:prstGeom>
          <a:noFill/>
        </p:spPr>
        <p:txBody>
          <a:bodyPr wrap="square" rtlCol="0">
            <a:spAutoFit/>
          </a:bodyPr>
          <a:lstStyle/>
          <a:p>
            <a:r>
              <a:rPr lang="hu-HU" sz="1200" dirty="0" smtClean="0">
                <a:latin typeface="Arial" pitchFamily="34" charset="0"/>
                <a:cs typeface="Arial" pitchFamily="34" charset="0"/>
              </a:rPr>
              <a:t>Pakura</a:t>
            </a:r>
            <a:endParaRPr lang="hu-HU" sz="1200" dirty="0">
              <a:latin typeface="Arial" pitchFamily="34" charset="0"/>
              <a:cs typeface="Arial" pitchFamily="34" charset="0"/>
            </a:endParaRPr>
          </a:p>
        </p:txBody>
      </p:sp>
      <p:sp>
        <p:nvSpPr>
          <p:cNvPr id="11" name="Szövegdoboz 10"/>
          <p:cNvSpPr txBox="1"/>
          <p:nvPr/>
        </p:nvSpPr>
        <p:spPr>
          <a:xfrm>
            <a:off x="1214414" y="4929198"/>
            <a:ext cx="1000132" cy="646331"/>
          </a:xfrm>
          <a:prstGeom prst="rect">
            <a:avLst/>
          </a:prstGeom>
          <a:noFill/>
        </p:spPr>
        <p:txBody>
          <a:bodyPr wrap="square" rtlCol="0">
            <a:spAutoFit/>
          </a:bodyPr>
          <a:lstStyle/>
          <a:p>
            <a:r>
              <a:rPr lang="hu-HU" sz="1200" dirty="0" smtClean="0">
                <a:latin typeface="Arial" pitchFamily="34" charset="0"/>
                <a:cs typeface="Arial" pitchFamily="34" charset="0"/>
              </a:rPr>
              <a:t>Gázolaj, </a:t>
            </a:r>
          </a:p>
          <a:p>
            <a:r>
              <a:rPr lang="hu-HU" sz="1200" dirty="0" smtClean="0">
                <a:latin typeface="Arial" pitchFamily="34" charset="0"/>
                <a:cs typeface="Arial" pitchFamily="34" charset="0"/>
              </a:rPr>
              <a:t>(kenőolaj) párlat</a:t>
            </a:r>
            <a:endParaRPr lang="hu-HU" sz="1200" dirty="0">
              <a:latin typeface="Arial" pitchFamily="34" charset="0"/>
              <a:cs typeface="Arial" pitchFamily="34" charset="0"/>
            </a:endParaRPr>
          </a:p>
        </p:txBody>
      </p:sp>
      <p:sp>
        <p:nvSpPr>
          <p:cNvPr id="12" name="Szövegdoboz 11"/>
          <p:cNvSpPr txBox="1"/>
          <p:nvPr/>
        </p:nvSpPr>
        <p:spPr>
          <a:xfrm>
            <a:off x="1571604" y="6429396"/>
            <a:ext cx="857256" cy="276999"/>
          </a:xfrm>
          <a:prstGeom prst="rect">
            <a:avLst/>
          </a:prstGeom>
          <a:noFill/>
        </p:spPr>
        <p:txBody>
          <a:bodyPr wrap="square" rtlCol="0">
            <a:spAutoFit/>
          </a:bodyPr>
          <a:lstStyle/>
          <a:p>
            <a:r>
              <a:rPr lang="hu-HU" sz="1200" dirty="0" err="1" smtClean="0">
                <a:latin typeface="Arial" pitchFamily="34" charset="0"/>
                <a:cs typeface="Arial" pitchFamily="34" charset="0"/>
              </a:rPr>
              <a:t>Gudron</a:t>
            </a:r>
            <a:endParaRPr lang="hu-HU" sz="1200" dirty="0">
              <a:latin typeface="Arial" pitchFamily="34" charset="0"/>
              <a:cs typeface="Arial" pitchFamily="34" charset="0"/>
            </a:endParaRPr>
          </a:p>
        </p:txBody>
      </p:sp>
      <p:sp>
        <p:nvSpPr>
          <p:cNvPr id="13" name="Szövegdoboz 12"/>
          <p:cNvSpPr txBox="1"/>
          <p:nvPr/>
        </p:nvSpPr>
        <p:spPr>
          <a:xfrm>
            <a:off x="2500298" y="2500306"/>
            <a:ext cx="869149" cy="276999"/>
          </a:xfrm>
          <a:prstGeom prst="rect">
            <a:avLst/>
          </a:prstGeom>
          <a:noFill/>
        </p:spPr>
        <p:txBody>
          <a:bodyPr wrap="none" rtlCol="0">
            <a:spAutoFit/>
          </a:bodyPr>
          <a:lstStyle/>
          <a:p>
            <a:r>
              <a:rPr lang="hu-HU" sz="1200" b="1" dirty="0" smtClean="0">
                <a:latin typeface="Arial" pitchFamily="34" charset="0"/>
                <a:cs typeface="Arial" pitchFamily="34" charset="0"/>
              </a:rPr>
              <a:t>Kokszoló</a:t>
            </a:r>
            <a:endParaRPr lang="hu-HU" sz="1200" b="1" dirty="0">
              <a:latin typeface="Arial" pitchFamily="34" charset="0"/>
              <a:cs typeface="Arial" pitchFamily="34" charset="0"/>
            </a:endParaRPr>
          </a:p>
        </p:txBody>
      </p:sp>
      <p:sp>
        <p:nvSpPr>
          <p:cNvPr id="14" name="Szövegdoboz 13"/>
          <p:cNvSpPr txBox="1"/>
          <p:nvPr/>
        </p:nvSpPr>
        <p:spPr>
          <a:xfrm>
            <a:off x="6643702" y="5143512"/>
            <a:ext cx="976549" cy="276999"/>
          </a:xfrm>
          <a:prstGeom prst="rect">
            <a:avLst/>
          </a:prstGeom>
          <a:noFill/>
        </p:spPr>
        <p:txBody>
          <a:bodyPr wrap="none" rtlCol="0">
            <a:spAutoFit/>
          </a:bodyPr>
          <a:lstStyle/>
          <a:p>
            <a:r>
              <a:rPr lang="hu-HU" sz="1200" dirty="0" smtClean="0">
                <a:latin typeface="Arial" pitchFamily="34" charset="0"/>
                <a:cs typeface="Arial" pitchFamily="34" charset="0"/>
              </a:rPr>
              <a:t>Frakcionáló</a:t>
            </a:r>
            <a:endParaRPr lang="hu-HU" sz="1200" dirty="0">
              <a:latin typeface="Arial" pitchFamily="34" charset="0"/>
              <a:cs typeface="Arial" pitchFamily="34" charset="0"/>
            </a:endParaRPr>
          </a:p>
        </p:txBody>
      </p:sp>
      <p:sp>
        <p:nvSpPr>
          <p:cNvPr id="15" name="Szövegdoboz 14"/>
          <p:cNvSpPr txBox="1"/>
          <p:nvPr/>
        </p:nvSpPr>
        <p:spPr>
          <a:xfrm>
            <a:off x="8001024" y="6500834"/>
            <a:ext cx="714380" cy="276999"/>
          </a:xfrm>
          <a:prstGeom prst="rect">
            <a:avLst/>
          </a:prstGeom>
          <a:noFill/>
        </p:spPr>
        <p:txBody>
          <a:bodyPr wrap="square" rtlCol="0">
            <a:spAutoFit/>
          </a:bodyPr>
          <a:lstStyle/>
          <a:p>
            <a:r>
              <a:rPr lang="hu-HU" sz="1200" dirty="0" smtClean="0">
                <a:latin typeface="Arial" pitchFamily="34" charset="0"/>
                <a:cs typeface="Arial" pitchFamily="34" charset="0"/>
              </a:rPr>
              <a:t>Koksz</a:t>
            </a:r>
            <a:endParaRPr lang="hu-HU" sz="1200" dirty="0">
              <a:latin typeface="Arial" pitchFamily="34" charset="0"/>
              <a:cs typeface="Arial" pitchFamily="34" charset="0"/>
            </a:endParaRPr>
          </a:p>
        </p:txBody>
      </p:sp>
      <p:sp>
        <p:nvSpPr>
          <p:cNvPr id="16" name="Szövegdoboz 15"/>
          <p:cNvSpPr txBox="1"/>
          <p:nvPr/>
        </p:nvSpPr>
        <p:spPr>
          <a:xfrm>
            <a:off x="3786182" y="3000372"/>
            <a:ext cx="571504" cy="461665"/>
          </a:xfrm>
          <a:prstGeom prst="rect">
            <a:avLst/>
          </a:prstGeom>
          <a:noFill/>
        </p:spPr>
        <p:txBody>
          <a:bodyPr wrap="square" rtlCol="0">
            <a:spAutoFit/>
          </a:bodyPr>
          <a:lstStyle/>
          <a:p>
            <a:r>
              <a:rPr lang="hu-HU" sz="1200" dirty="0" err="1" smtClean="0">
                <a:latin typeface="Arial" pitchFamily="34" charset="0"/>
                <a:cs typeface="Arial" pitchFamily="34" charset="0"/>
              </a:rPr>
              <a:t>Coke</a:t>
            </a:r>
            <a:endParaRPr lang="hu-HU" sz="1200" dirty="0" smtClean="0">
              <a:latin typeface="Arial" pitchFamily="34" charset="0"/>
              <a:cs typeface="Arial" pitchFamily="34" charset="0"/>
            </a:endParaRPr>
          </a:p>
          <a:p>
            <a:r>
              <a:rPr lang="hu-HU" sz="1200" dirty="0" err="1" smtClean="0">
                <a:latin typeface="Arial" pitchFamily="34" charset="0"/>
                <a:cs typeface="Arial" pitchFamily="34" charset="0"/>
              </a:rPr>
              <a:t>drum</a:t>
            </a:r>
            <a:endParaRPr lang="hu-HU" sz="1200" dirty="0">
              <a:latin typeface="Arial" pitchFamily="34" charset="0"/>
              <a:cs typeface="Arial" pitchFamily="34" charset="0"/>
            </a:endParaRPr>
          </a:p>
        </p:txBody>
      </p:sp>
      <p:sp>
        <p:nvSpPr>
          <p:cNvPr id="17" name="Szövegdoboz 16"/>
          <p:cNvSpPr txBox="1"/>
          <p:nvPr/>
        </p:nvSpPr>
        <p:spPr>
          <a:xfrm>
            <a:off x="7929586" y="3500438"/>
            <a:ext cx="642942" cy="276999"/>
          </a:xfrm>
          <a:prstGeom prst="rect">
            <a:avLst/>
          </a:prstGeom>
          <a:noFill/>
        </p:spPr>
        <p:txBody>
          <a:bodyPr wrap="square" rtlCol="0">
            <a:spAutoFit/>
          </a:bodyPr>
          <a:lstStyle/>
          <a:p>
            <a:r>
              <a:rPr lang="hu-HU" sz="1200" dirty="0" smtClean="0">
                <a:latin typeface="Arial" pitchFamily="34" charset="0"/>
                <a:cs typeface="Arial" pitchFamily="34" charset="0"/>
              </a:rPr>
              <a:t>Gázok</a:t>
            </a:r>
            <a:endParaRPr lang="hu-HU" sz="1200" dirty="0">
              <a:latin typeface="Arial" pitchFamily="34" charset="0"/>
              <a:cs typeface="Arial" pitchFamily="34" charset="0"/>
            </a:endParaRPr>
          </a:p>
        </p:txBody>
      </p:sp>
      <p:sp>
        <p:nvSpPr>
          <p:cNvPr id="18" name="Szövegdoboz 17"/>
          <p:cNvSpPr txBox="1"/>
          <p:nvPr/>
        </p:nvSpPr>
        <p:spPr>
          <a:xfrm>
            <a:off x="7929586" y="5143512"/>
            <a:ext cx="928694" cy="461665"/>
          </a:xfrm>
          <a:prstGeom prst="rect">
            <a:avLst/>
          </a:prstGeom>
          <a:noFill/>
        </p:spPr>
        <p:txBody>
          <a:bodyPr wrap="square" rtlCol="0">
            <a:spAutoFit/>
          </a:bodyPr>
          <a:lstStyle/>
          <a:p>
            <a:r>
              <a:rPr lang="hu-HU" sz="1200" dirty="0" smtClean="0">
                <a:latin typeface="Arial" pitchFamily="34" charset="0"/>
                <a:cs typeface="Arial" pitchFamily="34" charset="0"/>
              </a:rPr>
              <a:t>Motorhaj-tóanyag</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60648"/>
            <a:ext cx="7772400" cy="838200"/>
          </a:xfrm>
        </p:spPr>
        <p:txBody>
          <a:bodyPr>
            <a:normAutofit/>
          </a:bodyPr>
          <a:lstStyle/>
          <a:p>
            <a:pPr algn="r"/>
            <a:r>
              <a:rPr lang="en-US" sz="2800" b="1" dirty="0">
                <a:effectLst>
                  <a:outerShdw blurRad="38100" dist="38100" dir="2700000" algn="tl">
                    <a:srgbClr val="000000">
                      <a:alpha val="43137"/>
                    </a:srgbClr>
                  </a:outerShdw>
                </a:effectLst>
                <a:latin typeface="Arial" pitchFamily="34" charset="0"/>
                <a:cs typeface="Arial" pitchFamily="34" charset="0"/>
              </a:rPr>
              <a:t>A MOL Rt. </a:t>
            </a:r>
            <a:r>
              <a:rPr lang="en-US" sz="2800" b="1" dirty="0" err="1">
                <a:effectLst>
                  <a:outerShdw blurRad="38100" dist="38100" dir="2700000" algn="tl">
                    <a:srgbClr val="000000">
                      <a:alpha val="43137"/>
                    </a:srgbClr>
                  </a:outerShdw>
                </a:effectLst>
                <a:latin typeface="Arial" pitchFamily="34" charset="0"/>
                <a:cs typeface="Arial" pitchFamily="34" charset="0"/>
              </a:rPr>
              <a:t>finomítói</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és</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csővezeték</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hálózata</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6147" name="Object 3"/>
          <p:cNvGraphicFramePr>
            <a:graphicFrameLocks noChangeAspect="1"/>
          </p:cNvGraphicFramePr>
          <p:nvPr>
            <p:ph type="body" idx="1"/>
          </p:nvPr>
        </p:nvGraphicFramePr>
        <p:xfrm>
          <a:off x="1408113" y="1295400"/>
          <a:ext cx="6402387" cy="4800600"/>
        </p:xfrm>
        <a:graphic>
          <a:graphicData uri="http://schemas.openxmlformats.org/presentationml/2006/ole">
            <p:oleObj spid="_x0000_s1026" name="Slide" r:id="rId3" imgW="3084636" imgH="2313458" progId="PowerPoint.Slide.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6200" y="-76200"/>
            <a:ext cx="9067800" cy="1143000"/>
          </a:xfrm>
        </p:spPr>
        <p:txBody>
          <a:bodyPr>
            <a:noAutofit/>
          </a:bodyPr>
          <a:lstStyle/>
          <a:p>
            <a:pPr algn="r"/>
            <a:r>
              <a:rPr lang="hu-HU" sz="2800" b="1" dirty="0">
                <a:effectLst>
                  <a:outerShdw blurRad="38100" dist="38100" dir="2700000" algn="tl">
                    <a:srgbClr val="000000">
                      <a:alpha val="43137"/>
                    </a:srgbClr>
                  </a:outerShdw>
                </a:effectLst>
                <a:latin typeface="Arial" pitchFamily="34" charset="0"/>
                <a:cs typeface="Arial" pitchFamily="34" charset="0"/>
              </a:rPr>
              <a:t>A kokszoló nélküli esettel összehasonlítva jelentős </a:t>
            </a:r>
            <a:br>
              <a:rPr lang="hu-HU" sz="2800" b="1" dirty="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a fehéráru hozamnövekedés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4"/>
          <p:cNvGrpSpPr>
            <a:grpSpLocks/>
          </p:cNvGrpSpPr>
          <p:nvPr/>
        </p:nvGrpSpPr>
        <p:grpSpPr bwMode="auto">
          <a:xfrm>
            <a:off x="533400" y="2333625"/>
            <a:ext cx="8001000" cy="3533775"/>
            <a:chOff x="192" y="1563"/>
            <a:chExt cx="5040" cy="2226"/>
          </a:xfrm>
        </p:grpSpPr>
        <p:graphicFrame>
          <p:nvGraphicFramePr>
            <p:cNvPr id="116741" name="Object 5"/>
            <p:cNvGraphicFramePr>
              <a:graphicFrameLocks noChangeAspect="1"/>
            </p:cNvGraphicFramePr>
            <p:nvPr/>
          </p:nvGraphicFramePr>
          <p:xfrm>
            <a:off x="192" y="1563"/>
            <a:ext cx="5040" cy="2226"/>
          </p:xfrm>
          <a:graphic>
            <a:graphicData uri="http://schemas.openxmlformats.org/presentationml/2006/ole">
              <p:oleObj spid="_x0000_s3074" name="Worksheet" r:id="rId3" imgW="6248400" imgH="2914785" progId="Excel.Sheet.8">
                <p:embed/>
              </p:oleObj>
            </a:graphicData>
          </a:graphic>
        </p:graphicFrame>
        <p:graphicFrame>
          <p:nvGraphicFramePr>
            <p:cNvPr id="116742" name="Object 6"/>
            <p:cNvGraphicFramePr>
              <a:graphicFrameLocks noChangeAspect="1"/>
            </p:cNvGraphicFramePr>
            <p:nvPr/>
          </p:nvGraphicFramePr>
          <p:xfrm>
            <a:off x="240" y="1584"/>
            <a:ext cx="2400" cy="1525"/>
          </p:xfrm>
          <a:graphic>
            <a:graphicData uri="http://schemas.openxmlformats.org/presentationml/2006/ole">
              <p:oleObj spid="_x0000_s3075" name="Munkalap" r:id="rId4" imgW="7646400" imgH="4377600" progId="Excel.Sheet.8">
                <p:embed/>
              </p:oleObj>
            </a:graphicData>
          </a:graphic>
        </p:graphicFrame>
      </p:grpSp>
      <p:sp>
        <p:nvSpPr>
          <p:cNvPr id="116743" name="Rectangle 7"/>
          <p:cNvSpPr>
            <a:spLocks noChangeArrowheads="1"/>
          </p:cNvSpPr>
          <p:nvPr/>
        </p:nvSpPr>
        <p:spPr bwMode="auto">
          <a:xfrm>
            <a:off x="1143000" y="1630363"/>
            <a:ext cx="6522811" cy="430887"/>
          </a:xfrm>
          <a:prstGeom prst="rect">
            <a:avLst/>
          </a:prstGeom>
          <a:noFill/>
          <a:ln w="9525">
            <a:noFill/>
            <a:miter lim="800000"/>
            <a:headEnd/>
            <a:tailEnd/>
          </a:ln>
          <a:effectLst/>
        </p:spPr>
        <p:txBody>
          <a:bodyPr wrap="none">
            <a:spAutoFit/>
          </a:bodyPr>
          <a:lstStyle/>
          <a:p>
            <a:r>
              <a:rPr lang="hu-HU" sz="2200" b="0" dirty="0">
                <a:solidFill>
                  <a:schemeClr val="tx1"/>
                </a:solidFill>
              </a:rPr>
              <a:t>A kokszoló hatása a </a:t>
            </a:r>
            <a:r>
              <a:rPr lang="hu-HU" sz="2200" b="0" dirty="0" smtClean="0">
                <a:solidFill>
                  <a:schemeClr val="tx1"/>
                </a:solidFill>
              </a:rPr>
              <a:t>Dunai Finomító termékszerkezetére</a:t>
            </a:r>
            <a:endParaRPr lang="hu-HU" sz="2200" b="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Az </a:t>
            </a:r>
            <a:r>
              <a:rPr lang="hu-HU" sz="2800" b="1" dirty="0" err="1" smtClean="0">
                <a:effectLst>
                  <a:outerShdw blurRad="38100" dist="38100" dir="2700000" algn="tl">
                    <a:srgbClr val="000000">
                      <a:alpha val="43137"/>
                    </a:srgbClr>
                  </a:outerShdw>
                </a:effectLst>
                <a:latin typeface="Arial" pitchFamily="34" charset="0"/>
                <a:cs typeface="Arial" pitchFamily="34" charset="0"/>
              </a:rPr>
              <a:t>alkilezés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conversion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a:t>
            </a:r>
            <a:r>
              <a:rPr lang="hu-HU" sz="2800" b="1" dirty="0" smtClean="0">
                <a:effectLst>
                  <a:outerShdw blurRad="38100" dist="38100" dir="2700000" algn="tl">
                    <a:srgbClr val="000000">
                      <a:alpha val="43137"/>
                    </a:srgbClr>
                  </a:outerShdw>
                </a:effectLst>
                <a:latin typeface="Arial" pitchFamily="34" charset="0"/>
                <a:cs typeface="Arial" pitchFamily="34" charset="0"/>
              </a:rPr>
              <a:t>’) néhány paramétere</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357298"/>
            <a:ext cx="8229600" cy="5286411"/>
          </a:xfrm>
          <a:solidFill>
            <a:srgbClr val="FFFF00"/>
          </a:solidFill>
        </p:spPr>
        <p:txBody>
          <a:bodyPr>
            <a:normAutofit fontScale="55000" lnSpcReduction="20000"/>
          </a:bodyPr>
          <a:lstStyle/>
          <a:p>
            <a:r>
              <a:rPr lang="hu-HU" b="1" dirty="0" smtClean="0">
                <a:latin typeface="Arial" pitchFamily="34" charset="0"/>
                <a:cs typeface="Arial" pitchFamily="34" charset="0"/>
              </a:rPr>
              <a:t>Célja </a:t>
            </a:r>
            <a:r>
              <a:rPr lang="hu-HU" b="1" dirty="0" err="1" smtClean="0">
                <a:latin typeface="Arial" pitchFamily="34" charset="0"/>
                <a:cs typeface="Arial" pitchFamily="34" charset="0"/>
              </a:rPr>
              <a:t>buténekből</a:t>
            </a:r>
            <a:r>
              <a:rPr lang="hu-HU" b="1" dirty="0" smtClean="0">
                <a:latin typeface="Arial" pitchFamily="34" charset="0"/>
                <a:cs typeface="Arial" pitchFamily="34" charset="0"/>
              </a:rPr>
              <a:t> és </a:t>
            </a:r>
            <a:r>
              <a:rPr lang="hu-HU" b="1" dirty="0" err="1" smtClean="0">
                <a:latin typeface="Arial" pitchFamily="34" charset="0"/>
                <a:cs typeface="Arial" pitchFamily="34" charset="0"/>
              </a:rPr>
              <a:t>izo-butánból</a:t>
            </a:r>
            <a:r>
              <a:rPr lang="hu-HU" b="1" dirty="0" smtClean="0">
                <a:latin typeface="Arial" pitchFamily="34" charset="0"/>
                <a:cs typeface="Arial" pitchFamily="34" charset="0"/>
              </a:rPr>
              <a:t> (RON </a:t>
            </a:r>
            <a:r>
              <a:rPr lang="hu-HU" b="1" i="1" dirty="0" smtClean="0">
                <a:latin typeface="Arial" pitchFamily="34" charset="0"/>
                <a:cs typeface="Arial" pitchFamily="34" charset="0"/>
              </a:rPr>
              <a:t>i</a:t>
            </a:r>
            <a:r>
              <a:rPr lang="hu-HU" b="1" dirty="0" smtClean="0">
                <a:latin typeface="Arial" pitchFamily="34" charset="0"/>
                <a:cs typeface="Arial" pitchFamily="34" charset="0"/>
              </a:rPr>
              <a:t>C4=92) nagyobb oktánszámú izooktán elegy (RON </a:t>
            </a:r>
            <a:r>
              <a:rPr lang="hu-HU" b="1" i="1" dirty="0" smtClean="0">
                <a:latin typeface="Arial" pitchFamily="34" charset="0"/>
                <a:cs typeface="Arial" pitchFamily="34" charset="0"/>
              </a:rPr>
              <a:t>i</a:t>
            </a:r>
            <a:r>
              <a:rPr lang="hu-HU" b="1" dirty="0" smtClean="0">
                <a:latin typeface="Arial" pitchFamily="34" charset="0"/>
                <a:cs typeface="Arial" pitchFamily="34" charset="0"/>
              </a:rPr>
              <a:t>C8-100) előállítása (</a:t>
            </a:r>
            <a:r>
              <a:rPr lang="hu-HU" b="1" smtClean="0">
                <a:latin typeface="Arial" pitchFamily="34" charset="0"/>
                <a:cs typeface="Arial" pitchFamily="34" charset="0"/>
              </a:rPr>
              <a:t>motorkopogás megelőzés)</a:t>
            </a:r>
            <a:endParaRPr lang="hu-HU" b="1" dirty="0" smtClean="0">
              <a:latin typeface="Arial" pitchFamily="34" charset="0"/>
              <a:cs typeface="Arial" pitchFamily="34" charset="0"/>
            </a:endParaRPr>
          </a:p>
          <a:p>
            <a:r>
              <a:rPr lang="hu-HU" dirty="0" smtClean="0">
                <a:latin typeface="Arial" pitchFamily="34" charset="0"/>
                <a:cs typeface="Arial" pitchFamily="34" charset="0"/>
              </a:rPr>
              <a:t>Az </a:t>
            </a:r>
            <a:r>
              <a:rPr lang="hu-HU" dirty="0" err="1" smtClean="0">
                <a:latin typeface="Arial" pitchFamily="34" charset="0"/>
                <a:cs typeface="Arial" pitchFamily="34" charset="0"/>
              </a:rPr>
              <a:t>alkilezés</a:t>
            </a:r>
            <a:r>
              <a:rPr lang="hu-HU" dirty="0" smtClean="0">
                <a:latin typeface="Arial" pitchFamily="34" charset="0"/>
                <a:cs typeface="Arial" pitchFamily="34" charset="0"/>
              </a:rPr>
              <a:t> során az alapanyagban lévő C4= olefinek </a:t>
            </a:r>
            <a:r>
              <a:rPr lang="hu-HU" i="1" dirty="0" smtClean="0">
                <a:latin typeface="Arial" pitchFamily="34" charset="0"/>
                <a:cs typeface="Arial" pitchFamily="34" charset="0"/>
              </a:rPr>
              <a:t>(</a:t>
            </a:r>
            <a:r>
              <a:rPr lang="hu-HU" i="1" dirty="0" err="1" smtClean="0">
                <a:latin typeface="Arial" pitchFamily="34" charset="0"/>
                <a:cs typeface="Arial" pitchFamily="34" charset="0"/>
              </a:rPr>
              <a:t>butének</a:t>
            </a:r>
            <a:r>
              <a:rPr lang="hu-HU" i="1" dirty="0" smtClean="0">
                <a:latin typeface="Arial" pitchFamily="34" charset="0"/>
                <a:cs typeface="Arial" pitchFamily="34" charset="0"/>
              </a:rPr>
              <a:t>) egyesülnek </a:t>
            </a:r>
            <a:r>
              <a:rPr lang="hu-HU" i="1" dirty="0" err="1" smtClean="0">
                <a:latin typeface="Arial" pitchFamily="34" charset="0"/>
                <a:cs typeface="Arial" pitchFamily="34" charset="0"/>
              </a:rPr>
              <a:t>izo-butánnal</a:t>
            </a:r>
            <a:r>
              <a:rPr lang="hu-HU" i="1" dirty="0" smtClean="0">
                <a:latin typeface="Arial" pitchFamily="34" charset="0"/>
                <a:cs typeface="Arial" pitchFamily="34" charset="0"/>
              </a:rPr>
              <a:t> </a:t>
            </a:r>
            <a:r>
              <a:rPr lang="hu-HU" dirty="0" smtClean="0">
                <a:latin typeface="Arial" pitchFamily="34" charset="0"/>
                <a:cs typeface="Arial" pitchFamily="34" charset="0"/>
              </a:rPr>
              <a:t>(i-C</a:t>
            </a:r>
            <a:r>
              <a:rPr lang="hu-HU" baseline="-25000" dirty="0" smtClean="0">
                <a:latin typeface="Arial" pitchFamily="34" charset="0"/>
                <a:cs typeface="Arial" pitchFamily="34" charset="0"/>
              </a:rPr>
              <a:t>4</a:t>
            </a:r>
            <a:r>
              <a:rPr lang="hu-HU" dirty="0" smtClean="0">
                <a:latin typeface="Arial" pitchFamily="34" charset="0"/>
                <a:cs typeface="Arial" pitchFamily="34" charset="0"/>
              </a:rPr>
              <a:t>) és reakciótermékként C</a:t>
            </a:r>
            <a:r>
              <a:rPr lang="hu-HU" baseline="-25000" dirty="0" smtClean="0">
                <a:latin typeface="Arial" pitchFamily="34" charset="0"/>
                <a:cs typeface="Arial" pitchFamily="34" charset="0"/>
              </a:rPr>
              <a:t>8</a:t>
            </a:r>
            <a:r>
              <a:rPr lang="hu-HU" dirty="0" smtClean="0">
                <a:latin typeface="Arial" pitchFamily="34" charset="0"/>
                <a:cs typeface="Arial" pitchFamily="34" charset="0"/>
              </a:rPr>
              <a:t>-izoparaffinok (izooktánok) elegye, </a:t>
            </a:r>
            <a:r>
              <a:rPr lang="hu-HU" dirty="0" err="1" smtClean="0">
                <a:latin typeface="Arial" pitchFamily="34" charset="0"/>
                <a:cs typeface="Arial" pitchFamily="34" charset="0"/>
              </a:rPr>
              <a:t>alkilbenzin</a:t>
            </a:r>
            <a:r>
              <a:rPr lang="hu-HU" dirty="0" smtClean="0">
                <a:latin typeface="Arial" pitchFamily="34" charset="0"/>
                <a:cs typeface="Arial" pitchFamily="34" charset="0"/>
              </a:rPr>
              <a:t> keletkezik. Időszakosan a </a:t>
            </a:r>
            <a:r>
              <a:rPr lang="hu-HU" dirty="0" err="1" smtClean="0">
                <a:latin typeface="Arial" pitchFamily="34" charset="0"/>
                <a:cs typeface="Arial" pitchFamily="34" charset="0"/>
              </a:rPr>
              <a:t>HF-alkilező</a:t>
            </a:r>
            <a:r>
              <a:rPr lang="hu-HU" dirty="0" smtClean="0">
                <a:latin typeface="Arial" pitchFamily="34" charset="0"/>
                <a:cs typeface="Arial" pitchFamily="34" charset="0"/>
              </a:rPr>
              <a:t> üzem az FCC üzemben keletkező C</a:t>
            </a:r>
            <a:r>
              <a:rPr lang="hu-HU" baseline="-25000" dirty="0" smtClean="0">
                <a:latin typeface="Arial" pitchFamily="34" charset="0"/>
                <a:cs typeface="Arial" pitchFamily="34" charset="0"/>
              </a:rPr>
              <a:t>3</a:t>
            </a:r>
            <a:r>
              <a:rPr lang="hu-HU" dirty="0" smtClean="0">
                <a:latin typeface="Arial" pitchFamily="34" charset="0"/>
                <a:cs typeface="Arial" pitchFamily="34" charset="0"/>
              </a:rPr>
              <a:t> elegyet is feldolgoz, amelynek propiléntartalma </a:t>
            </a:r>
            <a:r>
              <a:rPr lang="hu-HU" dirty="0" err="1" smtClean="0">
                <a:latin typeface="Arial" pitchFamily="34" charset="0"/>
                <a:cs typeface="Arial" pitchFamily="34" charset="0"/>
              </a:rPr>
              <a:t>izo-butánnal</a:t>
            </a:r>
            <a:r>
              <a:rPr lang="hu-HU" dirty="0" smtClean="0">
                <a:latin typeface="Arial" pitchFamily="34" charset="0"/>
                <a:cs typeface="Arial" pitchFamily="34" charset="0"/>
              </a:rPr>
              <a:t> C</a:t>
            </a:r>
            <a:r>
              <a:rPr lang="hu-HU" baseline="-25000" dirty="0" smtClean="0">
                <a:latin typeface="Arial" pitchFamily="34" charset="0"/>
                <a:cs typeface="Arial" pitchFamily="34" charset="0"/>
              </a:rPr>
              <a:t>7</a:t>
            </a:r>
            <a:r>
              <a:rPr lang="hu-HU" dirty="0" smtClean="0">
                <a:latin typeface="Arial" pitchFamily="34" charset="0"/>
                <a:cs typeface="Arial" pitchFamily="34" charset="0"/>
              </a:rPr>
              <a:t> és C</a:t>
            </a:r>
            <a:r>
              <a:rPr lang="hu-HU" baseline="-25000" dirty="0" smtClean="0">
                <a:latin typeface="Arial" pitchFamily="34" charset="0"/>
                <a:cs typeface="Arial" pitchFamily="34" charset="0"/>
              </a:rPr>
              <a:t>8</a:t>
            </a:r>
            <a:r>
              <a:rPr lang="hu-HU" dirty="0" smtClean="0">
                <a:latin typeface="Arial" pitchFamily="34" charset="0"/>
                <a:cs typeface="Arial" pitchFamily="34" charset="0"/>
              </a:rPr>
              <a:t> </a:t>
            </a:r>
            <a:r>
              <a:rPr lang="hu-HU" dirty="0" err="1" smtClean="0">
                <a:latin typeface="Arial" pitchFamily="34" charset="0"/>
                <a:cs typeface="Arial" pitchFamily="34" charset="0"/>
              </a:rPr>
              <a:t>izo-paraffinokat</a:t>
            </a:r>
            <a:r>
              <a:rPr lang="hu-HU" dirty="0" smtClean="0">
                <a:latin typeface="Arial" pitchFamily="34" charset="0"/>
                <a:cs typeface="Arial" pitchFamily="34" charset="0"/>
              </a:rPr>
              <a:t> képez. Az </a:t>
            </a:r>
            <a:r>
              <a:rPr lang="hu-HU" dirty="0" err="1" smtClean="0">
                <a:latin typeface="Arial" pitchFamily="34" charset="0"/>
                <a:cs typeface="Arial" pitchFamily="34" charset="0"/>
              </a:rPr>
              <a:t>alkilezési</a:t>
            </a:r>
            <a:r>
              <a:rPr lang="hu-HU" dirty="0" smtClean="0">
                <a:latin typeface="Arial" pitchFamily="34" charset="0"/>
                <a:cs typeface="Arial" pitchFamily="34" charset="0"/>
              </a:rPr>
              <a:t> reakció </a:t>
            </a:r>
            <a:r>
              <a:rPr lang="hu-HU" i="1" dirty="0" smtClean="0">
                <a:latin typeface="Arial" pitchFamily="34" charset="0"/>
                <a:cs typeface="Arial" pitchFamily="34" charset="0"/>
              </a:rPr>
              <a:t>HF (hidrogénfluorid) sav katalizátor jelenlétében</a:t>
            </a:r>
            <a:r>
              <a:rPr lang="hu-HU" dirty="0" smtClean="0">
                <a:latin typeface="Arial" pitchFamily="34" charset="0"/>
                <a:cs typeface="Arial" pitchFamily="34" charset="0"/>
              </a:rPr>
              <a:t> megy végbe. Az </a:t>
            </a:r>
            <a:r>
              <a:rPr lang="hu-HU" dirty="0" err="1" smtClean="0">
                <a:latin typeface="Arial" pitchFamily="34" charset="0"/>
                <a:cs typeface="Arial" pitchFamily="34" charset="0"/>
              </a:rPr>
              <a:t>alkilbenzin</a:t>
            </a:r>
            <a:r>
              <a:rPr lang="hu-HU" dirty="0" smtClean="0">
                <a:latin typeface="Arial" pitchFamily="34" charset="0"/>
                <a:cs typeface="Arial" pitchFamily="34" charset="0"/>
              </a:rPr>
              <a:t> nagy oktánszámú, előnyös tulajdonságokkal rendelkező motorbenzin keverőkomponens.</a:t>
            </a:r>
          </a:p>
          <a:p>
            <a:r>
              <a:rPr lang="hu-HU" dirty="0" smtClean="0">
                <a:latin typeface="Arial" pitchFamily="34" charset="0"/>
                <a:cs typeface="Arial" pitchFamily="34" charset="0"/>
              </a:rPr>
              <a:t>A vízmentes, száraz alapanyagot </a:t>
            </a:r>
            <a:r>
              <a:rPr lang="hu-HU" b="1" dirty="0" smtClean="0">
                <a:latin typeface="Arial" pitchFamily="34" charset="0"/>
                <a:cs typeface="Arial" pitchFamily="34" charset="0"/>
              </a:rPr>
              <a:t>32 </a:t>
            </a:r>
            <a:r>
              <a:rPr lang="hu-HU" b="1" dirty="0" err="1" smtClean="0">
                <a:latin typeface="Arial" pitchFamily="34" charset="0"/>
                <a:cs typeface="Arial" pitchFamily="34" charset="0"/>
              </a:rPr>
              <a:t>oC-on</a:t>
            </a:r>
            <a:r>
              <a:rPr lang="hu-HU" b="1" dirty="0" smtClean="0">
                <a:latin typeface="Arial" pitchFamily="34" charset="0"/>
                <a:cs typeface="Arial" pitchFamily="34" charset="0"/>
              </a:rPr>
              <a:t> és 1,8 </a:t>
            </a:r>
            <a:r>
              <a:rPr lang="hu-HU" b="1" dirty="0" err="1" smtClean="0">
                <a:latin typeface="Arial" pitchFamily="34" charset="0"/>
                <a:cs typeface="Arial" pitchFamily="34" charset="0"/>
              </a:rPr>
              <a:t>MPa</a:t>
            </a:r>
            <a:r>
              <a:rPr lang="hu-HU" b="1" dirty="0" smtClean="0">
                <a:latin typeface="Arial" pitchFamily="34" charset="0"/>
                <a:cs typeface="Arial" pitchFamily="34" charset="0"/>
              </a:rPr>
              <a:t> nyomáson </a:t>
            </a:r>
            <a:r>
              <a:rPr lang="hu-HU" dirty="0" smtClean="0">
                <a:latin typeface="Arial" pitchFamily="34" charset="0"/>
                <a:cs typeface="Arial" pitchFamily="34" charset="0"/>
              </a:rPr>
              <a:t>a </a:t>
            </a:r>
            <a:r>
              <a:rPr lang="hu-HU" i="1" dirty="0" smtClean="0">
                <a:latin typeface="Arial" pitchFamily="34" charset="0"/>
                <a:cs typeface="Arial" pitchFamily="34" charset="0"/>
              </a:rPr>
              <a:t>reaktorba</a:t>
            </a:r>
            <a:r>
              <a:rPr lang="hu-HU" dirty="0" smtClean="0">
                <a:latin typeface="Arial" pitchFamily="34" charset="0"/>
                <a:cs typeface="Arial" pitchFamily="34" charset="0"/>
              </a:rPr>
              <a:t> vezetik. A reaktorba történő belépés előtt speciális keverőcsőben hozzávezetik a </a:t>
            </a:r>
            <a:r>
              <a:rPr lang="hu-HU" dirty="0" err="1" smtClean="0">
                <a:latin typeface="Arial" pitchFamily="34" charset="0"/>
                <a:cs typeface="Arial" pitchFamily="34" charset="0"/>
              </a:rPr>
              <a:t>recirkuláltatott</a:t>
            </a:r>
            <a:r>
              <a:rPr lang="hu-HU" dirty="0" smtClean="0">
                <a:latin typeface="Arial" pitchFamily="34" charset="0"/>
                <a:cs typeface="Arial" pitchFamily="34" charset="0"/>
              </a:rPr>
              <a:t> </a:t>
            </a:r>
            <a:r>
              <a:rPr lang="hu-HU" dirty="0" err="1" smtClean="0">
                <a:latin typeface="Arial" pitchFamily="34" charset="0"/>
                <a:cs typeface="Arial" pitchFamily="34" charset="0"/>
              </a:rPr>
              <a:t>izo-butánt</a:t>
            </a:r>
            <a:r>
              <a:rPr lang="hu-HU" dirty="0" smtClean="0">
                <a:latin typeface="Arial" pitchFamily="34" charset="0"/>
                <a:cs typeface="Arial" pitchFamily="34" charset="0"/>
              </a:rPr>
              <a:t>. A reaktorba belépő kombinált alapanyagban az iC4/olefin </a:t>
            </a:r>
            <a:r>
              <a:rPr lang="hu-HU" dirty="0" err="1" smtClean="0">
                <a:latin typeface="Arial" pitchFamily="34" charset="0"/>
                <a:cs typeface="Arial" pitchFamily="34" charset="0"/>
              </a:rPr>
              <a:t>mólarány</a:t>
            </a:r>
            <a:r>
              <a:rPr lang="hu-HU" dirty="0" smtClean="0">
                <a:latin typeface="Arial" pitchFamily="34" charset="0"/>
                <a:cs typeface="Arial" pitchFamily="34" charset="0"/>
              </a:rPr>
              <a:t> értéke minimum 10. A reaktor - mely egy csőköteges hőcserélő - köpenyoldalon fel van töltve a cirkuláltatott vízmentes savval (HF) és ebbe, speciálisan kialakított elosztócsöveken keresztül beporlasztják a kombinált alapanyagot. Az exoterm reakcióhő elvonását a csőoldalon átáramló cirkulációs hűtővíz biztosítja.</a:t>
            </a:r>
          </a:p>
          <a:p>
            <a:r>
              <a:rPr lang="hu-HU" dirty="0" smtClean="0">
                <a:latin typeface="Arial" pitchFamily="34" charset="0"/>
                <a:cs typeface="Arial" pitchFamily="34" charset="0"/>
              </a:rPr>
              <a:t>A reakció termék-savelegy a vertikális reaktor felső részén lép ki és a savülepítő tartályba jut. Itt szétválik a sav (nehezebb fázis) és a szénhidrogénelegy (könnyebb fázis). A kiülepedett savat visszacirkuláltatják a reaktorba.</a:t>
            </a:r>
          </a:p>
          <a:p>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endParaRPr lang="hu-HU"/>
          </a:p>
        </p:txBody>
      </p:sp>
      <p:pic>
        <p:nvPicPr>
          <p:cNvPr id="87043" name="Picture 3"/>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a:effectLst/>
        </p:spPr>
      </p:pic>
      <p:sp>
        <p:nvSpPr>
          <p:cNvPr id="4" name="Szövegdoboz 3"/>
          <p:cNvSpPr txBox="1"/>
          <p:nvPr/>
        </p:nvSpPr>
        <p:spPr>
          <a:xfrm>
            <a:off x="1619672" y="2636912"/>
            <a:ext cx="792088" cy="400110"/>
          </a:xfrm>
          <a:prstGeom prst="rect">
            <a:avLst/>
          </a:prstGeom>
          <a:noFill/>
        </p:spPr>
        <p:txBody>
          <a:bodyPr wrap="square" rtlCol="0">
            <a:spAutoFit/>
          </a:bodyPr>
          <a:lstStyle/>
          <a:p>
            <a:r>
              <a:rPr lang="hu-HU" sz="1000" dirty="0" smtClean="0">
                <a:latin typeface="Arial" pitchFamily="34" charset="0"/>
                <a:cs typeface="Arial" pitchFamily="34" charset="0"/>
              </a:rPr>
              <a:t>32 C, </a:t>
            </a:r>
          </a:p>
          <a:p>
            <a:r>
              <a:rPr lang="hu-HU" sz="1000" dirty="0" smtClean="0">
                <a:latin typeface="Arial" pitchFamily="34" charset="0"/>
                <a:cs typeface="Arial" pitchFamily="34" charset="0"/>
              </a:rPr>
              <a:t>1.8 </a:t>
            </a:r>
            <a:r>
              <a:rPr lang="hu-HU" sz="1000" dirty="0" err="1" smtClean="0">
                <a:latin typeface="Arial" pitchFamily="34" charset="0"/>
                <a:cs typeface="Arial" pitchFamily="34" charset="0"/>
              </a:rPr>
              <a:t>MPa</a:t>
            </a:r>
            <a:endParaRPr lang="hu-H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endParaRPr lang="hu-HU"/>
          </a:p>
        </p:txBody>
      </p:sp>
      <p:pic>
        <p:nvPicPr>
          <p:cNvPr id="88067" name="Picture 3"/>
          <p:cNvPicPr>
            <a:picLocks noChangeAspect="1" noChangeArrowheads="1"/>
          </p:cNvPicPr>
          <p:nvPr/>
        </p:nvPicPr>
        <p:blipFill>
          <a:blip r:embed="rId2" cstate="print"/>
          <a:srcRect/>
          <a:stretch>
            <a:fillRect/>
          </a:stretch>
        </p:blipFill>
        <p:spPr bwMode="auto">
          <a:xfrm>
            <a:off x="28575" y="-9525"/>
            <a:ext cx="9086850" cy="6877050"/>
          </a:xfrm>
          <a:prstGeom prst="rect">
            <a:avLst/>
          </a:prstGeom>
          <a:noFill/>
          <a:ln w="9525">
            <a:noFill/>
            <a:miter lim="800000"/>
            <a:headEnd/>
            <a:tailEnd/>
          </a:ln>
          <a:effectLst/>
        </p:spPr>
      </p:pic>
      <p:sp>
        <p:nvSpPr>
          <p:cNvPr id="4" name="Szövegdoboz 3"/>
          <p:cNvSpPr txBox="1"/>
          <p:nvPr/>
        </p:nvSpPr>
        <p:spPr>
          <a:xfrm>
            <a:off x="1691680" y="3501008"/>
            <a:ext cx="1296144" cy="338554"/>
          </a:xfrm>
          <a:prstGeom prst="rect">
            <a:avLst/>
          </a:prstGeom>
          <a:noFill/>
        </p:spPr>
        <p:txBody>
          <a:bodyPr wrap="square" rtlCol="0">
            <a:spAutoFit/>
          </a:bodyPr>
          <a:lstStyle/>
          <a:p>
            <a:r>
              <a:rPr lang="hu-HU" sz="1600" dirty="0" smtClean="0">
                <a:latin typeface="Arial" pitchFamily="34" charset="0"/>
                <a:cs typeface="Arial" pitchFamily="34" charset="0"/>
              </a:rPr>
              <a:t>RON ~96</a:t>
            </a:r>
            <a:endParaRPr lang="hu-H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84"/>
            <a:ext cx="8229600" cy="1143000"/>
          </a:xfrm>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Izomerizálás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conversion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artalom helye 3"/>
          <p:cNvGraphicFramePr>
            <a:graphicFrameLocks noGrp="1"/>
          </p:cNvGraphicFramePr>
          <p:nvPr>
            <p:ph idx="1"/>
          </p:nvPr>
        </p:nvGraphicFramePr>
        <p:xfrm>
          <a:off x="4176464" y="1268760"/>
          <a:ext cx="4572000" cy="4484107"/>
        </p:xfrm>
        <a:graphic>
          <a:graphicData uri="http://schemas.openxmlformats.org/drawingml/2006/table">
            <a:tbl>
              <a:tblPr/>
              <a:tblGrid>
                <a:gridCol w="4572000"/>
              </a:tblGrid>
              <a:tr h="4484107">
                <a:tc>
                  <a:txBody>
                    <a:bodyPr/>
                    <a:lstStyle/>
                    <a:p>
                      <a:pPr algn="r"/>
                      <a:r>
                        <a:rPr lang="en-US" dirty="0"/>
                        <a:t/>
                      </a:r>
                      <a:br>
                        <a:rPr lang="en-US" dirty="0"/>
                      </a:br>
                      <a:r>
                        <a:rPr lang="en-US" dirty="0">
                          <a:latin typeface="Arial" pitchFamily="34" charset="0"/>
                          <a:cs typeface="Arial" pitchFamily="34" charset="0"/>
                        </a:rPr>
                        <a:t>In order to raise the octane rating of the molecules found in petrol (gasoline) and so make the petrol burn better in modern engines, the oil industry rearranges straight chain molecules into their isomers with branched chains.</a:t>
                      </a:r>
                    </a:p>
                    <a:p>
                      <a:pPr algn="r"/>
                      <a:r>
                        <a:rPr lang="en-US" dirty="0">
                          <a:latin typeface="Arial" pitchFamily="34" charset="0"/>
                          <a:cs typeface="Arial" pitchFamily="34" charset="0"/>
                        </a:rPr>
                        <a:t>One process uses a </a:t>
                      </a:r>
                      <a:r>
                        <a:rPr lang="en-US" b="1" dirty="0">
                          <a:latin typeface="Arial" pitchFamily="34" charset="0"/>
                          <a:cs typeface="Arial" pitchFamily="34" charset="0"/>
                        </a:rPr>
                        <a:t>platinum catalyst on a </a:t>
                      </a:r>
                      <a:r>
                        <a:rPr lang="en-US" b="1" dirty="0" err="1">
                          <a:latin typeface="Arial" pitchFamily="34" charset="0"/>
                          <a:cs typeface="Arial" pitchFamily="34" charset="0"/>
                        </a:rPr>
                        <a:t>zeolite</a:t>
                      </a:r>
                      <a:r>
                        <a:rPr lang="en-US" b="1" dirty="0">
                          <a:latin typeface="Arial" pitchFamily="34" charset="0"/>
                          <a:cs typeface="Arial" pitchFamily="34" charset="0"/>
                        </a:rPr>
                        <a:t> base at a temperature of about 250°C and a pressure of </a:t>
                      </a:r>
                      <a:r>
                        <a:rPr lang="en-US" b="1" dirty="0" smtClean="0">
                          <a:latin typeface="Arial" pitchFamily="34" charset="0"/>
                          <a:cs typeface="Arial" pitchFamily="34" charset="0"/>
                        </a:rPr>
                        <a:t>1</a:t>
                      </a:r>
                      <a:r>
                        <a:rPr lang="hu-HU" b="1" dirty="0" smtClean="0">
                          <a:latin typeface="Arial" pitchFamily="34" charset="0"/>
                          <a:cs typeface="Arial" pitchFamily="34" charset="0"/>
                        </a:rPr>
                        <a:t>.</a:t>
                      </a:r>
                      <a:r>
                        <a:rPr lang="en-US" b="1" dirty="0" smtClean="0">
                          <a:latin typeface="Arial" pitchFamily="34" charset="0"/>
                          <a:cs typeface="Arial" pitchFamily="34" charset="0"/>
                        </a:rPr>
                        <a:t>3 – 3</a:t>
                      </a:r>
                      <a:r>
                        <a:rPr lang="hu-HU" b="1" dirty="0" smtClean="0">
                          <a:latin typeface="Arial" pitchFamily="34" charset="0"/>
                          <a:cs typeface="Arial" pitchFamily="34" charset="0"/>
                        </a:rPr>
                        <a:t>.</a:t>
                      </a:r>
                      <a:r>
                        <a:rPr lang="en-US" b="1" dirty="0" smtClean="0">
                          <a:latin typeface="Arial" pitchFamily="34" charset="0"/>
                          <a:cs typeface="Arial" pitchFamily="34" charset="0"/>
                        </a:rPr>
                        <a:t>0 </a:t>
                      </a:r>
                      <a:r>
                        <a:rPr lang="hu-HU" b="1" dirty="0" err="1" smtClean="0">
                          <a:latin typeface="Arial" pitchFamily="34" charset="0"/>
                          <a:cs typeface="Arial" pitchFamily="34" charset="0"/>
                        </a:rPr>
                        <a:t>MPas</a:t>
                      </a:r>
                      <a:r>
                        <a:rPr lang="en-US" b="1" dirty="0" smtClean="0">
                          <a:latin typeface="Arial" pitchFamily="34" charset="0"/>
                          <a:cs typeface="Arial" pitchFamily="34" charset="0"/>
                        </a:rPr>
                        <a:t>.</a:t>
                      </a:r>
                      <a:r>
                        <a:rPr lang="en-US" dirty="0" smtClean="0">
                          <a:latin typeface="Arial" pitchFamily="34" charset="0"/>
                          <a:cs typeface="Arial" pitchFamily="34" charset="0"/>
                        </a:rPr>
                        <a:t> </a:t>
                      </a:r>
                      <a:r>
                        <a:rPr lang="en-US" dirty="0">
                          <a:latin typeface="Arial" pitchFamily="34" charset="0"/>
                          <a:cs typeface="Arial" pitchFamily="34" charset="0"/>
                        </a:rPr>
                        <a:t>It is used particularly </a:t>
                      </a:r>
                      <a:r>
                        <a:rPr lang="en-US" sz="2000" b="1" dirty="0">
                          <a:solidFill>
                            <a:srgbClr val="FF0000"/>
                          </a:solidFill>
                          <a:latin typeface="Arial" pitchFamily="34" charset="0"/>
                          <a:cs typeface="Arial" pitchFamily="34" charset="0"/>
                        </a:rPr>
                        <a:t>to change straight chains containing 5 or 6 carbon atoms into their branched isomers.</a:t>
                      </a:r>
                    </a:p>
                    <a:p>
                      <a:pPr algn="r"/>
                      <a:r>
                        <a:rPr lang="en-US" dirty="0">
                          <a:latin typeface="Arial" pitchFamily="34" charset="0"/>
                          <a:cs typeface="Arial" pitchFamily="34" charset="0"/>
                        </a:rPr>
                        <a:t>For example:</a:t>
                      </a:r>
                    </a:p>
                  </a:txBody>
                  <a:tcPr anchor="ctr">
                    <a:lnL>
                      <a:noFill/>
                    </a:lnL>
                    <a:lnR>
                      <a:noFill/>
                    </a:lnR>
                    <a:lnT>
                      <a:noFill/>
                    </a:lnT>
                    <a:lnB>
                      <a:noFill/>
                    </a:lnB>
                    <a:solidFill>
                      <a:srgbClr val="FFFFCC"/>
                    </a:solidFill>
                  </a:tcPr>
                </a:tc>
              </a:tr>
            </a:tbl>
          </a:graphicData>
        </a:graphic>
      </p:graphicFrame>
      <p:pic>
        <p:nvPicPr>
          <p:cNvPr id="7912449" name="Picture 1" descr="http://www.chemguide.co.uk/physical/catalysis/isomer2.gif"/>
          <p:cNvPicPr>
            <a:picLocks noChangeAspect="1" noChangeArrowheads="1"/>
          </p:cNvPicPr>
          <p:nvPr/>
        </p:nvPicPr>
        <p:blipFill>
          <a:blip r:embed="rId2" cstate="print"/>
          <a:srcRect/>
          <a:stretch>
            <a:fillRect/>
          </a:stretch>
        </p:blipFill>
        <p:spPr bwMode="auto">
          <a:xfrm>
            <a:off x="4788024" y="5805264"/>
            <a:ext cx="3552825" cy="771525"/>
          </a:xfrm>
          <a:prstGeom prst="rect">
            <a:avLst/>
          </a:prstGeom>
          <a:noFill/>
        </p:spPr>
      </p:pic>
      <p:sp>
        <p:nvSpPr>
          <p:cNvPr id="7912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
            </a:r>
            <a:br>
              <a:rPr kumimoji="0" lang="hu-HU" sz="1800" b="0" i="0" u="none" strike="noStrike" cap="none" normalizeH="0" baseline="0" smtClean="0">
                <a:ln>
                  <a:noFill/>
                </a:ln>
                <a:solidFill>
                  <a:schemeClr val="tx1"/>
                </a:solidFill>
                <a:effectLst/>
                <a:latin typeface="Arial" pitchFamily="34" charset="0"/>
                <a:cs typeface="Arial" pitchFamily="34" charset="0"/>
              </a:rPr>
            </a:b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áblázat 6"/>
          <p:cNvGraphicFramePr>
            <a:graphicFrameLocks noGrp="1"/>
          </p:cNvGraphicFramePr>
          <p:nvPr/>
        </p:nvGraphicFramePr>
        <p:xfrm>
          <a:off x="0" y="1268760"/>
          <a:ext cx="4247456" cy="5184576"/>
        </p:xfrm>
        <a:graphic>
          <a:graphicData uri="http://schemas.openxmlformats.org/drawingml/2006/table">
            <a:tbl>
              <a:tblPr/>
              <a:tblGrid>
                <a:gridCol w="2123728"/>
                <a:gridCol w="2123728"/>
              </a:tblGrid>
              <a:tr h="4710123">
                <a:tc gridSpan="2">
                  <a:txBody>
                    <a:bodyPr/>
                    <a:lstStyle/>
                    <a:p>
                      <a:pPr algn="l"/>
                      <a:r>
                        <a:rPr lang="hu-HU" b="1" dirty="0" smtClean="0">
                          <a:latin typeface="Arial" pitchFamily="34" charset="0"/>
                          <a:cs typeface="Arial" pitchFamily="34" charset="0"/>
                        </a:rPr>
                        <a:t>Célja normál paraffinos</a:t>
                      </a:r>
                      <a:r>
                        <a:rPr lang="hu-HU" b="1" baseline="0" dirty="0" smtClean="0">
                          <a:latin typeface="Arial" pitchFamily="34" charset="0"/>
                          <a:cs typeface="Arial" pitchFamily="34" charset="0"/>
                        </a:rPr>
                        <a:t> frakciók (benzinfrakció) </a:t>
                      </a:r>
                      <a:r>
                        <a:rPr lang="hu-HU" b="1" baseline="0" dirty="0" err="1" smtClean="0">
                          <a:latin typeface="Arial" pitchFamily="34" charset="0"/>
                          <a:cs typeface="Arial" pitchFamily="34" charset="0"/>
                        </a:rPr>
                        <a:t>izomerizálása</a:t>
                      </a:r>
                      <a:endParaRPr lang="hu-HU" b="1" baseline="0" dirty="0" smtClean="0">
                        <a:latin typeface="Arial" pitchFamily="34" charset="0"/>
                        <a:cs typeface="Arial" pitchFamily="34" charset="0"/>
                      </a:endParaRPr>
                    </a:p>
                    <a:p>
                      <a:pPr algn="l"/>
                      <a:r>
                        <a:rPr lang="hu-HU" baseline="0" dirty="0" smtClean="0">
                          <a:latin typeface="Arial" pitchFamily="34" charset="0"/>
                          <a:cs typeface="Arial" pitchFamily="34" charset="0"/>
                        </a:rPr>
                        <a:t/>
                      </a:r>
                      <a:br>
                        <a:rPr lang="hu-HU" baseline="0" dirty="0" smtClean="0">
                          <a:latin typeface="Arial" pitchFamily="34" charset="0"/>
                          <a:cs typeface="Arial" pitchFamily="34" charset="0"/>
                        </a:rPr>
                      </a:br>
                      <a:r>
                        <a:rPr lang="en-US" dirty="0" smtClean="0">
                          <a:latin typeface="Arial" pitchFamily="34" charset="0"/>
                          <a:cs typeface="Arial" pitchFamily="34" charset="0"/>
                        </a:rPr>
                        <a:t>Hydrocarbons </a:t>
                      </a:r>
                      <a:r>
                        <a:rPr lang="en-US" dirty="0">
                          <a:latin typeface="Arial" pitchFamily="34" charset="0"/>
                          <a:cs typeface="Arial" pitchFamily="34" charset="0"/>
                        </a:rPr>
                        <a:t>used in petrol (gasoline) are given an </a:t>
                      </a:r>
                      <a:r>
                        <a:rPr lang="en-US" i="1" dirty="0">
                          <a:latin typeface="Arial" pitchFamily="34" charset="0"/>
                          <a:cs typeface="Arial" pitchFamily="34" charset="0"/>
                        </a:rPr>
                        <a:t>octane </a:t>
                      </a:r>
                      <a:r>
                        <a:rPr lang="en-US" i="1" dirty="0" smtClean="0">
                          <a:latin typeface="Arial" pitchFamily="34" charset="0"/>
                          <a:cs typeface="Arial" pitchFamily="34" charset="0"/>
                        </a:rPr>
                        <a:t>rating</a:t>
                      </a:r>
                      <a:r>
                        <a:rPr lang="hu-HU" i="1" dirty="0" smtClean="0">
                          <a:latin typeface="Arial" pitchFamily="34" charset="0"/>
                          <a:cs typeface="Arial" pitchFamily="34" charset="0"/>
                        </a:rPr>
                        <a:t> </a:t>
                      </a:r>
                      <a:r>
                        <a:rPr lang="en-US" dirty="0" smtClean="0">
                          <a:latin typeface="Arial" pitchFamily="34" charset="0"/>
                          <a:cs typeface="Arial" pitchFamily="34" charset="0"/>
                        </a:rPr>
                        <a:t>which </a:t>
                      </a:r>
                      <a:r>
                        <a:rPr lang="en-US" dirty="0">
                          <a:latin typeface="Arial" pitchFamily="34" charset="0"/>
                          <a:cs typeface="Arial" pitchFamily="34" charset="0"/>
                        </a:rPr>
                        <a:t>relates to how effectively they perform in the engine. A hydrocarbon with a high octane rating burns more smoothly than one with a low octane rating.</a:t>
                      </a:r>
                    </a:p>
                    <a:p>
                      <a:pPr algn="l"/>
                      <a:r>
                        <a:rPr lang="en-US" dirty="0">
                          <a:latin typeface="Arial" pitchFamily="34" charset="0"/>
                          <a:cs typeface="Arial" pitchFamily="34" charset="0"/>
                        </a:rPr>
                        <a:t>Molecules with "straight chains" have a tendency to </a:t>
                      </a:r>
                      <a:r>
                        <a:rPr lang="en-US" i="1" dirty="0">
                          <a:latin typeface="Arial" pitchFamily="34" charset="0"/>
                          <a:cs typeface="Arial" pitchFamily="34" charset="0"/>
                        </a:rPr>
                        <a:t>pre-ignition</a:t>
                      </a:r>
                      <a:r>
                        <a:rPr lang="en-US" dirty="0">
                          <a:latin typeface="Arial" pitchFamily="34" charset="0"/>
                          <a:cs typeface="Arial" pitchFamily="34" charset="0"/>
                        </a:rPr>
                        <a:t>. When the petrol / air mixture is compressed they tend to explode, and then explode a second time when the spark is passed through them. This double explosion produces </a:t>
                      </a:r>
                      <a:r>
                        <a:rPr lang="en-US" i="1" dirty="0">
                          <a:latin typeface="Arial" pitchFamily="34" charset="0"/>
                          <a:cs typeface="Arial" pitchFamily="34" charset="0"/>
                        </a:rPr>
                        <a:t>knocking</a:t>
                      </a:r>
                      <a:r>
                        <a:rPr lang="en-US" dirty="0">
                          <a:latin typeface="Arial" pitchFamily="34" charset="0"/>
                          <a:cs typeface="Arial" pitchFamily="34" charset="0"/>
                        </a:rPr>
                        <a:t> in the engine.</a:t>
                      </a:r>
                    </a:p>
                  </a:txBody>
                  <a:tcPr anchor="ctr">
                    <a:lnL>
                      <a:noFill/>
                    </a:lnL>
                    <a:lnR>
                      <a:noFill/>
                    </a:lnR>
                    <a:lnT>
                      <a:noFill/>
                    </a:lnT>
                    <a:lnB>
                      <a:noFill/>
                    </a:lnB>
                    <a:solidFill>
                      <a:srgbClr val="FFFF00"/>
                    </a:solidFill>
                  </a:tcPr>
                </a:tc>
                <a:tc hMerge="1">
                  <a:txBody>
                    <a:bodyPr/>
                    <a:lstStyle/>
                    <a:p>
                      <a:endParaRPr lang="hu-HU"/>
                    </a:p>
                  </a:txBody>
                  <a:tcPr/>
                </a:tc>
              </a:tr>
              <a:tr h="474453">
                <a:tc>
                  <a:txBody>
                    <a:bodyPr/>
                    <a:lstStyle/>
                    <a:p>
                      <a:pPr algn="l"/>
                      <a:r>
                        <a:rPr lang="hu-HU" dirty="0" smtClean="0">
                          <a:latin typeface="Arial" pitchFamily="34" charset="0"/>
                          <a:cs typeface="Arial" pitchFamily="34" charset="0"/>
                        </a:rPr>
                        <a:t>RON </a:t>
                      </a:r>
                      <a:r>
                        <a:rPr lang="hu-HU" i="1" dirty="0" smtClean="0">
                          <a:latin typeface="Arial" pitchFamily="34" charset="0"/>
                          <a:cs typeface="Arial" pitchFamily="34" charset="0"/>
                        </a:rPr>
                        <a:t>n</a:t>
                      </a:r>
                      <a:r>
                        <a:rPr lang="hu-HU" dirty="0" smtClean="0">
                          <a:latin typeface="Arial" pitchFamily="34" charset="0"/>
                          <a:cs typeface="Arial" pitchFamily="34" charset="0"/>
                        </a:rPr>
                        <a:t>C5 = 62          </a:t>
                      </a:r>
                      <a:endParaRPr lang="hu-HU" dirty="0">
                        <a:latin typeface="Arial" pitchFamily="34" charset="0"/>
                        <a:cs typeface="Arial" pitchFamily="34" charset="0"/>
                      </a:endParaRPr>
                    </a:p>
                  </a:txBody>
                  <a:tcPr>
                    <a:lnT>
                      <a:noFill/>
                    </a:lnT>
                    <a:solidFill>
                      <a:srgbClr val="FFFF00"/>
                    </a:solidFill>
                  </a:tcPr>
                </a:tc>
                <a:tc>
                  <a:txBody>
                    <a:bodyPr/>
                    <a:lstStyle/>
                    <a:p>
                      <a:pPr algn="l"/>
                      <a:r>
                        <a:rPr lang="hu-HU" dirty="0" smtClean="0">
                          <a:latin typeface="Arial" pitchFamily="34" charset="0"/>
                          <a:cs typeface="Arial" pitchFamily="34" charset="0"/>
                        </a:rPr>
                        <a:t>RON </a:t>
                      </a:r>
                      <a:r>
                        <a:rPr lang="hu-HU" i="1" dirty="0" smtClean="0">
                          <a:latin typeface="Arial" pitchFamily="34" charset="0"/>
                          <a:cs typeface="Arial" pitchFamily="34" charset="0"/>
                        </a:rPr>
                        <a:t>i</a:t>
                      </a:r>
                      <a:r>
                        <a:rPr lang="hu-HU" dirty="0" smtClean="0">
                          <a:latin typeface="Arial" pitchFamily="34" charset="0"/>
                          <a:cs typeface="Arial" pitchFamily="34" charset="0"/>
                        </a:rPr>
                        <a:t>C5 = 92</a:t>
                      </a:r>
                      <a:endParaRPr lang="hu-HU" dirty="0">
                        <a:latin typeface="Arial" pitchFamily="34" charset="0"/>
                        <a:cs typeface="Arial" pitchFamily="34" charset="0"/>
                      </a:endParaRPr>
                    </a:p>
                  </a:txBody>
                  <a:tcPr>
                    <a:lnT>
                      <a:noFill/>
                    </a:lnT>
                    <a:solidFill>
                      <a:srgbClr val="FFFF00"/>
                    </a:solidFill>
                  </a:tcPr>
                </a:tc>
              </a:tr>
            </a:tbl>
          </a:graphicData>
        </a:graphic>
      </p:graphicFrame>
      <p:sp>
        <p:nvSpPr>
          <p:cNvPr id="79124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Arial" pitchFamily="34" charset="0"/>
                <a:cs typeface="Arial" pitchFamily="34" charset="0"/>
              </a:rPr>
              <a:t/>
            </a:r>
            <a:br>
              <a:rPr kumimoji="0" lang="hu-HU" sz="1800" b="0" i="0" u="none" strike="noStrike" cap="none" normalizeH="0" baseline="0" smtClean="0">
                <a:ln>
                  <a:noFill/>
                </a:ln>
                <a:solidFill>
                  <a:schemeClr val="tx1"/>
                </a:solidFill>
                <a:effectLst/>
                <a:latin typeface="Arial" pitchFamily="34" charset="0"/>
                <a:cs typeface="Arial" pitchFamily="34" charset="0"/>
              </a:rPr>
            </a:b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Szövegdoboz 8"/>
          <p:cNvSpPr txBox="1"/>
          <p:nvPr/>
        </p:nvSpPr>
        <p:spPr>
          <a:xfrm>
            <a:off x="0" y="6525344"/>
            <a:ext cx="5220072" cy="276999"/>
          </a:xfrm>
          <a:prstGeom prst="rect">
            <a:avLst/>
          </a:prstGeom>
          <a:noFill/>
        </p:spPr>
        <p:txBody>
          <a:bodyPr wrap="square" rtlCol="0">
            <a:spAutoFit/>
          </a:bodyPr>
          <a:lstStyle/>
          <a:p>
            <a:r>
              <a:rPr lang="hu-HU" sz="1200" dirty="0" smtClean="0">
                <a:latin typeface="Arial" pitchFamily="34" charset="0"/>
                <a:cs typeface="Arial" pitchFamily="34" charset="0"/>
              </a:rPr>
              <a:t>Forrás: http://www.chemguide.co.uk/physical/catalysis/petrochem.html</a:t>
            </a:r>
            <a:endParaRPr lang="hu-HU" sz="12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4624"/>
            <a:ext cx="8229600" cy="1143000"/>
          </a:xfrm>
        </p:spPr>
        <p:txBody>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reformálás (‘</a:t>
            </a:r>
            <a:r>
              <a:rPr lang="hu-HU" sz="2800" b="1" dirty="0" err="1" smtClean="0">
                <a:effectLst>
                  <a:outerShdw blurRad="38100" dist="38100" dir="2700000" algn="tl">
                    <a:srgbClr val="000000">
                      <a:alpha val="43137"/>
                    </a:srgbClr>
                  </a:outerShdw>
                </a:effectLst>
                <a:latin typeface="Arial" pitchFamily="34" charset="0"/>
                <a:cs typeface="Arial" pitchFamily="34" charset="0"/>
              </a:rPr>
              <a:t>conversion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a:t>
            </a:r>
            <a:r>
              <a:rPr lang="hu-HU" sz="2800" b="1" dirty="0" smtClean="0">
                <a:effectLst>
                  <a:outerShdw blurRad="38100" dist="38100" dir="2700000" algn="tl">
                    <a:srgbClr val="000000">
                      <a:alpha val="43137"/>
                    </a:srgbClr>
                  </a:outerShdw>
                </a:effectLst>
                <a:latin typeface="Arial" pitchFamily="34" charset="0"/>
                <a:cs typeface="Arial" pitchFamily="34" charset="0"/>
              </a:rPr>
              <a:t>’) néhány paramétere</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142984"/>
            <a:ext cx="8229600" cy="5715015"/>
          </a:xfrm>
          <a:solidFill>
            <a:srgbClr val="FFFF00"/>
          </a:solidFill>
        </p:spPr>
        <p:txBody>
          <a:bodyPr>
            <a:normAutofit fontScale="40000" lnSpcReduction="20000"/>
          </a:bodyPr>
          <a:lstStyle/>
          <a:p>
            <a:r>
              <a:rPr lang="hu-HU" sz="3500" b="1" dirty="0" smtClean="0">
                <a:latin typeface="Arial" pitchFamily="34" charset="0"/>
                <a:cs typeface="Arial" pitchFamily="34" charset="0"/>
              </a:rPr>
              <a:t>Célja desztillációs benzinekből (</a:t>
            </a:r>
            <a:r>
              <a:rPr lang="hu-HU" sz="3500" b="1" dirty="0" err="1" smtClean="0">
                <a:latin typeface="Arial" pitchFamily="34" charset="0"/>
                <a:cs typeface="Arial" pitchFamily="34" charset="0"/>
              </a:rPr>
              <a:t>naphta</a:t>
            </a:r>
            <a:r>
              <a:rPr lang="hu-HU" sz="3500" b="1" dirty="0" smtClean="0">
                <a:latin typeface="Arial" pitchFamily="34" charset="0"/>
                <a:cs typeface="Arial" pitchFamily="34" charset="0"/>
              </a:rPr>
              <a:t>) nagy oktánszámú benzin előállítása</a:t>
            </a:r>
          </a:p>
          <a:p>
            <a:r>
              <a:rPr lang="hu-HU" sz="3500" dirty="0" smtClean="0">
                <a:latin typeface="Arial" pitchFamily="34" charset="0"/>
                <a:cs typeface="Arial" pitchFamily="34" charset="0"/>
              </a:rPr>
              <a:t>A termelő technológiai folyamat az alábbi technológiai lépésekből tevődik össze: a benzinhidrogénező üzemben az alapanyag hidrogénezése, a víz és a keletkezett kénhidrogén kiforralása, majd a Benzinreformáló üzemben a kénmentes benzin reformálása és a reformált benzin stabilizálása.</a:t>
            </a:r>
          </a:p>
          <a:p>
            <a:r>
              <a:rPr lang="hu-HU" sz="3500" dirty="0" smtClean="0">
                <a:latin typeface="Arial" pitchFamily="34" charset="0"/>
                <a:cs typeface="Arial" pitchFamily="34" charset="0"/>
              </a:rPr>
              <a:t>Az alumíniumoxid hordozóra felvitt platina tartalmú katalizátor kénvegyületekre, vízre és egyéb szennyeződésekre érzékeny, ezért a reformáló reakciók előtt a benzinből ezeket el kell távolítani. A </a:t>
            </a:r>
            <a:r>
              <a:rPr lang="hu-HU" sz="3500" i="1" dirty="0" smtClean="0">
                <a:latin typeface="Arial" pitchFamily="34" charset="0"/>
                <a:cs typeface="Arial" pitchFamily="34" charset="0"/>
              </a:rPr>
              <a:t>benzinhidrogénező részben</a:t>
            </a:r>
            <a:r>
              <a:rPr lang="hu-HU" sz="3500" dirty="0" smtClean="0">
                <a:latin typeface="Arial" pitchFamily="34" charset="0"/>
                <a:cs typeface="Arial" pitchFamily="34" charset="0"/>
              </a:rPr>
              <a:t> </a:t>
            </a:r>
            <a:r>
              <a:rPr lang="hu-HU" sz="3500" b="1" dirty="0" smtClean="0">
                <a:latin typeface="Arial" pitchFamily="34" charset="0"/>
                <a:cs typeface="Arial" pitchFamily="34" charset="0"/>
              </a:rPr>
              <a:t>kénvegyületek eltávolítása 320 C° hőmérsékleten, alumíniumoxid hordozóra felvitt kobalt-molibdén tartalmú katalizátoron hidrogénezéssel történik</a:t>
            </a:r>
            <a:r>
              <a:rPr lang="hu-HU" sz="3500" dirty="0" smtClean="0">
                <a:latin typeface="Arial" pitchFamily="34" charset="0"/>
                <a:cs typeface="Arial" pitchFamily="34" charset="0"/>
              </a:rPr>
              <a:t>.</a:t>
            </a:r>
          </a:p>
          <a:p>
            <a:r>
              <a:rPr lang="hu-HU" sz="3500" dirty="0" smtClean="0">
                <a:latin typeface="Arial" pitchFamily="34" charset="0"/>
                <a:cs typeface="Arial" pitchFamily="34" charset="0"/>
              </a:rPr>
              <a:t>A </a:t>
            </a:r>
            <a:r>
              <a:rPr lang="hu-HU" sz="3500" i="1" dirty="0" smtClean="0">
                <a:latin typeface="Arial" pitchFamily="34" charset="0"/>
                <a:cs typeface="Arial" pitchFamily="34" charset="0"/>
              </a:rPr>
              <a:t>reformáló rész </a:t>
            </a:r>
            <a:r>
              <a:rPr lang="hu-HU" sz="3500" dirty="0" smtClean="0">
                <a:latin typeface="Arial" pitchFamily="34" charset="0"/>
                <a:cs typeface="Arial" pitchFamily="34" charset="0"/>
              </a:rPr>
              <a:t>feladata  aromás dús, magas oktánszámú reformált benzin előállítása. A fixágyas üzemekben az </a:t>
            </a:r>
            <a:r>
              <a:rPr lang="hu-HU" sz="3500" b="1" dirty="0" smtClean="0">
                <a:latin typeface="Arial" pitchFamily="34" charset="0"/>
                <a:cs typeface="Arial" pitchFamily="34" charset="0"/>
              </a:rPr>
              <a:t>endoterm kémiai átalakulás</a:t>
            </a:r>
            <a:r>
              <a:rPr lang="hu-HU" sz="3500" dirty="0" smtClean="0">
                <a:latin typeface="Arial" pitchFamily="34" charset="0"/>
                <a:cs typeface="Arial" pitchFamily="34" charset="0"/>
              </a:rPr>
              <a:t> a reformáló reaktorokban </a:t>
            </a:r>
            <a:r>
              <a:rPr lang="hu-HU" sz="3500" b="1" dirty="0" smtClean="0">
                <a:latin typeface="Arial" pitchFamily="34" charset="0"/>
                <a:cs typeface="Arial" pitchFamily="34" charset="0"/>
              </a:rPr>
              <a:t>alumíniumoxid hordozóra felvitt nemesfém (</a:t>
            </a:r>
            <a:r>
              <a:rPr lang="hu-HU" sz="3500" b="1" dirty="0" err="1" smtClean="0">
                <a:latin typeface="Arial" pitchFamily="34" charset="0"/>
                <a:cs typeface="Arial" pitchFamily="34" charset="0"/>
              </a:rPr>
              <a:t>Pt-Re</a:t>
            </a:r>
            <a:r>
              <a:rPr lang="hu-HU" sz="3500" b="1" dirty="0" smtClean="0">
                <a:latin typeface="Arial" pitchFamily="34" charset="0"/>
                <a:cs typeface="Arial" pitchFamily="34" charset="0"/>
              </a:rPr>
              <a:t>) tartalmú katalizátor jelenlétében megy végbe, a hidrogén felesleget körfolyamatban keringetett </a:t>
            </a:r>
            <a:r>
              <a:rPr lang="hu-HU" sz="3500" b="1" dirty="0" err="1" smtClean="0">
                <a:latin typeface="Arial" pitchFamily="34" charset="0"/>
                <a:cs typeface="Arial" pitchFamily="34" charset="0"/>
              </a:rPr>
              <a:t>hidrogéndús</a:t>
            </a:r>
            <a:r>
              <a:rPr lang="hu-HU" sz="3500" b="1" dirty="0" smtClean="0">
                <a:latin typeface="Arial" pitchFamily="34" charset="0"/>
                <a:cs typeface="Arial" pitchFamily="34" charset="0"/>
              </a:rPr>
              <a:t> gáz biztosít</a:t>
            </a:r>
            <a:r>
              <a:rPr lang="hu-HU" sz="3500" dirty="0" smtClean="0">
                <a:latin typeface="Arial" pitchFamily="34" charset="0"/>
                <a:cs typeface="Arial" pitchFamily="34" charset="0"/>
              </a:rPr>
              <a:t>ja. </a:t>
            </a:r>
          </a:p>
          <a:p>
            <a:pPr>
              <a:buNone/>
            </a:pPr>
            <a:r>
              <a:rPr lang="hu-HU" sz="3500" dirty="0" smtClean="0">
                <a:latin typeface="Arial" pitchFamily="34" charset="0"/>
                <a:cs typeface="Arial" pitchFamily="34" charset="0"/>
              </a:rPr>
              <a:t>	A benzinhidrogénező üzemrészből érkező kénmentes benzin a hidrogén dús gázzal együtt </a:t>
            </a:r>
            <a:r>
              <a:rPr lang="hu-HU" sz="3500" b="1" i="1" dirty="0" smtClean="0">
                <a:latin typeface="Arial" pitchFamily="34" charset="0"/>
                <a:cs typeface="Arial" pitchFamily="34" charset="0"/>
              </a:rPr>
              <a:t>maximum 543 °C hőmérsékleten és 0,85 </a:t>
            </a:r>
            <a:r>
              <a:rPr lang="hu-HU" sz="3500" b="1" i="1" dirty="0" err="1" smtClean="0">
                <a:latin typeface="Arial" pitchFamily="34" charset="0"/>
                <a:cs typeface="Arial" pitchFamily="34" charset="0"/>
              </a:rPr>
              <a:t>MPa</a:t>
            </a:r>
            <a:r>
              <a:rPr lang="hu-HU" sz="3500" b="1" dirty="0" smtClean="0">
                <a:latin typeface="Arial" pitchFamily="34" charset="0"/>
                <a:cs typeface="Arial" pitchFamily="34" charset="0"/>
              </a:rPr>
              <a:t> </a:t>
            </a:r>
            <a:r>
              <a:rPr lang="hu-HU" sz="3500" dirty="0" smtClean="0">
                <a:latin typeface="Arial" pitchFamily="34" charset="0"/>
                <a:cs typeface="Arial" pitchFamily="34" charset="0"/>
              </a:rPr>
              <a:t>nyomáson lép be az </a:t>
            </a:r>
            <a:r>
              <a:rPr lang="hu-HU" sz="3500" u="sng" dirty="0" smtClean="0">
                <a:latin typeface="Arial" pitchFamily="34" charset="0"/>
                <a:cs typeface="Arial" pitchFamily="34" charset="0"/>
              </a:rPr>
              <a:t>első reformáló reaktor</a:t>
            </a:r>
            <a:r>
              <a:rPr lang="hu-HU" sz="3500" dirty="0" smtClean="0">
                <a:latin typeface="Arial" pitchFamily="34" charset="0"/>
                <a:cs typeface="Arial" pitchFamily="34" charset="0"/>
              </a:rPr>
              <a:t>ba és a köpenytől a központi csőbe vízszintes irányban halad át a katalizátor ágyon, miközben a hőelnyelő (endoterm) reakció következtében hőmérséklete lecsökken. A reakcióelegyet csőkemencében ismét maximum 543 °C hőmérsékletre melegítik és átvezetik a </a:t>
            </a:r>
            <a:r>
              <a:rPr lang="hu-HU" sz="3500" u="sng" dirty="0" smtClean="0">
                <a:latin typeface="Arial" pitchFamily="34" charset="0"/>
                <a:cs typeface="Arial" pitchFamily="34" charset="0"/>
              </a:rPr>
              <a:t>2. reformáló reaktorba</a:t>
            </a:r>
            <a:r>
              <a:rPr lang="hu-HU" sz="3500" dirty="0" smtClean="0">
                <a:latin typeface="Arial" pitchFamily="34" charset="0"/>
                <a:cs typeface="Arial" pitchFamily="34" charset="0"/>
              </a:rPr>
              <a:t>. A 2. reaktorból távozó lehűlt anyagot csőkemencében újra maximum 543 </a:t>
            </a:r>
            <a:r>
              <a:rPr lang="hu-HU" sz="3500" dirty="0" err="1" smtClean="0">
                <a:latin typeface="Arial" pitchFamily="34" charset="0"/>
                <a:cs typeface="Arial" pitchFamily="34" charset="0"/>
              </a:rPr>
              <a:t>°C-ra</a:t>
            </a:r>
            <a:r>
              <a:rPr lang="hu-HU" sz="3500" dirty="0" smtClean="0">
                <a:latin typeface="Arial" pitchFamily="34" charset="0"/>
                <a:cs typeface="Arial" pitchFamily="34" charset="0"/>
              </a:rPr>
              <a:t> melegítik és átvezetik a </a:t>
            </a:r>
            <a:r>
              <a:rPr lang="hu-HU" sz="3500" u="sng" dirty="0" smtClean="0">
                <a:latin typeface="Arial" pitchFamily="34" charset="0"/>
                <a:cs typeface="Arial" pitchFamily="34" charset="0"/>
              </a:rPr>
              <a:t>3. reformáló reaktorba</a:t>
            </a:r>
            <a:r>
              <a:rPr lang="hu-HU" sz="3500" dirty="0" smtClean="0">
                <a:latin typeface="Arial" pitchFamily="34" charset="0"/>
                <a:cs typeface="Arial" pitchFamily="34" charset="0"/>
              </a:rPr>
              <a:t>. A 3. reaktorban lehűlt elegyet csőkemencében felmelegítve vezetik át a </a:t>
            </a:r>
            <a:r>
              <a:rPr lang="hu-HU" sz="3500" u="sng" dirty="0" smtClean="0">
                <a:latin typeface="Arial" pitchFamily="34" charset="0"/>
                <a:cs typeface="Arial" pitchFamily="34" charset="0"/>
              </a:rPr>
              <a:t>4. reformáló reaktorba</a:t>
            </a:r>
            <a:r>
              <a:rPr lang="hu-HU" sz="3500" dirty="0" smtClean="0">
                <a:latin typeface="Arial" pitchFamily="34" charset="0"/>
                <a:cs typeface="Arial" pitchFamily="34" charset="0"/>
              </a:rPr>
              <a:t>. A reaktorból kilépő ~519 °C fok hőmérsékletű reakcióterméket az alapanyag/reakciótermék hőcserélő köpenyoldalán vezetik át, ahol ellenáramban előmelegíti a reaktorba belépő alapanyag elegyet.</a:t>
            </a:r>
          </a:p>
          <a:p>
            <a:r>
              <a:rPr lang="hu-HU" sz="3500" dirty="0" smtClean="0">
                <a:latin typeface="Arial" pitchFamily="34" charset="0"/>
                <a:cs typeface="Arial" pitchFamily="34" charset="0"/>
              </a:rPr>
              <a:t>A reformáló katalizátor hatékonysága a felületre fokozatosan lerakódó kokszszerű kondenzációs-polimerizációs termékek hatására egyre csökken és egy idő után eléri azt az értéket, amely mellett már nem gazdaságos az üzemeltetés. Ekkor az üzem termelése leáll és a koksz leégetésével a katalizátort regenerálni kell. A regeneráló periódus után ismét termelő periódus következik. A reformáló üzem technológiája általában 1,5 - 2 éves termelő periódus és néhány napos regenerálás változó ismétlődéséből tevődik össze.</a:t>
            </a:r>
          </a:p>
          <a:p>
            <a:endParaRPr lang="hu-HU" dirty="0" smtClean="0"/>
          </a:p>
          <a:p>
            <a:endParaRPr lang="hu-H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0" y="1600201"/>
            <a:ext cx="8686800" cy="5257799"/>
          </a:xfrm>
        </p:spPr>
        <p:txBody>
          <a:bodyPr/>
          <a:lstStyle/>
          <a:p>
            <a:endParaRPr lang="hu-HU" dirty="0"/>
          </a:p>
        </p:txBody>
      </p:sp>
      <p:pic>
        <p:nvPicPr>
          <p:cNvPr id="904193" name="Picture 1"/>
          <p:cNvPicPr>
            <a:picLocks noChangeAspect="1" noChangeArrowheads="1"/>
          </p:cNvPicPr>
          <p:nvPr/>
        </p:nvPicPr>
        <p:blipFill>
          <a:blip r:embed="rId2" cstate="print"/>
          <a:srcRect/>
          <a:stretch>
            <a:fillRect/>
          </a:stretch>
        </p:blipFill>
        <p:spPr bwMode="auto">
          <a:xfrm>
            <a:off x="785786" y="0"/>
            <a:ext cx="8358213" cy="5991225"/>
          </a:xfrm>
          <a:prstGeom prst="rect">
            <a:avLst/>
          </a:prstGeom>
          <a:noFill/>
          <a:ln w="9525">
            <a:noFill/>
            <a:miter lim="800000"/>
            <a:headEnd/>
            <a:tailEnd/>
          </a:ln>
          <a:effectLst/>
        </p:spPr>
      </p:pic>
      <p:sp>
        <p:nvSpPr>
          <p:cNvPr id="5" name="Szövegdoboz 4"/>
          <p:cNvSpPr txBox="1"/>
          <p:nvPr/>
        </p:nvSpPr>
        <p:spPr>
          <a:xfrm>
            <a:off x="3500430" y="3643314"/>
            <a:ext cx="1285884" cy="461665"/>
          </a:xfrm>
          <a:prstGeom prst="rect">
            <a:avLst/>
          </a:prstGeom>
          <a:noFill/>
        </p:spPr>
        <p:txBody>
          <a:bodyPr wrap="square" rtlCol="0">
            <a:spAutoFit/>
          </a:bodyPr>
          <a:lstStyle/>
          <a:p>
            <a:r>
              <a:rPr lang="hu-HU" sz="1200" dirty="0" smtClean="0">
                <a:latin typeface="Arial" pitchFamily="34" charset="0"/>
                <a:cs typeface="Arial" pitchFamily="34" charset="0"/>
              </a:rPr>
              <a:t>540 C, </a:t>
            </a:r>
          </a:p>
          <a:p>
            <a:r>
              <a:rPr lang="hu-HU" sz="1200" dirty="0" smtClean="0">
                <a:latin typeface="Arial" pitchFamily="34" charset="0"/>
                <a:cs typeface="Arial" pitchFamily="34" charset="0"/>
              </a:rPr>
              <a:t>0,85 </a:t>
            </a:r>
            <a:r>
              <a:rPr lang="hu-HU" sz="1200" dirty="0" err="1" smtClean="0">
                <a:latin typeface="Arial" pitchFamily="34" charset="0"/>
                <a:cs typeface="Arial" pitchFamily="34" charset="0"/>
              </a:rPr>
              <a:t>MPa</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4"/>
            <a:ext cx="8229600" cy="1143000"/>
          </a:xfrm>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Types</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refinery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processing</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plants</a:t>
            </a:r>
            <a:r>
              <a:rPr lang="hu-HU" sz="2800" b="1" dirty="0" smtClean="0">
                <a:effectLst>
                  <a:outerShdw blurRad="38100" dist="38100" dir="2700000" algn="tl">
                    <a:srgbClr val="000000">
                      <a:alpha val="43137"/>
                    </a:srgbClr>
                  </a:outerShdw>
                </a:effectLst>
                <a:latin typeface="Arial" pitchFamily="34" charset="0"/>
                <a:cs typeface="Arial" pitchFamily="34" charset="0"/>
              </a:rPr>
              <a:t> (3/4)</a:t>
            </a:r>
            <a:endParaRPr lang="hu-HU" sz="2800" dirty="0"/>
          </a:p>
        </p:txBody>
      </p:sp>
      <p:sp>
        <p:nvSpPr>
          <p:cNvPr id="3" name="Tartalom helye 2"/>
          <p:cNvSpPr>
            <a:spLocks noGrp="1"/>
          </p:cNvSpPr>
          <p:nvPr>
            <p:ph idx="1"/>
          </p:nvPr>
        </p:nvSpPr>
        <p:spPr>
          <a:xfrm>
            <a:off x="457200" y="974739"/>
            <a:ext cx="8229600" cy="4525963"/>
          </a:xfrm>
        </p:spPr>
        <p:txBody>
          <a:bodyPr>
            <a:noAutofit/>
          </a:bodyPr>
          <a:lstStyle/>
          <a:p>
            <a:pPr>
              <a:buNone/>
            </a:pPr>
            <a:r>
              <a:rPr lang="hu-HU" sz="2400" dirty="0" err="1" smtClean="0">
                <a:latin typeface="Arial" pitchFamily="34" charset="0"/>
                <a:cs typeface="Arial" pitchFamily="34" charset="0"/>
              </a:rPr>
              <a:t>Separation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conversion</a:t>
            </a:r>
            <a:r>
              <a:rPr lang="hu-HU" sz="2400" dirty="0" smtClean="0">
                <a:latin typeface="Arial" pitchFamily="34" charset="0"/>
                <a:cs typeface="Arial" pitchFamily="34" charset="0"/>
              </a:rPr>
              <a:t>, </a:t>
            </a:r>
            <a:r>
              <a:rPr lang="hu-HU" sz="2400" b="1" dirty="0" smtClean="0">
                <a:latin typeface="Arial" pitchFamily="34" charset="0"/>
                <a:cs typeface="Arial" pitchFamily="34" charset="0"/>
              </a:rPr>
              <a:t>t</a:t>
            </a:r>
            <a:r>
              <a:rPr lang="en-US" sz="2400" b="1" dirty="0" err="1" smtClean="0">
                <a:latin typeface="Arial" pitchFamily="34" charset="0"/>
                <a:cs typeface="Arial" pitchFamily="34" charset="0"/>
              </a:rPr>
              <a:t>reating</a:t>
            </a:r>
            <a:r>
              <a:rPr lang="en-US" sz="2400" b="1" dirty="0" smtClean="0">
                <a:latin typeface="Arial" pitchFamily="34" charset="0"/>
                <a:cs typeface="Arial" pitchFamily="34" charset="0"/>
              </a:rPr>
              <a:t> </a:t>
            </a:r>
            <a:r>
              <a:rPr lang="hu-HU" sz="2400" b="1" dirty="0" smtClean="0">
                <a:latin typeface="Arial" pitchFamily="34" charset="0"/>
                <a:cs typeface="Arial" pitchFamily="34" charset="0"/>
              </a:rPr>
              <a:t>p</a:t>
            </a:r>
            <a:r>
              <a:rPr lang="en-US" sz="2400" b="1" dirty="0" err="1" smtClean="0">
                <a:latin typeface="Arial" pitchFamily="34" charset="0"/>
                <a:cs typeface="Arial" pitchFamily="34" charset="0"/>
              </a:rPr>
              <a:t>rocesses</a:t>
            </a:r>
            <a:r>
              <a:rPr lang="en-US" sz="2400" b="1" dirty="0" smtClean="0">
                <a:latin typeface="Arial" pitchFamily="34" charset="0"/>
                <a:cs typeface="Arial" pitchFamily="34" charset="0"/>
              </a:rPr>
              <a:t> for </a:t>
            </a:r>
            <a:r>
              <a:rPr lang="hu-HU" sz="2400" b="1" dirty="0" smtClean="0">
                <a:latin typeface="Arial" pitchFamily="34" charset="0"/>
                <a:cs typeface="Arial" pitchFamily="34" charset="0"/>
              </a:rPr>
              <a:t>p</a:t>
            </a:r>
            <a:r>
              <a:rPr lang="en-US" sz="2400" b="1" dirty="0" err="1" smtClean="0">
                <a:latin typeface="Arial" pitchFamily="34" charset="0"/>
                <a:cs typeface="Arial" pitchFamily="34" charset="0"/>
              </a:rPr>
              <a:t>roducts</a:t>
            </a:r>
            <a:r>
              <a:rPr lang="en-US" sz="2400" b="1" dirty="0" smtClean="0">
                <a:latin typeface="Arial" pitchFamily="34" charset="0"/>
                <a:cs typeface="Arial" pitchFamily="34" charset="0"/>
              </a:rPr>
              <a:t> and</a:t>
            </a:r>
            <a:r>
              <a:rPr lang="hu-HU" sz="2400" b="1" dirty="0" smtClean="0">
                <a:latin typeface="Arial" pitchFamily="34" charset="0"/>
                <a:cs typeface="Arial" pitchFamily="34" charset="0"/>
              </a:rPr>
              <a:t> p</a:t>
            </a:r>
            <a:r>
              <a:rPr lang="en-US" sz="2400" b="1" dirty="0" err="1" smtClean="0">
                <a:latin typeface="Arial" pitchFamily="34" charset="0"/>
                <a:cs typeface="Arial" pitchFamily="34" charset="0"/>
              </a:rPr>
              <a:t>roduct</a:t>
            </a:r>
            <a:r>
              <a:rPr lang="en-US" sz="2400" b="1" dirty="0" smtClean="0">
                <a:latin typeface="Arial" pitchFamily="34" charset="0"/>
                <a:cs typeface="Arial" pitchFamily="34" charset="0"/>
              </a:rPr>
              <a:t> </a:t>
            </a:r>
            <a:r>
              <a:rPr lang="hu-HU" sz="2400" b="1" dirty="0" smtClean="0">
                <a:latin typeface="Arial" pitchFamily="34" charset="0"/>
                <a:cs typeface="Arial" pitchFamily="34" charset="0"/>
              </a:rPr>
              <a:t>h</a:t>
            </a:r>
            <a:r>
              <a:rPr lang="en-US" sz="2400" b="1" dirty="0" err="1" smtClean="0">
                <a:latin typeface="Arial" pitchFamily="34" charset="0"/>
                <a:cs typeface="Arial" pitchFamily="34" charset="0"/>
              </a:rPr>
              <a:t>andling</a:t>
            </a:r>
            <a:r>
              <a:rPr lang="hu-HU" sz="2400" b="1" dirty="0" smtClean="0">
                <a:latin typeface="Arial" pitchFamily="34" charset="0"/>
                <a:cs typeface="Arial" pitchFamily="34" charset="0"/>
              </a:rPr>
              <a:t>, </a:t>
            </a:r>
            <a:r>
              <a:rPr lang="hu-HU" sz="2400" dirty="0" err="1" smtClean="0">
                <a:latin typeface="Arial" pitchFamily="34" charset="0"/>
                <a:cs typeface="Arial" pitchFamily="34" charset="0"/>
              </a:rPr>
              <a:t>auxiliary</a:t>
            </a:r>
            <a:endParaRPr lang="hu-HU" sz="2400" dirty="0" smtClean="0">
              <a:latin typeface="Arial" pitchFamily="34" charset="0"/>
              <a:cs typeface="Arial" pitchFamily="34" charset="0"/>
            </a:endParaRPr>
          </a:p>
          <a:p>
            <a:pPr>
              <a:buNone/>
            </a:pPr>
            <a:r>
              <a:rPr lang="hu-HU" sz="2000" b="1" dirty="0" smtClean="0">
                <a:latin typeface="Arial" pitchFamily="34" charset="0"/>
                <a:cs typeface="Arial" pitchFamily="34" charset="0"/>
              </a:rPr>
              <a:t>- </a:t>
            </a:r>
            <a:r>
              <a:rPr lang="en-US" sz="2000" dirty="0" smtClean="0">
                <a:latin typeface="Arial" pitchFamily="34" charset="0"/>
                <a:cs typeface="Arial" pitchFamily="34" charset="0"/>
              </a:rPr>
              <a:t>Treating processes </a:t>
            </a:r>
            <a:r>
              <a:rPr lang="en-US" sz="2000" i="1" dirty="0" err="1" smtClean="0">
                <a:solidFill>
                  <a:srgbClr val="7030A0"/>
                </a:solidFill>
                <a:latin typeface="Arial" pitchFamily="34" charset="0"/>
                <a:cs typeface="Arial" pitchFamily="34" charset="0"/>
              </a:rPr>
              <a:t>stabilise</a:t>
            </a:r>
            <a:r>
              <a:rPr lang="en-US" sz="2000" i="1" dirty="0" smtClean="0">
                <a:solidFill>
                  <a:srgbClr val="7030A0"/>
                </a:solidFill>
                <a:latin typeface="Arial" pitchFamily="34" charset="0"/>
                <a:cs typeface="Arial" pitchFamily="34" charset="0"/>
              </a:rPr>
              <a:t> and upgrade</a:t>
            </a:r>
            <a:r>
              <a:rPr lang="en-US" sz="2000" dirty="0" smtClean="0">
                <a:latin typeface="Arial" pitchFamily="34" charset="0"/>
                <a:cs typeface="Arial" pitchFamily="34" charset="0"/>
              </a:rPr>
              <a:t> petroleum</a:t>
            </a:r>
            <a:r>
              <a:rPr lang="hu-HU" sz="2000" dirty="0" smtClean="0">
                <a:latin typeface="Arial" pitchFamily="34" charset="0"/>
                <a:cs typeface="Arial" pitchFamily="34" charset="0"/>
              </a:rPr>
              <a:t> </a:t>
            </a:r>
            <a:r>
              <a:rPr lang="en-US" sz="2000" dirty="0" smtClean="0">
                <a:latin typeface="Arial" pitchFamily="34" charset="0"/>
                <a:cs typeface="Arial" pitchFamily="34" charset="0"/>
              </a:rPr>
              <a:t>products by separating them from less desirable products</a:t>
            </a:r>
            <a:r>
              <a:rPr lang="hu-HU" sz="2000" dirty="0" smtClean="0">
                <a:latin typeface="Arial" pitchFamily="34" charset="0"/>
                <a:cs typeface="Arial" pitchFamily="34" charset="0"/>
              </a:rPr>
              <a:t> </a:t>
            </a:r>
            <a:r>
              <a:rPr lang="en-US" sz="2000" dirty="0" smtClean="0">
                <a:latin typeface="Arial" pitchFamily="34" charset="0"/>
                <a:cs typeface="Arial" pitchFamily="34" charset="0"/>
              </a:rPr>
              <a:t>and by removing undesirable elements such as </a:t>
            </a:r>
            <a:r>
              <a:rPr lang="en-US" sz="2000" dirty="0" err="1" smtClean="0">
                <a:latin typeface="Arial" pitchFamily="34" charset="0"/>
                <a:cs typeface="Arial" pitchFamily="34" charset="0"/>
              </a:rPr>
              <a:t>sulphur</a:t>
            </a:r>
            <a:r>
              <a:rPr lang="en-US" sz="2000" dirty="0" smtClean="0">
                <a:latin typeface="Arial" pitchFamily="34" charset="0"/>
                <a:cs typeface="Arial" pitchFamily="34" charset="0"/>
              </a:rPr>
              <a:t>.</a:t>
            </a:r>
            <a:r>
              <a:rPr lang="hu-HU" sz="2000" dirty="0" smtClean="0">
                <a:latin typeface="Arial" pitchFamily="34" charset="0"/>
                <a:cs typeface="Arial" pitchFamily="34" charset="0"/>
              </a:rPr>
              <a:t> </a:t>
            </a:r>
            <a:r>
              <a:rPr lang="en-US" sz="2000" dirty="0" smtClean="0">
                <a:latin typeface="Arial" pitchFamily="34" charset="0"/>
                <a:cs typeface="Arial" pitchFamily="34" charset="0"/>
              </a:rPr>
              <a:t>For this purpose, processes like </a:t>
            </a:r>
            <a:r>
              <a:rPr lang="en-US" sz="2000" b="1" dirty="0" err="1" smtClean="0">
                <a:latin typeface="Arial" pitchFamily="34" charset="0"/>
                <a:cs typeface="Arial" pitchFamily="34" charset="0"/>
              </a:rPr>
              <a:t>hydrodesulphurisation</a:t>
            </a:r>
            <a:r>
              <a:rPr lang="hu-HU" sz="2000" b="1" dirty="0" smtClean="0">
                <a:latin typeface="Arial" pitchFamily="34" charset="0"/>
                <a:cs typeface="Arial" pitchFamily="34" charset="0"/>
              </a:rPr>
              <a:t> (HDS)</a:t>
            </a:r>
            <a:r>
              <a:rPr lang="en-US" sz="2000" b="1" dirty="0" smtClean="0">
                <a:latin typeface="Arial" pitchFamily="34" charset="0"/>
                <a:cs typeface="Arial" pitchFamily="34" charset="0"/>
              </a:rPr>
              <a:t>,</a:t>
            </a:r>
            <a:r>
              <a:rPr lang="hu-HU" sz="2000" b="1" dirty="0" smtClean="0">
                <a:latin typeface="Arial" pitchFamily="34" charset="0"/>
                <a:cs typeface="Arial" pitchFamily="34" charset="0"/>
              </a:rPr>
              <a:t> </a:t>
            </a:r>
            <a:r>
              <a:rPr lang="en-US" sz="2000" b="1" dirty="0" err="1" smtClean="0">
                <a:latin typeface="Arial" pitchFamily="34" charset="0"/>
                <a:cs typeface="Arial" pitchFamily="34" charset="0"/>
              </a:rPr>
              <a:t>hydrotreating</a:t>
            </a:r>
            <a:r>
              <a:rPr lang="hu-HU" sz="2000" b="1" dirty="0" smtClean="0">
                <a:latin typeface="Arial" pitchFamily="34" charset="0"/>
                <a:cs typeface="Arial" pitchFamily="34" charset="0"/>
              </a:rPr>
              <a:t> (HT)</a:t>
            </a:r>
            <a:r>
              <a:rPr lang="en-US" sz="2000" b="1" dirty="0" smtClean="0">
                <a:latin typeface="Arial" pitchFamily="34" charset="0"/>
                <a:cs typeface="Arial" pitchFamily="34" charset="0"/>
              </a:rPr>
              <a:t>, </a:t>
            </a:r>
            <a:r>
              <a:rPr lang="hu-HU" sz="2000" b="1" dirty="0" err="1" smtClean="0">
                <a:latin typeface="Arial" pitchFamily="34" charset="0"/>
                <a:cs typeface="Arial" pitchFamily="34" charset="0"/>
              </a:rPr>
              <a:t>amine</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e.g</a:t>
            </a:r>
            <a:r>
              <a:rPr lang="hu-HU" sz="2000" b="1" dirty="0" smtClean="0">
                <a:latin typeface="Arial" pitchFamily="34" charset="0"/>
                <a:cs typeface="Arial" pitchFamily="34" charset="0"/>
              </a:rPr>
              <a:t>. MEA) </a:t>
            </a:r>
            <a:r>
              <a:rPr lang="en-US" sz="2000" b="1" dirty="0" smtClean="0">
                <a:latin typeface="Arial" pitchFamily="34" charset="0"/>
                <a:cs typeface="Arial" pitchFamily="34" charset="0"/>
              </a:rPr>
              <a:t>chemical sweetening, and acid gas</a:t>
            </a:r>
            <a:r>
              <a:rPr lang="hu-HU" sz="2000" b="1" dirty="0" smtClean="0">
                <a:latin typeface="Arial" pitchFamily="34" charset="0"/>
                <a:cs typeface="Arial" pitchFamily="34" charset="0"/>
              </a:rPr>
              <a:t> (H2S) </a:t>
            </a:r>
            <a:r>
              <a:rPr lang="en-US" sz="2000" b="1" dirty="0" smtClean="0">
                <a:latin typeface="Arial" pitchFamily="34" charset="0"/>
                <a:cs typeface="Arial" pitchFamily="34" charset="0"/>
              </a:rPr>
              <a:t>removal </a:t>
            </a:r>
            <a:r>
              <a:rPr lang="en-US" sz="2000" dirty="0" smtClean="0">
                <a:latin typeface="Arial" pitchFamily="34" charset="0"/>
                <a:cs typeface="Arial" pitchFamily="34" charset="0"/>
              </a:rPr>
              <a:t>are </a:t>
            </a:r>
            <a:r>
              <a:rPr lang="en-US" sz="2000" dirty="0" err="1" smtClean="0">
                <a:latin typeface="Arial" pitchFamily="34" charset="0"/>
                <a:cs typeface="Arial" pitchFamily="34" charset="0"/>
              </a:rPr>
              <a:t>utilised</a:t>
            </a:r>
            <a:endParaRPr lang="hu-HU" sz="2000" dirty="0" smtClean="0">
              <a:latin typeface="Arial" pitchFamily="34" charset="0"/>
              <a:cs typeface="Arial" pitchFamily="34" charset="0"/>
            </a:endParaRPr>
          </a:p>
          <a:p>
            <a:pPr>
              <a:buNone/>
            </a:pPr>
            <a:r>
              <a:rPr lang="hu-HU" sz="2000" dirty="0" smtClean="0">
                <a:latin typeface="Arial" pitchFamily="34" charset="0"/>
                <a:cs typeface="Arial" pitchFamily="34" charset="0"/>
              </a:rPr>
              <a:t>- </a:t>
            </a:r>
            <a:r>
              <a:rPr lang="en-US" sz="2000" dirty="0" smtClean="0">
                <a:latin typeface="Arial" pitchFamily="34" charset="0"/>
                <a:cs typeface="Arial" pitchFamily="34" charset="0"/>
              </a:rPr>
              <a:t>In addition, a refinery configuration can contain </a:t>
            </a:r>
            <a:r>
              <a:rPr lang="en-US" sz="2000" i="1" dirty="0" smtClean="0">
                <a:solidFill>
                  <a:srgbClr val="7030A0"/>
                </a:solidFill>
                <a:latin typeface="Arial" pitchFamily="34" charset="0"/>
                <a:cs typeface="Arial" pitchFamily="34" charset="0"/>
              </a:rPr>
              <a:t>further</a:t>
            </a:r>
            <a:r>
              <a:rPr lang="hu-HU" sz="2000" i="1" dirty="0" smtClean="0">
                <a:solidFill>
                  <a:srgbClr val="7030A0"/>
                </a:solidFill>
                <a:latin typeface="Arial" pitchFamily="34" charset="0"/>
                <a:cs typeface="Arial" pitchFamily="34" charset="0"/>
              </a:rPr>
              <a:t> </a:t>
            </a:r>
            <a:r>
              <a:rPr lang="en-US" sz="2000" i="1" dirty="0" smtClean="0">
                <a:solidFill>
                  <a:srgbClr val="7030A0"/>
                </a:solidFill>
                <a:latin typeface="Arial" pitchFamily="34" charset="0"/>
                <a:cs typeface="Arial" pitchFamily="34" charset="0"/>
              </a:rPr>
              <a:t>processes for the separation of special petroleum streams</a:t>
            </a:r>
            <a:r>
              <a:rPr lang="hu-HU" sz="2000" dirty="0" smtClean="0">
                <a:latin typeface="Arial" pitchFamily="34" charset="0"/>
                <a:cs typeface="Arial" pitchFamily="34" charset="0"/>
              </a:rPr>
              <a:t> </a:t>
            </a:r>
            <a:r>
              <a:rPr lang="en-US" sz="2000" dirty="0" smtClean="0">
                <a:latin typeface="Arial" pitchFamily="34" charset="0"/>
                <a:cs typeface="Arial" pitchFamily="34" charset="0"/>
              </a:rPr>
              <a:t>such as </a:t>
            </a:r>
            <a:r>
              <a:rPr lang="en-US" sz="2000" b="1" dirty="0" err="1" smtClean="0">
                <a:latin typeface="Arial" pitchFamily="34" charset="0"/>
                <a:cs typeface="Arial" pitchFamily="34" charset="0"/>
              </a:rPr>
              <a:t>deasphalting</a:t>
            </a:r>
            <a:r>
              <a:rPr lang="en-US" sz="2000" dirty="0" smtClean="0">
                <a:latin typeface="Arial" pitchFamily="34" charset="0"/>
                <a:cs typeface="Arial" pitchFamily="34" charset="0"/>
              </a:rPr>
              <a:t>. For example </a:t>
            </a:r>
            <a:r>
              <a:rPr lang="en-US" sz="2000" b="1" dirty="0" smtClean="0">
                <a:latin typeface="Arial" pitchFamily="34" charset="0"/>
                <a:cs typeface="Arial" pitchFamily="34" charset="0"/>
              </a:rPr>
              <a:t>asphalt </a:t>
            </a:r>
            <a:r>
              <a:rPr lang="hu-HU" sz="2000" b="1" dirty="0" smtClean="0">
                <a:latin typeface="Arial" pitchFamily="34" charset="0"/>
                <a:cs typeface="Arial" pitchFamily="34" charset="0"/>
              </a:rPr>
              <a:t>(bitumen) </a:t>
            </a:r>
            <a:r>
              <a:rPr lang="en-US" sz="2000" b="1" dirty="0" smtClean="0">
                <a:latin typeface="Arial" pitchFamily="34" charset="0"/>
                <a:cs typeface="Arial" pitchFamily="34" charset="0"/>
              </a:rPr>
              <a:t>blowing</a:t>
            </a:r>
            <a:r>
              <a:rPr lang="en-US" sz="2000" dirty="0" smtClean="0">
                <a:latin typeface="Arial" pitchFamily="34" charset="0"/>
                <a:cs typeface="Arial" pitchFamily="34" charset="0"/>
              </a:rPr>
              <a:t> is</a:t>
            </a:r>
            <a:r>
              <a:rPr lang="hu-HU" sz="2000" dirty="0" smtClean="0">
                <a:latin typeface="Arial" pitchFamily="34" charset="0"/>
                <a:cs typeface="Arial" pitchFamily="34" charset="0"/>
              </a:rPr>
              <a:t> </a:t>
            </a:r>
            <a:r>
              <a:rPr lang="en-US" sz="2000" dirty="0" smtClean="0">
                <a:latin typeface="Arial" pitchFamily="34" charset="0"/>
                <a:cs typeface="Arial" pitchFamily="34" charset="0"/>
              </a:rPr>
              <a:t>used for </a:t>
            </a:r>
            <a:r>
              <a:rPr lang="en-US" sz="2000" dirty="0" err="1" smtClean="0">
                <a:latin typeface="Arial" pitchFamily="34" charset="0"/>
                <a:cs typeface="Arial" pitchFamily="34" charset="0"/>
              </a:rPr>
              <a:t>polymerising</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stabilising</a:t>
            </a:r>
            <a:r>
              <a:rPr lang="en-US" sz="2000" dirty="0" smtClean="0">
                <a:latin typeface="Arial" pitchFamily="34" charset="0"/>
                <a:cs typeface="Arial" pitchFamily="34" charset="0"/>
              </a:rPr>
              <a:t> </a:t>
            </a:r>
            <a:r>
              <a:rPr lang="hu-HU" sz="2000" dirty="0" smtClean="0">
                <a:latin typeface="Arial" pitchFamily="34" charset="0"/>
                <a:cs typeface="Arial" pitchFamily="34" charset="0"/>
              </a:rPr>
              <a:t>bitumen</a:t>
            </a:r>
            <a:r>
              <a:rPr lang="en-US" sz="2000" dirty="0" smtClean="0">
                <a:latin typeface="Arial" pitchFamily="34" charset="0"/>
                <a:cs typeface="Arial" pitchFamily="34" charset="0"/>
              </a:rPr>
              <a:t> to improve</a:t>
            </a:r>
            <a:r>
              <a:rPr lang="hu-HU" sz="2000" dirty="0" smtClean="0">
                <a:latin typeface="Arial" pitchFamily="34" charset="0"/>
                <a:cs typeface="Arial" pitchFamily="34" charset="0"/>
              </a:rPr>
              <a:t> </a:t>
            </a:r>
            <a:r>
              <a:rPr lang="en-US" sz="2000" dirty="0" smtClean="0">
                <a:latin typeface="Arial" pitchFamily="34" charset="0"/>
                <a:cs typeface="Arial" pitchFamily="34" charset="0"/>
              </a:rPr>
              <a:t>its weather resistant characteristics, which is important for</a:t>
            </a:r>
            <a:r>
              <a:rPr lang="hu-HU" sz="2000" dirty="0" smtClean="0">
                <a:latin typeface="Arial" pitchFamily="34" charset="0"/>
                <a:cs typeface="Arial" pitchFamily="34" charset="0"/>
              </a:rPr>
              <a:t> </a:t>
            </a:r>
            <a:r>
              <a:rPr lang="en-US" sz="2000" dirty="0" smtClean="0">
                <a:latin typeface="Arial" pitchFamily="34" charset="0"/>
                <a:cs typeface="Arial" pitchFamily="34" charset="0"/>
              </a:rPr>
              <a:t>specific applications like roofing</a:t>
            </a:r>
          </a:p>
          <a:p>
            <a:pPr>
              <a:buNone/>
            </a:pPr>
            <a:r>
              <a:rPr lang="hu-HU" sz="2000" dirty="0" smtClean="0">
                <a:latin typeface="Arial" pitchFamily="34" charset="0"/>
                <a:cs typeface="Arial" pitchFamily="34" charset="0"/>
              </a:rPr>
              <a:t>- </a:t>
            </a:r>
            <a:r>
              <a:rPr lang="en-US" sz="2000" dirty="0" smtClean="0">
                <a:latin typeface="Arial" pitchFamily="34" charset="0"/>
                <a:cs typeface="Arial" pitchFamily="34" charset="0"/>
              </a:rPr>
              <a:t>Finally, the refinery products are </a:t>
            </a:r>
            <a:r>
              <a:rPr lang="en-US" sz="2000" b="1" dirty="0" smtClean="0">
                <a:latin typeface="Arial" pitchFamily="34" charset="0"/>
                <a:cs typeface="Arial" pitchFamily="34" charset="0"/>
              </a:rPr>
              <a:t>blended</a:t>
            </a:r>
            <a:r>
              <a:rPr lang="en-US" sz="2000" dirty="0" smtClean="0">
                <a:latin typeface="Arial" pitchFamily="34" charset="0"/>
                <a:cs typeface="Arial" pitchFamily="34" charset="0"/>
              </a:rPr>
              <a:t> according to</a:t>
            </a:r>
            <a:r>
              <a:rPr lang="hu-HU" sz="2000" dirty="0" smtClean="0">
                <a:latin typeface="Arial" pitchFamily="34" charset="0"/>
                <a:cs typeface="Arial" pitchFamily="34" charset="0"/>
              </a:rPr>
              <a:t> </a:t>
            </a:r>
            <a:r>
              <a:rPr lang="en-US" sz="2000" dirty="0" smtClean="0">
                <a:latin typeface="Arial" pitchFamily="34" charset="0"/>
                <a:cs typeface="Arial" pitchFamily="34" charset="0"/>
              </a:rPr>
              <a:t>pre-defined specification,</a:t>
            </a:r>
            <a:r>
              <a:rPr lang="en-US" sz="2000" b="1" dirty="0" smtClean="0">
                <a:latin typeface="Arial" pitchFamily="34" charset="0"/>
                <a:cs typeface="Arial" pitchFamily="34" charset="0"/>
              </a:rPr>
              <a:t> loaded</a:t>
            </a:r>
            <a:r>
              <a:rPr lang="en-US" sz="2000" dirty="0" smtClean="0">
                <a:latin typeface="Arial" pitchFamily="34" charset="0"/>
                <a:cs typeface="Arial" pitchFamily="34" charset="0"/>
              </a:rPr>
              <a:t> and ready for the</a:t>
            </a:r>
            <a:r>
              <a:rPr lang="hu-HU" sz="2000" dirty="0" smtClean="0">
                <a:latin typeface="Arial" pitchFamily="34" charset="0"/>
                <a:cs typeface="Arial" pitchFamily="34" charset="0"/>
              </a:rPr>
              <a:t> </a:t>
            </a:r>
            <a:r>
              <a:rPr lang="en-US" sz="2000" dirty="0" smtClean="0">
                <a:latin typeface="Arial" pitchFamily="34" charset="0"/>
                <a:cs typeface="Arial" pitchFamily="34" charset="0"/>
              </a:rPr>
              <a:t>distribution and commercial stage</a:t>
            </a:r>
            <a:endParaRPr lang="hu-HU" sz="2000" dirty="0">
              <a:latin typeface="Arial" pitchFamily="34" charset="0"/>
              <a:cs typeface="Arial" pitchFamily="34" charset="0"/>
            </a:endParaRPr>
          </a:p>
        </p:txBody>
      </p:sp>
      <p:sp>
        <p:nvSpPr>
          <p:cNvPr id="4" name="Szövegdoboz 3"/>
          <p:cNvSpPr txBox="1"/>
          <p:nvPr/>
        </p:nvSpPr>
        <p:spPr>
          <a:xfrm>
            <a:off x="642910" y="6572272"/>
            <a:ext cx="4214842"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err="1" smtClean="0">
                <a:latin typeface="Arial" pitchFamily="34" charset="0"/>
                <a:cs typeface="Arial" pitchFamily="34" charset="0"/>
              </a:rPr>
              <a:t>How</a:t>
            </a:r>
            <a:r>
              <a:rPr lang="hu-HU" sz="1200" dirty="0" smtClean="0">
                <a:latin typeface="Arial" pitchFamily="34" charset="0"/>
                <a:cs typeface="Arial" pitchFamily="34" charset="0"/>
              </a:rPr>
              <a:t> an </a:t>
            </a:r>
            <a:r>
              <a:rPr lang="hu-HU" sz="1200" dirty="0" err="1" smtClean="0">
                <a:latin typeface="Arial" pitchFamily="34" charset="0"/>
                <a:cs typeface="Arial" pitchFamily="34" charset="0"/>
              </a:rPr>
              <a:t>oil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refinery</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works</a:t>
            </a:r>
            <a:r>
              <a:rPr lang="hu-HU" sz="1200" dirty="0" smtClean="0">
                <a:latin typeface="Arial" pitchFamily="34" charset="0"/>
                <a:cs typeface="Arial" pitchFamily="34" charset="0"/>
              </a:rPr>
              <a:t>. EUROPIA, 2009</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hidrogénezés (‘</a:t>
            </a:r>
            <a:r>
              <a:rPr lang="hu-HU" sz="2800" b="1" dirty="0" err="1" smtClean="0">
                <a:effectLst>
                  <a:outerShdw blurRad="38100" dist="38100" dir="2700000" algn="tl">
                    <a:srgbClr val="000000">
                      <a:alpha val="43137"/>
                    </a:srgbClr>
                  </a:outerShdw>
                </a:effectLst>
                <a:latin typeface="Arial" pitchFamily="34" charset="0"/>
                <a:cs typeface="Arial" pitchFamily="34" charset="0"/>
              </a:rPr>
              <a:t>treating</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a:t>
            </a:r>
            <a:r>
              <a:rPr lang="hu-HU" sz="2800" b="1" dirty="0" smtClean="0">
                <a:effectLst>
                  <a:outerShdw blurRad="38100" dist="38100" dir="2700000" algn="tl">
                    <a:srgbClr val="000000">
                      <a:alpha val="43137"/>
                    </a:srgbClr>
                  </a:outerShdw>
                </a:effectLst>
                <a:latin typeface="Arial" pitchFamily="34" charset="0"/>
                <a:cs typeface="Arial" pitchFamily="34" charset="0"/>
              </a:rPr>
              <a:t>’) néhány paramétere</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357298"/>
            <a:ext cx="8229600" cy="5024029"/>
          </a:xfrm>
          <a:solidFill>
            <a:srgbClr val="FFFF00"/>
          </a:solidFill>
        </p:spPr>
        <p:txBody>
          <a:bodyPr>
            <a:normAutofit fontScale="40000" lnSpcReduction="20000"/>
          </a:bodyPr>
          <a:lstStyle/>
          <a:p>
            <a:pPr>
              <a:buNone/>
            </a:pPr>
            <a:r>
              <a:rPr lang="hu-HU" b="1" dirty="0" smtClean="0">
                <a:latin typeface="Arial" pitchFamily="34" charset="0"/>
                <a:cs typeface="Arial" pitchFamily="34" charset="0"/>
              </a:rPr>
              <a:t>Célja az alapanyag (pl. benzin, gázolaj) kén- (nitrogén- és oxigén)tartalmának csökkentése (=minőségjavítás)</a:t>
            </a:r>
          </a:p>
          <a:p>
            <a:pPr>
              <a:buNone/>
            </a:pPr>
            <a:endParaRPr lang="hu-HU" b="1" dirty="0" smtClean="0">
              <a:latin typeface="Arial" pitchFamily="34" charset="0"/>
              <a:cs typeface="Arial" pitchFamily="34" charset="0"/>
            </a:endParaRPr>
          </a:p>
          <a:p>
            <a:pPr>
              <a:buNone/>
            </a:pPr>
            <a:r>
              <a:rPr lang="hu-HU" i="1" dirty="0" smtClean="0">
                <a:latin typeface="Arial" pitchFamily="34" charset="0"/>
                <a:cs typeface="Arial" pitchFamily="34" charset="0"/>
              </a:rPr>
              <a:t>Kénhidrogén keletkezés, a reaktivitás (csökkenő sorrendben):</a:t>
            </a:r>
            <a:endParaRPr lang="hu-HU" dirty="0" smtClean="0">
              <a:latin typeface="Arial" pitchFamily="34" charset="0"/>
              <a:cs typeface="Arial" pitchFamily="34" charset="0"/>
            </a:endParaRPr>
          </a:p>
          <a:p>
            <a:r>
              <a:rPr lang="hu-HU" dirty="0" err="1" smtClean="0">
                <a:latin typeface="Arial" pitchFamily="34" charset="0"/>
                <a:cs typeface="Arial" pitchFamily="34" charset="0"/>
              </a:rPr>
              <a:t>tiolok</a:t>
            </a:r>
            <a:r>
              <a:rPr lang="hu-HU" dirty="0" smtClean="0">
                <a:latin typeface="Arial" pitchFamily="34" charset="0"/>
                <a:cs typeface="Arial" pitchFamily="34" charset="0"/>
              </a:rPr>
              <a:t> (RSH),</a:t>
            </a:r>
          </a:p>
          <a:p>
            <a:r>
              <a:rPr lang="hu-HU" dirty="0" smtClean="0">
                <a:latin typeface="Arial" pitchFamily="34" charset="0"/>
                <a:cs typeface="Arial" pitchFamily="34" charset="0"/>
              </a:rPr>
              <a:t>szulfidok (RSR),</a:t>
            </a:r>
          </a:p>
          <a:p>
            <a:r>
              <a:rPr lang="hu-HU" dirty="0" err="1" smtClean="0">
                <a:latin typeface="Arial" pitchFamily="34" charset="0"/>
                <a:cs typeface="Arial" pitchFamily="34" charset="0"/>
              </a:rPr>
              <a:t>tiofének</a:t>
            </a:r>
            <a:r>
              <a:rPr lang="hu-HU" dirty="0" smtClean="0">
                <a:latin typeface="Arial" pitchFamily="34" charset="0"/>
                <a:cs typeface="Arial" pitchFamily="34" charset="0"/>
              </a:rPr>
              <a:t>,</a:t>
            </a:r>
          </a:p>
          <a:p>
            <a:r>
              <a:rPr lang="hu-HU" dirty="0" err="1" smtClean="0">
                <a:latin typeface="Arial" pitchFamily="34" charset="0"/>
                <a:cs typeface="Arial" pitchFamily="34" charset="0"/>
              </a:rPr>
              <a:t>benzotiofének</a:t>
            </a:r>
            <a:r>
              <a:rPr lang="hu-HU" dirty="0" smtClean="0">
                <a:latin typeface="Arial" pitchFamily="34" charset="0"/>
                <a:cs typeface="Arial" pitchFamily="34" charset="0"/>
              </a:rPr>
              <a:t>.</a:t>
            </a:r>
          </a:p>
          <a:p>
            <a:pPr>
              <a:buNone/>
            </a:pPr>
            <a:endParaRPr lang="hu-HU" dirty="0" smtClean="0">
              <a:latin typeface="Arial" pitchFamily="34" charset="0"/>
              <a:cs typeface="Arial" pitchFamily="34" charset="0"/>
            </a:endParaRPr>
          </a:p>
          <a:p>
            <a:pPr>
              <a:buNone/>
            </a:pPr>
            <a:r>
              <a:rPr lang="hu-HU" i="1" dirty="0" smtClean="0">
                <a:latin typeface="Arial" pitchFamily="34" charset="0"/>
                <a:cs typeface="Arial" pitchFamily="34" charset="0"/>
              </a:rPr>
              <a:t>Katalizátorok (oxid formában):</a:t>
            </a:r>
            <a:endParaRPr lang="hu-HU" dirty="0" smtClean="0">
              <a:latin typeface="Arial" pitchFamily="34" charset="0"/>
              <a:cs typeface="Arial" pitchFamily="34" charset="0"/>
            </a:endParaRPr>
          </a:p>
          <a:p>
            <a:pPr lvl="0"/>
            <a:r>
              <a:rPr lang="hu-HU" dirty="0" smtClean="0">
                <a:latin typeface="Arial" pitchFamily="34" charset="0"/>
                <a:cs typeface="Arial" pitchFamily="34" charset="0"/>
              </a:rPr>
              <a:t>"</a:t>
            </a:r>
            <a:r>
              <a:rPr lang="hu-HU" dirty="0" err="1" smtClean="0">
                <a:latin typeface="Arial" pitchFamily="34" charset="0"/>
                <a:cs typeface="Arial" pitchFamily="34" charset="0"/>
              </a:rPr>
              <a:t>CoMo</a:t>
            </a:r>
            <a:r>
              <a:rPr lang="hu-HU" dirty="0" smtClean="0">
                <a:latin typeface="Arial" pitchFamily="34" charset="0"/>
                <a:cs typeface="Arial" pitchFamily="34" charset="0"/>
              </a:rPr>
              <a:t>" katalizátorok, </a:t>
            </a:r>
            <a:r>
              <a:rPr lang="hu-HU" dirty="0" err="1" smtClean="0">
                <a:latin typeface="Arial" pitchFamily="34" charset="0"/>
                <a:cs typeface="Arial" pitchFamily="34" charset="0"/>
              </a:rPr>
              <a:t>CoO</a:t>
            </a:r>
            <a:r>
              <a:rPr lang="hu-HU" dirty="0" smtClean="0">
                <a:latin typeface="Arial" pitchFamily="34" charset="0"/>
                <a:cs typeface="Arial" pitchFamily="34" charset="0"/>
              </a:rPr>
              <a:t>/MoO</a:t>
            </a:r>
            <a:r>
              <a:rPr lang="hu-HU" baseline="-25000" dirty="0" smtClean="0">
                <a:latin typeface="Arial" pitchFamily="34" charset="0"/>
                <a:cs typeface="Arial" pitchFamily="34" charset="0"/>
              </a:rPr>
              <a:t>3</a:t>
            </a:r>
            <a:r>
              <a:rPr lang="hu-HU" dirty="0" smtClean="0">
                <a:latin typeface="Arial" pitchFamily="34" charset="0"/>
                <a:cs typeface="Arial" pitchFamily="34" charset="0"/>
              </a:rPr>
              <a:t>  Al</a:t>
            </a:r>
            <a:r>
              <a:rPr lang="hu-HU" baseline="-25000" dirty="0" smtClean="0">
                <a:latin typeface="Arial" pitchFamily="34" charset="0"/>
                <a:cs typeface="Arial" pitchFamily="34" charset="0"/>
              </a:rPr>
              <a:t>2</a:t>
            </a:r>
            <a:r>
              <a:rPr lang="hu-HU" dirty="0" smtClean="0">
                <a:latin typeface="Arial" pitchFamily="34" charset="0"/>
                <a:cs typeface="Arial" pitchFamily="34" charset="0"/>
              </a:rPr>
              <a:t>O</a:t>
            </a:r>
            <a:r>
              <a:rPr lang="hu-HU" baseline="-25000" dirty="0" smtClean="0">
                <a:latin typeface="Arial" pitchFamily="34" charset="0"/>
                <a:cs typeface="Arial" pitchFamily="34" charset="0"/>
              </a:rPr>
              <a:t>3</a:t>
            </a:r>
            <a:r>
              <a:rPr lang="hu-HU" dirty="0" smtClean="0">
                <a:latin typeface="Arial" pitchFamily="34" charset="0"/>
                <a:cs typeface="Arial" pitchFamily="34" charset="0"/>
              </a:rPr>
              <a:t> hordozón</a:t>
            </a:r>
          </a:p>
          <a:p>
            <a:pPr lvl="0"/>
            <a:r>
              <a:rPr lang="hu-HU" dirty="0" smtClean="0">
                <a:latin typeface="Arial" pitchFamily="34" charset="0"/>
                <a:cs typeface="Arial" pitchFamily="34" charset="0"/>
              </a:rPr>
              <a:t>"</a:t>
            </a:r>
            <a:r>
              <a:rPr lang="hu-HU" dirty="0" err="1" smtClean="0">
                <a:latin typeface="Arial" pitchFamily="34" charset="0"/>
                <a:cs typeface="Arial" pitchFamily="34" charset="0"/>
              </a:rPr>
              <a:t>NiMo</a:t>
            </a:r>
            <a:r>
              <a:rPr lang="hu-HU" dirty="0" smtClean="0">
                <a:latin typeface="Arial" pitchFamily="34" charset="0"/>
                <a:cs typeface="Arial" pitchFamily="34" charset="0"/>
              </a:rPr>
              <a:t>" katalizátorok, </a:t>
            </a:r>
            <a:r>
              <a:rPr lang="hu-HU" dirty="0" err="1" smtClean="0">
                <a:latin typeface="Arial" pitchFamily="34" charset="0"/>
                <a:cs typeface="Arial" pitchFamily="34" charset="0"/>
              </a:rPr>
              <a:t>NiO</a:t>
            </a:r>
            <a:r>
              <a:rPr lang="hu-HU" dirty="0" smtClean="0">
                <a:latin typeface="Arial" pitchFamily="34" charset="0"/>
                <a:cs typeface="Arial" pitchFamily="34" charset="0"/>
              </a:rPr>
              <a:t>/MoO</a:t>
            </a:r>
            <a:r>
              <a:rPr lang="hu-HU" baseline="-25000" dirty="0" smtClean="0">
                <a:latin typeface="Arial" pitchFamily="34" charset="0"/>
                <a:cs typeface="Arial" pitchFamily="34" charset="0"/>
              </a:rPr>
              <a:t>3</a:t>
            </a:r>
            <a:r>
              <a:rPr lang="hu-HU" dirty="0" smtClean="0">
                <a:latin typeface="Arial" pitchFamily="34" charset="0"/>
                <a:cs typeface="Arial" pitchFamily="34" charset="0"/>
              </a:rPr>
              <a:t>  Al</a:t>
            </a:r>
            <a:r>
              <a:rPr lang="hu-HU" baseline="-25000" dirty="0" smtClean="0">
                <a:latin typeface="Arial" pitchFamily="34" charset="0"/>
                <a:cs typeface="Arial" pitchFamily="34" charset="0"/>
              </a:rPr>
              <a:t>2</a:t>
            </a:r>
            <a:r>
              <a:rPr lang="hu-HU" dirty="0" smtClean="0">
                <a:latin typeface="Arial" pitchFamily="34" charset="0"/>
                <a:cs typeface="Arial" pitchFamily="34" charset="0"/>
              </a:rPr>
              <a:t>O</a:t>
            </a:r>
            <a:r>
              <a:rPr lang="hu-HU" baseline="-25000" dirty="0" smtClean="0">
                <a:latin typeface="Arial" pitchFamily="34" charset="0"/>
                <a:cs typeface="Arial" pitchFamily="34" charset="0"/>
              </a:rPr>
              <a:t>3</a:t>
            </a:r>
            <a:r>
              <a:rPr lang="hu-HU" dirty="0" smtClean="0">
                <a:latin typeface="Arial" pitchFamily="34" charset="0"/>
                <a:cs typeface="Arial" pitchFamily="34" charset="0"/>
              </a:rPr>
              <a:t> hordozón</a:t>
            </a:r>
          </a:p>
          <a:p>
            <a:pPr lvl="0"/>
            <a:r>
              <a:rPr lang="hu-HU" dirty="0" smtClean="0">
                <a:latin typeface="Arial" pitchFamily="34" charset="0"/>
                <a:cs typeface="Arial" pitchFamily="34" charset="0"/>
              </a:rPr>
              <a:t>"</a:t>
            </a:r>
            <a:r>
              <a:rPr lang="hu-HU" dirty="0" err="1" smtClean="0">
                <a:latin typeface="Arial" pitchFamily="34" charset="0"/>
                <a:cs typeface="Arial" pitchFamily="34" charset="0"/>
              </a:rPr>
              <a:t>NiCoMo</a:t>
            </a:r>
            <a:r>
              <a:rPr lang="hu-HU" dirty="0" smtClean="0">
                <a:latin typeface="Arial" pitchFamily="34" charset="0"/>
                <a:cs typeface="Arial" pitchFamily="34" charset="0"/>
              </a:rPr>
              <a:t>" katalizátorok, </a:t>
            </a:r>
            <a:r>
              <a:rPr lang="hu-HU" dirty="0" err="1" smtClean="0">
                <a:latin typeface="Arial" pitchFamily="34" charset="0"/>
                <a:cs typeface="Arial" pitchFamily="34" charset="0"/>
              </a:rPr>
              <a:t>NiO</a:t>
            </a:r>
            <a:r>
              <a:rPr lang="hu-HU" dirty="0" smtClean="0">
                <a:latin typeface="Arial" pitchFamily="34" charset="0"/>
                <a:cs typeface="Arial" pitchFamily="34" charset="0"/>
              </a:rPr>
              <a:t>/</a:t>
            </a:r>
            <a:r>
              <a:rPr lang="hu-HU" dirty="0" err="1" smtClean="0">
                <a:latin typeface="Arial" pitchFamily="34" charset="0"/>
                <a:cs typeface="Arial" pitchFamily="34" charset="0"/>
              </a:rPr>
              <a:t>CoO</a:t>
            </a:r>
            <a:r>
              <a:rPr lang="hu-HU" dirty="0" smtClean="0">
                <a:latin typeface="Arial" pitchFamily="34" charset="0"/>
                <a:cs typeface="Arial" pitchFamily="34" charset="0"/>
              </a:rPr>
              <a:t>/MoO</a:t>
            </a:r>
            <a:r>
              <a:rPr lang="hu-HU" baseline="-25000" dirty="0" smtClean="0">
                <a:latin typeface="Arial" pitchFamily="34" charset="0"/>
                <a:cs typeface="Arial" pitchFamily="34" charset="0"/>
              </a:rPr>
              <a:t>3</a:t>
            </a:r>
            <a:r>
              <a:rPr lang="hu-HU" dirty="0" smtClean="0">
                <a:latin typeface="Arial" pitchFamily="34" charset="0"/>
                <a:cs typeface="Arial" pitchFamily="34" charset="0"/>
              </a:rPr>
              <a:t>  Al</a:t>
            </a:r>
            <a:r>
              <a:rPr lang="hu-HU" baseline="-25000" dirty="0" smtClean="0">
                <a:latin typeface="Arial" pitchFamily="34" charset="0"/>
                <a:cs typeface="Arial" pitchFamily="34" charset="0"/>
              </a:rPr>
              <a:t>2</a:t>
            </a:r>
            <a:r>
              <a:rPr lang="hu-HU" dirty="0" smtClean="0">
                <a:latin typeface="Arial" pitchFamily="34" charset="0"/>
                <a:cs typeface="Arial" pitchFamily="34" charset="0"/>
              </a:rPr>
              <a:t>O</a:t>
            </a:r>
            <a:r>
              <a:rPr lang="hu-HU" baseline="-25000" dirty="0" smtClean="0">
                <a:latin typeface="Arial" pitchFamily="34" charset="0"/>
                <a:cs typeface="Arial" pitchFamily="34" charset="0"/>
              </a:rPr>
              <a:t>3</a:t>
            </a:r>
            <a:r>
              <a:rPr lang="hu-HU" dirty="0" smtClean="0">
                <a:latin typeface="Arial" pitchFamily="34" charset="0"/>
                <a:cs typeface="Arial" pitchFamily="34" charset="0"/>
              </a:rPr>
              <a:t> hordozón</a:t>
            </a:r>
          </a:p>
          <a:p>
            <a:endParaRPr lang="hu-HU" dirty="0" smtClean="0">
              <a:latin typeface="Arial" pitchFamily="34" charset="0"/>
              <a:cs typeface="Arial" pitchFamily="34" charset="0"/>
            </a:endParaRPr>
          </a:p>
          <a:p>
            <a:pPr>
              <a:buNone/>
            </a:pPr>
            <a:r>
              <a:rPr lang="hu-HU" dirty="0" smtClean="0">
                <a:latin typeface="Arial" pitchFamily="34" charset="0"/>
                <a:cs typeface="Arial" pitchFamily="34" charset="0"/>
              </a:rPr>
              <a:t>Valamennyi reakció általában 330-420C közötti hőmérséklet tartományban, 5 </a:t>
            </a:r>
            <a:r>
              <a:rPr lang="hu-HU" dirty="0" err="1" smtClean="0">
                <a:latin typeface="Arial" pitchFamily="34" charset="0"/>
                <a:cs typeface="Arial" pitchFamily="34" charset="0"/>
              </a:rPr>
              <a:t>MPa</a:t>
            </a:r>
            <a:r>
              <a:rPr lang="hu-HU" dirty="0" smtClean="0">
                <a:latin typeface="Arial" pitchFamily="34" charset="0"/>
                <a:cs typeface="Arial" pitchFamily="34" charset="0"/>
              </a:rPr>
              <a:t> nyomás alatt és 1,5-5 h-1 térsebesség mellett megy végbe.</a:t>
            </a:r>
          </a:p>
          <a:p>
            <a:pPr>
              <a:buNone/>
            </a:pPr>
            <a:endParaRPr lang="hu-HU" dirty="0" smtClean="0">
              <a:latin typeface="Arial" pitchFamily="34" charset="0"/>
              <a:cs typeface="Arial" pitchFamily="34" charset="0"/>
            </a:endParaRPr>
          </a:p>
          <a:p>
            <a:pPr>
              <a:buNone/>
            </a:pPr>
            <a:r>
              <a:rPr lang="hu-HU" dirty="0" smtClean="0"/>
              <a:t>A kénmentesítési reakciók </a:t>
            </a:r>
            <a:r>
              <a:rPr lang="hu-HU" b="1" dirty="0" smtClean="0"/>
              <a:t>3÷4,5 </a:t>
            </a:r>
            <a:r>
              <a:rPr lang="hu-HU" b="1" dirty="0" err="1" smtClean="0"/>
              <a:t>MPa</a:t>
            </a:r>
            <a:r>
              <a:rPr lang="hu-HU" b="1" dirty="0" smtClean="0"/>
              <a:t> nyomáson, 320÷400 °C hőmérsékleten a reaktorban, alumíniumoxid hordozóra felvitt </a:t>
            </a:r>
            <a:r>
              <a:rPr lang="hu-HU" b="1" dirty="0" err="1" smtClean="0"/>
              <a:t>Co-Mo</a:t>
            </a:r>
            <a:r>
              <a:rPr lang="hu-HU" b="1" dirty="0" smtClean="0"/>
              <a:t> katalizátoron, </a:t>
            </a:r>
            <a:r>
              <a:rPr lang="hu-HU" b="1" dirty="0" err="1" smtClean="0"/>
              <a:t>hidrogéndús</a:t>
            </a:r>
            <a:r>
              <a:rPr lang="hu-HU" b="1" dirty="0" smtClean="0"/>
              <a:t> gáz jelenlétében játszódnak le.</a:t>
            </a:r>
            <a:r>
              <a:rPr lang="hu-HU" dirty="0" smtClean="0"/>
              <a:t> Az alapanyagban lévő </a:t>
            </a:r>
            <a:r>
              <a:rPr lang="hu-HU" dirty="0" err="1" smtClean="0"/>
              <a:t>heterovegyületek</a:t>
            </a:r>
            <a:r>
              <a:rPr lang="hu-HU" dirty="0" smtClean="0"/>
              <a:t> (kén-, nitrogén- és oxigéntartalmú szénhidrogének) a hidrogén hatására (hidrogén-szulfid, ammónia és víz képződése mellett) átalakulnak, majd a rendszerben keringő </a:t>
            </a:r>
            <a:r>
              <a:rPr lang="hu-HU" dirty="0" err="1" smtClean="0"/>
              <a:t>hidrogéndús</a:t>
            </a:r>
            <a:r>
              <a:rPr lang="hu-HU" dirty="0" smtClean="0"/>
              <a:t> gázba, valamint a szénhidrogén gázba jutnak. </a:t>
            </a:r>
            <a:r>
              <a:rPr lang="hu-HU" b="1" dirty="0" smtClean="0"/>
              <a:t>A képződött kénhidrogént az </a:t>
            </a:r>
            <a:r>
              <a:rPr lang="hu-HU" b="1" dirty="0" err="1" smtClean="0"/>
              <a:t>aminos</a:t>
            </a:r>
            <a:r>
              <a:rPr lang="hu-HU" b="1" dirty="0" smtClean="0"/>
              <a:t> mosórendszerben nyerik ki.</a:t>
            </a:r>
            <a:r>
              <a:rPr lang="hu-HU" dirty="0" smtClean="0"/>
              <a:t> A reakciókhoz szükséges friss </a:t>
            </a:r>
            <a:r>
              <a:rPr lang="hu-HU" dirty="0" err="1" smtClean="0"/>
              <a:t>hidrogéndús</a:t>
            </a:r>
            <a:r>
              <a:rPr lang="hu-HU" dirty="0" smtClean="0"/>
              <a:t> gázt belső termelésből biztosítják.</a:t>
            </a:r>
          </a:p>
          <a:p>
            <a:pPr>
              <a:buNone/>
            </a:pPr>
            <a:endParaRPr lang="hu-HU" dirty="0" smtClean="0">
              <a:latin typeface="Arial" pitchFamily="34" charset="0"/>
              <a:cs typeface="Arial" pitchFamily="34" charset="0"/>
            </a:endParaRPr>
          </a:p>
          <a:p>
            <a:endParaRPr lang="hu-H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hu-HU"/>
          </a:p>
        </p:txBody>
      </p:sp>
      <p:pic>
        <p:nvPicPr>
          <p:cNvPr id="79875" name="Picture 3"/>
          <p:cNvPicPr>
            <a:picLocks noChangeAspect="1" noChangeArrowheads="1"/>
          </p:cNvPicPr>
          <p:nvPr/>
        </p:nvPicPr>
        <p:blipFill>
          <a:blip r:embed="rId2" cstate="print"/>
          <a:srcRect/>
          <a:stretch>
            <a:fillRect/>
          </a:stretch>
        </p:blipFill>
        <p:spPr bwMode="auto">
          <a:xfrm>
            <a:off x="-4763" y="4763"/>
            <a:ext cx="9153526" cy="684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989186" name="Picture 2"/>
          <p:cNvPicPr>
            <a:picLocks noChangeAspect="1" noChangeArrowheads="1"/>
          </p:cNvPicPr>
          <p:nvPr/>
        </p:nvPicPr>
        <p:blipFill>
          <a:blip r:embed="rId2" cstate="print"/>
          <a:srcRect/>
          <a:stretch>
            <a:fillRect/>
          </a:stretch>
        </p:blipFill>
        <p:spPr bwMode="auto">
          <a:xfrm>
            <a:off x="500034" y="285728"/>
            <a:ext cx="8286807"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4638"/>
            <a:ext cx="9144000" cy="1143000"/>
          </a:xfrm>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Egyes konverziós és </a:t>
            </a:r>
            <a:r>
              <a:rPr lang="hu-HU" sz="2800" b="1" dirty="0" err="1" smtClean="0">
                <a:effectLst>
                  <a:outerShdw blurRad="38100" dist="38100" dir="2700000" algn="tl">
                    <a:srgbClr val="000000">
                      <a:alpha val="43137"/>
                    </a:srgbClr>
                  </a:outerShdw>
                </a:effectLst>
                <a:latin typeface="Arial" pitchFamily="34" charset="0"/>
                <a:cs typeface="Arial" pitchFamily="34" charset="0"/>
              </a:rPr>
              <a:t>treating</a:t>
            </a:r>
            <a:r>
              <a:rPr lang="hu-HU" sz="2800" b="1" dirty="0" smtClean="0">
                <a:effectLst>
                  <a:outerShdw blurRad="38100" dist="38100" dir="2700000" algn="tl">
                    <a:srgbClr val="000000">
                      <a:alpha val="43137"/>
                    </a:srgbClr>
                  </a:outerShdw>
                </a:effectLst>
                <a:latin typeface="Arial" pitchFamily="34" charset="0"/>
                <a:cs typeface="Arial" pitchFamily="34" charset="0"/>
              </a:rPr>
              <a:t> finomítói üzemi kapacitások atmoszférikusra (elsődlegesre) vetített aránya a világon, 1965-2013 (</a:t>
            </a:r>
            <a:r>
              <a:rPr lang="hu-HU" sz="2800" b="1" dirty="0" err="1" smtClean="0">
                <a:effectLst>
                  <a:outerShdw blurRad="38100" dist="38100" dir="2700000" algn="tl">
                    <a:srgbClr val="000000">
                      <a:alpha val="43137"/>
                    </a:srgbClr>
                  </a:outerShdw>
                </a:effectLst>
                <a:latin typeface="Arial" pitchFamily="34" charset="0"/>
                <a:cs typeface="Arial" pitchFamily="34" charset="0"/>
              </a:rPr>
              <a:t>source</a:t>
            </a:r>
            <a:r>
              <a:rPr lang="hu-HU" sz="2800" b="1" dirty="0" smtClean="0">
                <a:effectLst>
                  <a:outerShdw blurRad="38100" dist="38100" dir="2700000" algn="tl">
                    <a:srgbClr val="000000">
                      <a:alpha val="43137"/>
                    </a:srgbClr>
                  </a:outerShdw>
                </a:effectLst>
                <a:latin typeface="Arial" pitchFamily="34" charset="0"/>
                <a:cs typeface="Arial" pitchFamily="34" charset="0"/>
              </a:rPr>
              <a:t>: OGJ)</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Chart 4"/>
          <p:cNvGraphicFramePr>
            <a:graphicFrameLocks/>
          </p:cNvGraphicFramePr>
          <p:nvPr/>
        </p:nvGraphicFramePr>
        <p:xfrm>
          <a:off x="683568" y="1484784"/>
          <a:ext cx="7920879"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755576" y="5733256"/>
            <a:ext cx="7776864" cy="646331"/>
          </a:xfrm>
          <a:prstGeom prst="rect">
            <a:avLst/>
          </a:prstGeom>
          <a:solidFill>
            <a:srgbClr val="FFFF00"/>
          </a:solidFill>
        </p:spPr>
        <p:txBody>
          <a:bodyPr wrap="square" rtlCol="0">
            <a:spAutoFit/>
          </a:bodyPr>
          <a:lstStyle/>
          <a:p>
            <a:r>
              <a:rPr lang="hu-HU" sz="1200" b="1" dirty="0" err="1" smtClean="0">
                <a:latin typeface="Arial" pitchFamily="34" charset="0"/>
                <a:cs typeface="Arial" pitchFamily="34" charset="0"/>
              </a:rPr>
              <a:t>Separation</a:t>
            </a:r>
            <a:r>
              <a:rPr lang="hu-HU" sz="1200" b="1" dirty="0" smtClean="0">
                <a:latin typeface="Arial" pitchFamily="34" charset="0"/>
                <a:cs typeface="Arial" pitchFamily="34" charset="0"/>
              </a:rPr>
              <a:t>: Atm</a:t>
            </a:r>
            <a:r>
              <a:rPr lang="hu-HU" sz="1200" dirty="0" smtClean="0">
                <a:latin typeface="Arial" pitchFamily="34" charset="0"/>
                <a:cs typeface="Arial" pitchFamily="34" charset="0"/>
              </a:rPr>
              <a:t>oszférikus desztilláció  </a:t>
            </a:r>
          </a:p>
          <a:p>
            <a:r>
              <a:rPr lang="hu-HU" sz="1200" b="1" dirty="0" err="1" smtClean="0">
                <a:latin typeface="Arial" pitchFamily="34" charset="0"/>
                <a:cs typeface="Arial" pitchFamily="34" charset="0"/>
              </a:rPr>
              <a:t>Conversion</a:t>
            </a:r>
            <a:r>
              <a:rPr lang="hu-HU" sz="1200" b="1" dirty="0" smtClean="0">
                <a:latin typeface="Arial" pitchFamily="34" charset="0"/>
                <a:cs typeface="Arial" pitchFamily="34" charset="0"/>
              </a:rPr>
              <a:t>:</a:t>
            </a:r>
            <a:r>
              <a:rPr lang="hu-HU" sz="1200" dirty="0" smtClean="0">
                <a:latin typeface="Arial" pitchFamily="34" charset="0"/>
                <a:cs typeface="Arial" pitchFamily="34" charset="0"/>
              </a:rPr>
              <a:t> </a:t>
            </a:r>
            <a:r>
              <a:rPr lang="hu-HU" sz="1200" b="1" dirty="0" smtClean="0">
                <a:latin typeface="Arial" pitchFamily="34" charset="0"/>
                <a:cs typeface="Arial" pitchFamily="34" charset="0"/>
              </a:rPr>
              <a:t>Krakk</a:t>
            </a:r>
            <a:r>
              <a:rPr lang="hu-HU" sz="1200" dirty="0" smtClean="0">
                <a:latin typeface="Arial" pitchFamily="34" charset="0"/>
                <a:cs typeface="Arial" pitchFamily="34" charset="0"/>
              </a:rPr>
              <a:t>olás, </a:t>
            </a:r>
            <a:r>
              <a:rPr lang="hu-HU" sz="1200" b="1" dirty="0" smtClean="0">
                <a:latin typeface="Arial" pitchFamily="34" charset="0"/>
                <a:cs typeface="Arial" pitchFamily="34" charset="0"/>
              </a:rPr>
              <a:t>Ref</a:t>
            </a:r>
            <a:r>
              <a:rPr lang="hu-HU" sz="1200" dirty="0" smtClean="0">
                <a:latin typeface="Arial" pitchFamily="34" charset="0"/>
                <a:cs typeface="Arial" pitchFamily="34" charset="0"/>
              </a:rPr>
              <a:t>ormálás, </a:t>
            </a:r>
            <a:r>
              <a:rPr lang="hu-HU" sz="1200" b="1" dirty="0" err="1" smtClean="0">
                <a:latin typeface="Arial" pitchFamily="34" charset="0"/>
                <a:cs typeface="Arial" pitchFamily="34" charset="0"/>
              </a:rPr>
              <a:t>Alk</a:t>
            </a:r>
            <a:r>
              <a:rPr lang="hu-HU" sz="1200" dirty="0" err="1" smtClean="0">
                <a:latin typeface="Arial" pitchFamily="34" charset="0"/>
                <a:cs typeface="Arial" pitchFamily="34" charset="0"/>
              </a:rPr>
              <a:t>ilezés</a:t>
            </a:r>
            <a:r>
              <a:rPr lang="hu-HU" sz="1200" dirty="0" smtClean="0">
                <a:latin typeface="Arial" pitchFamily="34" charset="0"/>
                <a:cs typeface="Arial" pitchFamily="34" charset="0"/>
              </a:rPr>
              <a:t>, </a:t>
            </a:r>
            <a:r>
              <a:rPr lang="hu-HU" sz="1200" b="1" dirty="0" err="1" smtClean="0">
                <a:latin typeface="Arial" pitchFamily="34" charset="0"/>
                <a:cs typeface="Arial" pitchFamily="34" charset="0"/>
              </a:rPr>
              <a:t>HC</a:t>
            </a:r>
            <a:r>
              <a:rPr lang="hu-HU" sz="1200" dirty="0" err="1" smtClean="0">
                <a:latin typeface="Arial" pitchFamily="34" charset="0"/>
                <a:cs typeface="Arial" pitchFamily="34" charset="0"/>
              </a:rPr>
              <a:t>-hidrokrakkolás</a:t>
            </a:r>
            <a:r>
              <a:rPr lang="hu-HU" sz="1200" dirty="0" smtClean="0">
                <a:latin typeface="Arial" pitchFamily="34" charset="0"/>
                <a:cs typeface="Arial" pitchFamily="34" charset="0"/>
              </a:rPr>
              <a:t> </a:t>
            </a:r>
          </a:p>
          <a:p>
            <a:r>
              <a:rPr lang="hu-HU" sz="1200" b="1" dirty="0" err="1" smtClean="0">
                <a:latin typeface="Arial" pitchFamily="34" charset="0"/>
                <a:cs typeface="Arial" pitchFamily="34" charset="0"/>
              </a:rPr>
              <a:t>Treating</a:t>
            </a:r>
            <a:r>
              <a:rPr lang="hu-HU" sz="1200" b="1" dirty="0" smtClean="0">
                <a:latin typeface="Arial" pitchFamily="34" charset="0"/>
                <a:cs typeface="Arial" pitchFamily="34" charset="0"/>
              </a:rPr>
              <a:t>: </a:t>
            </a:r>
            <a:r>
              <a:rPr lang="hu-HU" sz="1200" b="1" dirty="0" err="1" smtClean="0">
                <a:latin typeface="Arial" pitchFamily="34" charset="0"/>
                <a:cs typeface="Arial" pitchFamily="34" charset="0"/>
              </a:rPr>
              <a:t>HT</a:t>
            </a:r>
            <a:r>
              <a:rPr lang="hu-HU" sz="1200" dirty="0" err="1" smtClean="0">
                <a:latin typeface="Arial" pitchFamily="34" charset="0"/>
                <a:cs typeface="Arial" pitchFamily="34" charset="0"/>
              </a:rPr>
              <a:t>-hydrotreating</a:t>
            </a:r>
            <a:r>
              <a:rPr lang="hu-HU" sz="1200" dirty="0" smtClean="0">
                <a:latin typeface="Arial" pitchFamily="34" charset="0"/>
                <a:cs typeface="Arial" pitchFamily="34" charset="0"/>
              </a:rPr>
              <a:t> (hidrogénes kénmentesítés)</a:t>
            </a:r>
            <a:endParaRPr lang="hu-HU" sz="1200" b="1"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44624"/>
            <a:ext cx="8964488"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Konverziós beruházások Európában, 1990-2013</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lstStyle/>
          <a:p>
            <a:endParaRPr lang="hu-HU"/>
          </a:p>
        </p:txBody>
      </p:sp>
      <p:pic>
        <p:nvPicPr>
          <p:cNvPr id="318466" name="Picture 2"/>
          <p:cNvPicPr>
            <a:picLocks noChangeAspect="1" noChangeArrowheads="1"/>
          </p:cNvPicPr>
          <p:nvPr/>
        </p:nvPicPr>
        <p:blipFill>
          <a:blip r:embed="rId2" cstate="print"/>
          <a:srcRect/>
          <a:stretch>
            <a:fillRect/>
          </a:stretch>
        </p:blipFill>
        <p:spPr bwMode="auto">
          <a:xfrm>
            <a:off x="428596" y="1214422"/>
            <a:ext cx="8358246" cy="5519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Types</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refinery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processes</a:t>
            </a:r>
            <a:r>
              <a:rPr lang="hu-HU" sz="2800" b="1" dirty="0" smtClean="0">
                <a:effectLst>
                  <a:outerShdw blurRad="38100" dist="38100" dir="2700000" algn="tl">
                    <a:srgbClr val="000000">
                      <a:alpha val="43137"/>
                    </a:srgbClr>
                  </a:outerShdw>
                </a:effectLst>
                <a:latin typeface="Arial" pitchFamily="34" charset="0"/>
                <a:cs typeface="Arial" pitchFamily="34" charset="0"/>
              </a:rPr>
              <a:t> (4/</a:t>
            </a:r>
            <a:r>
              <a:rPr lang="hu-HU" sz="2800" b="1" dirty="0" err="1" smtClean="0">
                <a:effectLst>
                  <a:outerShdw blurRad="38100" dist="38100" dir="2700000" algn="tl">
                    <a:srgbClr val="000000">
                      <a:alpha val="43137"/>
                    </a:srgbClr>
                  </a:outerShdw>
                </a:effectLst>
                <a:latin typeface="Arial" pitchFamily="34" charset="0"/>
                <a:cs typeface="Arial" pitchFamily="34" charset="0"/>
              </a:rPr>
              <a:t>4</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92500"/>
          </a:bodyPr>
          <a:lstStyle/>
          <a:p>
            <a:pPr>
              <a:buNone/>
            </a:pPr>
            <a:r>
              <a:rPr lang="hu-HU" sz="2400" dirty="0" err="1" smtClean="0">
                <a:latin typeface="Arial" pitchFamily="34" charset="0"/>
                <a:cs typeface="Arial" pitchFamily="34" charset="0"/>
              </a:rPr>
              <a:t>Separation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conversion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treatment</a:t>
            </a:r>
            <a:r>
              <a:rPr lang="hu-HU" sz="2400" dirty="0" smtClean="0">
                <a:latin typeface="Arial" pitchFamily="34" charset="0"/>
                <a:cs typeface="Arial" pitchFamily="34" charset="0"/>
              </a:rPr>
              <a:t>, </a:t>
            </a:r>
            <a:r>
              <a:rPr lang="hu-HU" sz="2400" b="1" dirty="0" smtClean="0">
                <a:latin typeface="Arial" pitchFamily="34" charset="0"/>
                <a:cs typeface="Arial" pitchFamily="34" charset="0"/>
              </a:rPr>
              <a:t>a</a:t>
            </a:r>
            <a:r>
              <a:rPr lang="en-US" sz="2400" b="1" dirty="0" err="1" smtClean="0">
                <a:latin typeface="Arial" pitchFamily="34" charset="0"/>
                <a:cs typeface="Arial" pitchFamily="34" charset="0"/>
              </a:rPr>
              <a:t>uxiliary</a:t>
            </a:r>
            <a:r>
              <a:rPr lang="en-US" sz="2400" b="1" dirty="0" smtClean="0">
                <a:latin typeface="Arial" pitchFamily="34" charset="0"/>
                <a:cs typeface="Arial" pitchFamily="34" charset="0"/>
              </a:rPr>
              <a:t> </a:t>
            </a:r>
            <a:r>
              <a:rPr lang="hu-HU" sz="2400" b="1" dirty="0" smtClean="0">
                <a:latin typeface="Arial" pitchFamily="34" charset="0"/>
                <a:cs typeface="Arial" pitchFamily="34" charset="0"/>
              </a:rPr>
              <a:t>f</a:t>
            </a:r>
            <a:r>
              <a:rPr lang="en-US" sz="2400" b="1" dirty="0" err="1" smtClean="0">
                <a:latin typeface="Arial" pitchFamily="34" charset="0"/>
                <a:cs typeface="Arial" pitchFamily="34" charset="0"/>
              </a:rPr>
              <a:t>acilities</a:t>
            </a:r>
            <a:r>
              <a:rPr lang="hu-HU" sz="2400" b="1" dirty="0" smtClean="0">
                <a:latin typeface="Arial" pitchFamily="34" charset="0"/>
                <a:cs typeface="Arial" pitchFamily="34" charset="0"/>
              </a:rPr>
              <a:t> (segédüzemek)</a:t>
            </a:r>
          </a:p>
          <a:p>
            <a:pPr>
              <a:buNone/>
            </a:pPr>
            <a:endParaRPr lang="en-US" sz="2400" b="1"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Every refinery will use additional units and processes</a:t>
            </a:r>
            <a:r>
              <a:rPr lang="hu-HU" sz="2400" dirty="0" smtClean="0">
                <a:latin typeface="Arial" pitchFamily="34" charset="0"/>
                <a:cs typeface="Arial" pitchFamily="34" charset="0"/>
              </a:rPr>
              <a:t> </a:t>
            </a:r>
            <a:r>
              <a:rPr lang="en-US" sz="2400" dirty="0" smtClean="0">
                <a:latin typeface="Arial" pitchFamily="34" charset="0"/>
                <a:cs typeface="Arial" pitchFamily="34" charset="0"/>
              </a:rPr>
              <a:t>which are not directly involved in the refining of crude oil,</a:t>
            </a:r>
            <a:r>
              <a:rPr lang="hu-HU" sz="2400" dirty="0" smtClean="0">
                <a:latin typeface="Arial" pitchFamily="34" charset="0"/>
                <a:cs typeface="Arial" pitchFamily="34" charset="0"/>
              </a:rPr>
              <a:t> </a:t>
            </a:r>
            <a:r>
              <a:rPr lang="en-US" sz="2400" dirty="0" smtClean="0">
                <a:latin typeface="Arial" pitchFamily="34" charset="0"/>
                <a:cs typeface="Arial" pitchFamily="34" charset="0"/>
              </a:rPr>
              <a:t>but are vital to the operation of a refinery. Examples of</a:t>
            </a:r>
            <a:r>
              <a:rPr lang="hu-HU" sz="2400" dirty="0" smtClean="0">
                <a:latin typeface="Arial" pitchFamily="34" charset="0"/>
                <a:cs typeface="Arial" pitchFamily="34" charset="0"/>
              </a:rPr>
              <a:t> </a:t>
            </a:r>
            <a:r>
              <a:rPr lang="en-US" sz="2400" dirty="0" smtClean="0">
                <a:latin typeface="Arial" pitchFamily="34" charset="0"/>
                <a:cs typeface="Arial" pitchFamily="34" charset="0"/>
              </a:rPr>
              <a:t>these are </a:t>
            </a:r>
            <a:r>
              <a:rPr lang="en-US" sz="2400" b="1" dirty="0" smtClean="0">
                <a:latin typeface="Arial" pitchFamily="34" charset="0"/>
                <a:cs typeface="Arial" pitchFamily="34" charset="0"/>
              </a:rPr>
              <a:t>steam boilers, cooling towers</a:t>
            </a:r>
            <a:r>
              <a:rPr lang="hu-HU" sz="2400" b="1" dirty="0" smtClean="0">
                <a:latin typeface="Arial" pitchFamily="34" charset="0"/>
                <a:cs typeface="Arial" pitchFamily="34" charset="0"/>
              </a:rPr>
              <a:t>,</a:t>
            </a:r>
            <a:r>
              <a:rPr lang="en-US" sz="2400" b="1" dirty="0" smtClean="0">
                <a:latin typeface="Arial" pitchFamily="34" charset="0"/>
                <a:cs typeface="Arial" pitchFamily="34" charset="0"/>
              </a:rPr>
              <a:t> waste water treatment facilities,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comprised</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gas</a:t>
            </a:r>
            <a:r>
              <a:rPr lang="hu-HU" sz="2400" b="1" dirty="0" smtClean="0">
                <a:latin typeface="Arial" pitchFamily="34" charset="0"/>
                <a:cs typeface="Arial" pitchFamily="34" charset="0"/>
              </a:rPr>
              <a:t> and </a:t>
            </a:r>
            <a:r>
              <a:rPr lang="en-US" sz="2400" b="1" dirty="0" smtClean="0">
                <a:latin typeface="Arial" pitchFamily="34" charset="0"/>
                <a:cs typeface="Arial" pitchFamily="34" charset="0"/>
              </a:rPr>
              <a:t>hydrogen plants, and </a:t>
            </a:r>
            <a:r>
              <a:rPr lang="en-US" sz="2400" b="1" dirty="0" err="1" smtClean="0">
                <a:latin typeface="Arial" pitchFamily="34" charset="0"/>
                <a:cs typeface="Arial" pitchFamily="34" charset="0"/>
              </a:rPr>
              <a:t>sulphur</a:t>
            </a:r>
            <a:r>
              <a:rPr lang="en-US" sz="2400" b="1" dirty="0" smtClean="0">
                <a:latin typeface="Arial" pitchFamily="34" charset="0"/>
                <a:cs typeface="Arial" pitchFamily="34" charset="0"/>
              </a:rPr>
              <a:t> recovery</a:t>
            </a:r>
            <a:r>
              <a:rPr lang="hu-HU" sz="2400" b="1" dirty="0" smtClean="0">
                <a:latin typeface="Arial" pitchFamily="34" charset="0"/>
                <a:cs typeface="Arial" pitchFamily="34" charset="0"/>
              </a:rPr>
              <a:t> </a:t>
            </a:r>
            <a:r>
              <a:rPr lang="en-US" sz="2400" dirty="0" smtClean="0">
                <a:latin typeface="Arial" pitchFamily="34" charset="0"/>
                <a:cs typeface="Arial" pitchFamily="34" charset="0"/>
              </a:rPr>
              <a:t>units </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Products from auxiliary facilities (clean water, steam,</a:t>
            </a:r>
            <a:r>
              <a:rPr lang="hu-HU" sz="2400" dirty="0" smtClean="0">
                <a:latin typeface="Arial" pitchFamily="34" charset="0"/>
                <a:cs typeface="Arial" pitchFamily="34" charset="0"/>
              </a:rPr>
              <a:t> </a:t>
            </a:r>
            <a:r>
              <a:rPr lang="en-US" sz="2400" dirty="0" smtClean="0">
                <a:latin typeface="Arial" pitchFamily="34" charset="0"/>
                <a:cs typeface="Arial" pitchFamily="34" charset="0"/>
              </a:rPr>
              <a:t>electricity and process heat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comprised</a:t>
            </a:r>
            <a:r>
              <a:rPr lang="hu-HU" sz="2400" dirty="0" smtClean="0">
                <a:latin typeface="Arial" pitchFamily="34" charset="0"/>
                <a:cs typeface="Arial" pitchFamily="34" charset="0"/>
              </a:rPr>
              <a:t> air and </a:t>
            </a:r>
            <a:r>
              <a:rPr lang="hu-HU" sz="2400" dirty="0" err="1" smtClean="0">
                <a:latin typeface="Arial" pitchFamily="34" charset="0"/>
                <a:cs typeface="Arial" pitchFamily="34" charset="0"/>
              </a:rPr>
              <a:t>nitrogen</a:t>
            </a:r>
            <a:r>
              <a:rPr lang="en-US" sz="2400" dirty="0" smtClean="0">
                <a:latin typeface="Arial" pitchFamily="34" charset="0"/>
                <a:cs typeface="Arial" pitchFamily="34" charset="0"/>
              </a:rPr>
              <a:t>) are required by most process</a:t>
            </a:r>
            <a:r>
              <a:rPr lang="hu-HU" sz="2400" dirty="0" smtClean="0">
                <a:latin typeface="Arial" pitchFamily="34" charset="0"/>
                <a:cs typeface="Arial" pitchFamily="34" charset="0"/>
              </a:rPr>
              <a:t> </a:t>
            </a:r>
            <a:r>
              <a:rPr lang="en-US" sz="2400" dirty="0" smtClean="0">
                <a:latin typeface="Arial" pitchFamily="34" charset="0"/>
                <a:cs typeface="Arial" pitchFamily="34" charset="0"/>
              </a:rPr>
              <a:t>units throughout the refinery</a:t>
            </a:r>
            <a:endParaRPr lang="hu-HU" sz="2400" dirty="0">
              <a:latin typeface="Arial" pitchFamily="34" charset="0"/>
              <a:cs typeface="Arial" pitchFamily="34" charset="0"/>
            </a:endParaRPr>
          </a:p>
        </p:txBody>
      </p:sp>
      <p:sp>
        <p:nvSpPr>
          <p:cNvPr id="6" name="Szövegdoboz 5"/>
          <p:cNvSpPr txBox="1"/>
          <p:nvPr/>
        </p:nvSpPr>
        <p:spPr>
          <a:xfrm>
            <a:off x="571472" y="6215082"/>
            <a:ext cx="4929222"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err="1" smtClean="0">
                <a:latin typeface="Arial" pitchFamily="34" charset="0"/>
                <a:cs typeface="Arial" pitchFamily="34" charset="0"/>
              </a:rPr>
              <a:t>How</a:t>
            </a:r>
            <a:r>
              <a:rPr lang="hu-HU" sz="1200" dirty="0" smtClean="0">
                <a:latin typeface="Arial" pitchFamily="34" charset="0"/>
                <a:cs typeface="Arial" pitchFamily="34" charset="0"/>
              </a:rPr>
              <a:t> an </a:t>
            </a:r>
            <a:r>
              <a:rPr lang="hu-HU" sz="1200" dirty="0" err="1" smtClean="0">
                <a:latin typeface="Arial" pitchFamily="34" charset="0"/>
                <a:cs typeface="Arial" pitchFamily="34" charset="0"/>
              </a:rPr>
              <a:t>oil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refinery</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works</a:t>
            </a:r>
            <a:r>
              <a:rPr lang="hu-HU" sz="1200" dirty="0" smtClean="0">
                <a:latin typeface="Arial" pitchFamily="34" charset="0"/>
                <a:cs typeface="Arial" pitchFamily="34" charset="0"/>
              </a:rPr>
              <a:t>. EUROPIA, 2009</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4"/>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Kőolaj-feldolgozó (finomító) típusok</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857232"/>
            <a:ext cx="8401080" cy="5786454"/>
          </a:xfrm>
        </p:spPr>
        <p:txBody>
          <a:bodyPr>
            <a:normAutofit lnSpcReduction="10000"/>
          </a:bodyPr>
          <a:lstStyle/>
          <a:p>
            <a:pPr>
              <a:buNone/>
            </a:pPr>
            <a:r>
              <a:rPr lang="en-US" sz="1600" b="1" dirty="0" err="1" smtClean="0">
                <a:solidFill>
                  <a:srgbClr val="FF0000"/>
                </a:solidFill>
                <a:latin typeface="Arial" pitchFamily="34" charset="0"/>
                <a:cs typeface="Arial" pitchFamily="34" charset="0"/>
              </a:rPr>
              <a:t>Hydroskimming</a:t>
            </a:r>
            <a:r>
              <a:rPr lang="en-US" sz="1600" b="1" dirty="0" smtClean="0">
                <a:solidFill>
                  <a:srgbClr val="FF0000"/>
                </a:solidFill>
                <a:latin typeface="Arial" pitchFamily="34" charset="0"/>
                <a:cs typeface="Arial" pitchFamily="34" charset="0"/>
              </a:rPr>
              <a:t> refinery</a:t>
            </a:r>
            <a:r>
              <a:rPr lang="hu-HU" sz="1600" dirty="0" smtClean="0">
                <a:latin typeface="Arial" pitchFamily="34" charset="0"/>
                <a:cs typeface="Arial" pitchFamily="34" charset="0"/>
              </a:rPr>
              <a:t>:</a:t>
            </a:r>
            <a:r>
              <a:rPr lang="en-US" sz="1600" dirty="0" smtClean="0">
                <a:latin typeface="Arial" pitchFamily="34" charset="0"/>
                <a:cs typeface="Arial" pitchFamily="34" charset="0"/>
              </a:rPr>
              <a:t> This refinery is the simplest and</a:t>
            </a:r>
            <a:r>
              <a:rPr lang="hu-HU" sz="1600" dirty="0" smtClean="0">
                <a:latin typeface="Arial" pitchFamily="34" charset="0"/>
                <a:cs typeface="Arial" pitchFamily="34" charset="0"/>
              </a:rPr>
              <a:t> </a:t>
            </a:r>
            <a:r>
              <a:rPr lang="en-US" sz="1600" dirty="0" smtClean="0">
                <a:latin typeface="Arial" pitchFamily="34" charset="0"/>
                <a:cs typeface="Arial" pitchFamily="34" charset="0"/>
              </a:rPr>
              <a:t>oldest configuration and there are only a limited number of</a:t>
            </a:r>
            <a:r>
              <a:rPr lang="hu-HU" sz="1600" dirty="0" smtClean="0">
                <a:latin typeface="Arial" pitchFamily="34" charset="0"/>
                <a:cs typeface="Arial" pitchFamily="34" charset="0"/>
              </a:rPr>
              <a:t> </a:t>
            </a:r>
            <a:r>
              <a:rPr lang="en-US" sz="1600" dirty="0" smtClean="0">
                <a:latin typeface="Arial" pitchFamily="34" charset="0"/>
                <a:cs typeface="Arial" pitchFamily="34" charset="0"/>
              </a:rPr>
              <a:t>them left in Europe. In these refineries, which only </a:t>
            </a:r>
            <a:r>
              <a:rPr lang="hu-HU" sz="1600" dirty="0" smtClean="0">
                <a:latin typeface="Arial" pitchFamily="34" charset="0"/>
                <a:cs typeface="Arial" pitchFamily="34" charset="0"/>
              </a:rPr>
              <a:t>c</a:t>
            </a:r>
            <a:r>
              <a:rPr lang="en-US" sz="1600" dirty="0" err="1" smtClean="0">
                <a:latin typeface="Arial" pitchFamily="34" charset="0"/>
                <a:cs typeface="Arial" pitchFamily="34" charset="0"/>
              </a:rPr>
              <a:t>ontain</a:t>
            </a:r>
            <a:r>
              <a:rPr lang="hu-HU" sz="1600" dirty="0" smtClean="0">
                <a:latin typeface="Arial" pitchFamily="34" charset="0"/>
                <a:cs typeface="Arial" pitchFamily="34" charset="0"/>
              </a:rPr>
              <a:t> </a:t>
            </a:r>
            <a:r>
              <a:rPr lang="en-US" sz="1600" dirty="0" smtClean="0">
                <a:latin typeface="Arial" pitchFamily="34" charset="0"/>
                <a:cs typeface="Arial" pitchFamily="34" charset="0"/>
              </a:rPr>
              <a:t>a small number of processing units, crude oil is </a:t>
            </a:r>
            <a:r>
              <a:rPr lang="en-US" sz="1600" i="1" dirty="0" smtClean="0">
                <a:solidFill>
                  <a:srgbClr val="FF0000"/>
                </a:solidFill>
                <a:latin typeface="Arial" pitchFamily="34" charset="0"/>
                <a:cs typeface="Arial" pitchFamily="34" charset="0"/>
              </a:rPr>
              <a:t>separated</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in</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atmospheric</a:t>
            </a:r>
            <a:r>
              <a:rPr lang="hu-HU" sz="1600" dirty="0" smtClean="0">
                <a:solidFill>
                  <a:srgbClr val="FF0000"/>
                </a:solidFill>
                <a:latin typeface="Arial" pitchFamily="34" charset="0"/>
                <a:cs typeface="Arial" pitchFamily="34" charset="0"/>
              </a:rPr>
              <a:t> and </a:t>
            </a:r>
            <a:r>
              <a:rPr lang="hu-HU" sz="1600" dirty="0" err="1" smtClean="0">
                <a:solidFill>
                  <a:srgbClr val="FF0000"/>
                </a:solidFill>
                <a:latin typeface="Arial" pitchFamily="34" charset="0"/>
                <a:cs typeface="Arial" pitchFamily="34" charset="0"/>
              </a:rPr>
              <a:t>vacuum</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destillation</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plants</a:t>
            </a:r>
            <a:r>
              <a:rPr lang="hu-HU" sz="1600" dirty="0" smtClean="0">
                <a:solidFill>
                  <a:srgbClr val="FF0000"/>
                </a:solidFill>
                <a:latin typeface="Arial" pitchFamily="34" charset="0"/>
                <a:cs typeface="Arial" pitchFamily="34" charset="0"/>
              </a:rPr>
              <a:t> </a:t>
            </a:r>
            <a:r>
              <a:rPr lang="en-US" sz="1600" dirty="0" smtClean="0">
                <a:solidFill>
                  <a:srgbClr val="FF0000"/>
                </a:solidFill>
                <a:latin typeface="Arial" pitchFamily="34" charset="0"/>
                <a:cs typeface="Arial" pitchFamily="34" charset="0"/>
              </a:rPr>
              <a:t>into different distillation</a:t>
            </a:r>
            <a:r>
              <a:rPr lang="hu-HU" sz="1600" dirty="0" smtClean="0">
                <a:solidFill>
                  <a:srgbClr val="FF0000"/>
                </a:solidFill>
                <a:latin typeface="Arial" pitchFamily="34" charset="0"/>
                <a:cs typeface="Arial" pitchFamily="34" charset="0"/>
              </a:rPr>
              <a:t> </a:t>
            </a:r>
            <a:r>
              <a:rPr lang="en-US" sz="1600" dirty="0" smtClean="0">
                <a:solidFill>
                  <a:srgbClr val="FF0000"/>
                </a:solidFill>
                <a:latin typeface="Arial" pitchFamily="34" charset="0"/>
                <a:cs typeface="Arial" pitchFamily="34" charset="0"/>
              </a:rPr>
              <a:t>streams that are </a:t>
            </a:r>
            <a:r>
              <a:rPr lang="en-US" sz="1600" i="1" dirty="0" smtClean="0">
                <a:solidFill>
                  <a:srgbClr val="FF0000"/>
                </a:solidFill>
                <a:latin typeface="Arial" pitchFamily="34" charset="0"/>
                <a:cs typeface="Arial" pitchFamily="34" charset="0"/>
              </a:rPr>
              <a:t>treated</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in</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hydrodesulphurisation</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hydrotreating</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sweetening</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acid</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gas</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removal</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deasphalting</a:t>
            </a:r>
            <a:r>
              <a:rPr lang="hu-HU" sz="1600" dirty="0" smtClean="0">
                <a:solidFill>
                  <a:srgbClr val="FF0000"/>
                </a:solidFill>
                <a:latin typeface="Arial" pitchFamily="34" charset="0"/>
                <a:cs typeface="Arial" pitchFamily="34" charset="0"/>
              </a:rPr>
              <a:t>, bitumen </a:t>
            </a:r>
            <a:r>
              <a:rPr lang="hu-HU" sz="1600" dirty="0" err="1" smtClean="0">
                <a:solidFill>
                  <a:srgbClr val="FF0000"/>
                </a:solidFill>
                <a:latin typeface="Arial" pitchFamily="34" charset="0"/>
                <a:cs typeface="Arial" pitchFamily="34" charset="0"/>
              </a:rPr>
              <a:t>blowing</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blending</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plants</a:t>
            </a:r>
            <a:r>
              <a:rPr lang="hu-HU" sz="1600" dirty="0" smtClean="0">
                <a:solidFill>
                  <a:srgbClr val="FF0000"/>
                </a:solidFill>
                <a:latin typeface="Arial" pitchFamily="34" charset="0"/>
                <a:cs typeface="Arial" pitchFamily="34" charset="0"/>
              </a:rPr>
              <a:t> </a:t>
            </a:r>
            <a:r>
              <a:rPr lang="en-US" sz="1600" dirty="0" smtClean="0">
                <a:latin typeface="Arial" pitchFamily="34" charset="0"/>
                <a:cs typeface="Arial" pitchFamily="34" charset="0"/>
              </a:rPr>
              <a:t>to comply</a:t>
            </a:r>
            <a:r>
              <a:rPr lang="hu-HU" sz="1600" dirty="0" smtClean="0">
                <a:latin typeface="Arial" pitchFamily="34" charset="0"/>
                <a:cs typeface="Arial" pitchFamily="34" charset="0"/>
              </a:rPr>
              <a:t> </a:t>
            </a:r>
            <a:r>
              <a:rPr lang="en-US" sz="1600" dirty="0" smtClean="0">
                <a:latin typeface="Arial" pitchFamily="34" charset="0"/>
                <a:cs typeface="Arial" pitchFamily="34" charset="0"/>
              </a:rPr>
              <a:t>with commercial product specifications. These refineries</a:t>
            </a:r>
            <a:r>
              <a:rPr lang="hu-HU" sz="1600" dirty="0" smtClean="0">
                <a:latin typeface="Arial" pitchFamily="34" charset="0"/>
                <a:cs typeface="Arial" pitchFamily="34" charset="0"/>
              </a:rPr>
              <a:t> </a:t>
            </a:r>
            <a:r>
              <a:rPr lang="en-US" sz="1600" dirty="0" smtClean="0">
                <a:latin typeface="Arial" pitchFamily="34" charset="0"/>
                <a:cs typeface="Arial" pitchFamily="34" charset="0"/>
              </a:rPr>
              <a:t>generally do not contain catalytic conversion processes</a:t>
            </a:r>
            <a:r>
              <a:rPr lang="hu-HU" sz="1600" dirty="0" smtClean="0">
                <a:latin typeface="Arial" pitchFamily="34" charset="0"/>
                <a:cs typeface="Arial" pitchFamily="34" charset="0"/>
              </a:rPr>
              <a:t> </a:t>
            </a:r>
            <a:r>
              <a:rPr lang="en-US" sz="1600" dirty="0" smtClean="0">
                <a:latin typeface="Arial" pitchFamily="34" charset="0"/>
                <a:cs typeface="Arial" pitchFamily="34" charset="0"/>
              </a:rPr>
              <a:t>and therefore their product distribution reflects closely the</a:t>
            </a:r>
            <a:r>
              <a:rPr lang="hu-HU" sz="1600" dirty="0" smtClean="0">
                <a:latin typeface="Arial" pitchFamily="34" charset="0"/>
                <a:cs typeface="Arial" pitchFamily="34" charset="0"/>
              </a:rPr>
              <a:t> </a:t>
            </a:r>
            <a:r>
              <a:rPr lang="en-US" sz="1600" dirty="0" smtClean="0">
                <a:latin typeface="Arial" pitchFamily="34" charset="0"/>
                <a:cs typeface="Arial" pitchFamily="34" charset="0"/>
              </a:rPr>
              <a:t>composition of the crude oil processed.</a:t>
            </a:r>
            <a:endParaRPr lang="hu-HU" sz="1600" dirty="0" smtClean="0">
              <a:latin typeface="Arial" pitchFamily="34" charset="0"/>
              <a:cs typeface="Arial" pitchFamily="34" charset="0"/>
            </a:endParaRPr>
          </a:p>
          <a:p>
            <a:pPr>
              <a:buNone/>
            </a:pPr>
            <a:r>
              <a:rPr lang="en-US" sz="1600" b="1" dirty="0" smtClean="0">
                <a:solidFill>
                  <a:srgbClr val="FF0000"/>
                </a:solidFill>
                <a:latin typeface="Arial" pitchFamily="34" charset="0"/>
                <a:cs typeface="Arial" pitchFamily="34" charset="0"/>
              </a:rPr>
              <a:t>Conversion refinery</a:t>
            </a:r>
            <a:r>
              <a:rPr lang="en-US" sz="1600" dirty="0" smtClean="0">
                <a:solidFill>
                  <a:srgbClr val="FF0000"/>
                </a:solidFill>
                <a:latin typeface="Arial" pitchFamily="34" charset="0"/>
                <a:cs typeface="Arial" pitchFamily="34" charset="0"/>
              </a:rPr>
              <a:t>:</a:t>
            </a:r>
            <a:r>
              <a:rPr lang="en-US" sz="1600" dirty="0" smtClean="0">
                <a:latin typeface="Arial" pitchFamily="34" charset="0"/>
                <a:cs typeface="Arial" pitchFamily="34" charset="0"/>
              </a:rPr>
              <a:t> This refinery usually contains all</a:t>
            </a:r>
            <a:r>
              <a:rPr lang="hu-HU" sz="1600" dirty="0" smtClean="0">
                <a:latin typeface="Arial" pitchFamily="34" charset="0"/>
                <a:cs typeface="Arial" pitchFamily="34" charset="0"/>
              </a:rPr>
              <a:t> </a:t>
            </a:r>
            <a:r>
              <a:rPr lang="en-US" sz="1600" dirty="0" smtClean="0">
                <a:latin typeface="Arial" pitchFamily="34" charset="0"/>
                <a:cs typeface="Arial" pitchFamily="34" charset="0"/>
              </a:rPr>
              <a:t>the processing units of a </a:t>
            </a:r>
            <a:r>
              <a:rPr lang="en-US" sz="1600" dirty="0" err="1" smtClean="0">
                <a:latin typeface="Arial" pitchFamily="34" charset="0"/>
                <a:cs typeface="Arial" pitchFamily="34" charset="0"/>
              </a:rPr>
              <a:t>hydroskimming</a:t>
            </a:r>
            <a:r>
              <a:rPr lang="en-US" sz="1600" dirty="0" smtClean="0">
                <a:latin typeface="Arial" pitchFamily="34" charset="0"/>
                <a:cs typeface="Arial" pitchFamily="34" charset="0"/>
              </a:rPr>
              <a:t> refinery to which</a:t>
            </a:r>
            <a:r>
              <a:rPr lang="hu-HU" sz="1600" dirty="0" smtClean="0">
                <a:latin typeface="Arial" pitchFamily="34" charset="0"/>
                <a:cs typeface="Arial" pitchFamily="34" charset="0"/>
              </a:rPr>
              <a:t> </a:t>
            </a:r>
            <a:r>
              <a:rPr lang="en-US" sz="1600" dirty="0" smtClean="0">
                <a:latin typeface="Arial" pitchFamily="34" charset="0"/>
                <a:cs typeface="Arial" pitchFamily="34" charset="0"/>
              </a:rPr>
              <a:t>a number of </a:t>
            </a:r>
            <a:r>
              <a:rPr lang="en-US" sz="1600" i="1" dirty="0" smtClean="0">
                <a:solidFill>
                  <a:srgbClr val="FF0000"/>
                </a:solidFill>
                <a:latin typeface="Arial" pitchFamily="34" charset="0"/>
                <a:cs typeface="Arial" pitchFamily="34" charset="0"/>
              </a:rPr>
              <a:t>“conversion” units </a:t>
            </a:r>
            <a:r>
              <a:rPr lang="hu-HU" sz="1600" dirty="0" smtClean="0">
                <a:solidFill>
                  <a:srgbClr val="FF0000"/>
                </a:solidFill>
                <a:latin typeface="Arial" pitchFamily="34" charset="0"/>
                <a:cs typeface="Arial" pitchFamily="34" charset="0"/>
              </a:rPr>
              <a:t>(</a:t>
            </a:r>
            <a:r>
              <a:rPr lang="hu-HU" sz="1600" dirty="0" err="1" smtClean="0">
                <a:solidFill>
                  <a:srgbClr val="FF0000"/>
                </a:solidFill>
                <a:latin typeface="Arial" pitchFamily="34" charset="0"/>
                <a:cs typeface="Arial" pitchFamily="34" charset="0"/>
              </a:rPr>
              <a:t>e.g</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isomerisation</a:t>
            </a:r>
            <a:r>
              <a:rPr lang="hu-HU" sz="1600" dirty="0" smtClean="0">
                <a:solidFill>
                  <a:srgbClr val="FF0000"/>
                </a:solidFill>
                <a:latin typeface="Arial" pitchFamily="34" charset="0"/>
                <a:cs typeface="Arial" pitchFamily="34" charset="0"/>
              </a:rPr>
              <a:t>, reforming, </a:t>
            </a:r>
            <a:r>
              <a:rPr lang="hu-HU" sz="1600" dirty="0" err="1" smtClean="0">
                <a:solidFill>
                  <a:srgbClr val="FF0000"/>
                </a:solidFill>
                <a:latin typeface="Arial" pitchFamily="34" charset="0"/>
                <a:cs typeface="Arial" pitchFamily="34" charset="0"/>
              </a:rPr>
              <a:t>alkylation</a:t>
            </a:r>
            <a:r>
              <a:rPr lang="hu-HU" sz="1600" dirty="0" smtClean="0">
                <a:solidFill>
                  <a:srgbClr val="FF0000"/>
                </a:solidFill>
                <a:latin typeface="Arial" pitchFamily="34" charset="0"/>
                <a:cs typeface="Arial" pitchFamily="34" charset="0"/>
              </a:rPr>
              <a:t>) </a:t>
            </a:r>
            <a:r>
              <a:rPr lang="en-US" sz="1600" i="1" dirty="0" smtClean="0">
                <a:solidFill>
                  <a:srgbClr val="FF0000"/>
                </a:solidFill>
                <a:latin typeface="Arial" pitchFamily="34" charset="0"/>
                <a:cs typeface="Arial" pitchFamily="34" charset="0"/>
              </a:rPr>
              <a:t>are added</a:t>
            </a:r>
            <a:r>
              <a:rPr lang="en-US" sz="1600" dirty="0" smtClean="0">
                <a:latin typeface="Arial" pitchFamily="34" charset="0"/>
                <a:cs typeface="Arial" pitchFamily="34" charset="0"/>
              </a:rPr>
              <a:t>. These units</a:t>
            </a:r>
            <a:r>
              <a:rPr lang="hu-HU" sz="1600" dirty="0" smtClean="0">
                <a:latin typeface="Arial" pitchFamily="34" charset="0"/>
                <a:cs typeface="Arial" pitchFamily="34" charset="0"/>
              </a:rPr>
              <a:t> </a:t>
            </a:r>
            <a:r>
              <a:rPr lang="en-US" sz="1600" dirty="0" smtClean="0">
                <a:latin typeface="Arial" pitchFamily="34" charset="0"/>
                <a:cs typeface="Arial" pitchFamily="34" charset="0"/>
              </a:rPr>
              <a:t>serve to change the product distribution, generally to</a:t>
            </a:r>
            <a:r>
              <a:rPr lang="hu-HU" sz="1600" dirty="0" smtClean="0">
                <a:latin typeface="Arial" pitchFamily="34" charset="0"/>
                <a:cs typeface="Arial" pitchFamily="34" charset="0"/>
              </a:rPr>
              <a:t> </a:t>
            </a:r>
            <a:r>
              <a:rPr lang="en-US" sz="1600" dirty="0" smtClean="0">
                <a:latin typeface="Arial" pitchFamily="34" charset="0"/>
                <a:cs typeface="Arial" pitchFamily="34" charset="0"/>
              </a:rPr>
              <a:t>deliver larger quantities of higher value products such</a:t>
            </a:r>
            <a:r>
              <a:rPr lang="hu-HU" sz="1600" dirty="0" smtClean="0">
                <a:latin typeface="Arial" pitchFamily="34" charset="0"/>
                <a:cs typeface="Arial" pitchFamily="34" charset="0"/>
              </a:rPr>
              <a:t> </a:t>
            </a:r>
            <a:r>
              <a:rPr lang="en-US" sz="1600" dirty="0" smtClean="0">
                <a:latin typeface="Arial" pitchFamily="34" charset="0"/>
                <a:cs typeface="Arial" pitchFamily="34" charset="0"/>
              </a:rPr>
              <a:t>as gasoline and diesel, and </a:t>
            </a:r>
            <a:r>
              <a:rPr lang="en-US" sz="1600" dirty="0" err="1" smtClean="0">
                <a:latin typeface="Arial" pitchFamily="34" charset="0"/>
                <a:cs typeface="Arial" pitchFamily="34" charset="0"/>
              </a:rPr>
              <a:t>speciality</a:t>
            </a:r>
            <a:r>
              <a:rPr lang="en-US" sz="1600" dirty="0" smtClean="0">
                <a:latin typeface="Arial" pitchFamily="34" charset="0"/>
                <a:cs typeface="Arial" pitchFamily="34" charset="0"/>
              </a:rPr>
              <a:t> products</a:t>
            </a:r>
            <a:r>
              <a:rPr lang="hu-HU" sz="1600" dirty="0" smtClean="0">
                <a:latin typeface="Arial" pitchFamily="34" charset="0"/>
                <a:cs typeface="Arial" pitchFamily="34" charset="0"/>
              </a:rPr>
              <a:t>  </a:t>
            </a:r>
            <a:r>
              <a:rPr lang="en-US" sz="1600" dirty="0" smtClean="0">
                <a:latin typeface="Arial" pitchFamily="34" charset="0"/>
                <a:cs typeface="Arial" pitchFamily="34" charset="0"/>
              </a:rPr>
              <a:t>(e.g. lubricants). Conversion refineries would typically</a:t>
            </a:r>
            <a:r>
              <a:rPr lang="hu-HU" sz="1600" dirty="0" smtClean="0">
                <a:latin typeface="Arial" pitchFamily="34" charset="0"/>
                <a:cs typeface="Arial" pitchFamily="34" charset="0"/>
              </a:rPr>
              <a:t> </a:t>
            </a:r>
            <a:r>
              <a:rPr lang="en-US" sz="1600" dirty="0" smtClean="0">
                <a:latin typeface="Arial" pitchFamily="34" charset="0"/>
                <a:cs typeface="Arial" pitchFamily="34" charset="0"/>
              </a:rPr>
              <a:t>require more energy per unit of crude intake compared</a:t>
            </a:r>
            <a:r>
              <a:rPr lang="hu-HU" sz="1600" dirty="0" smtClean="0">
                <a:latin typeface="Arial" pitchFamily="34" charset="0"/>
                <a:cs typeface="Arial" pitchFamily="34" charset="0"/>
              </a:rPr>
              <a:t> </a:t>
            </a:r>
            <a:r>
              <a:rPr lang="en-US" sz="1600" dirty="0" smtClean="0">
                <a:latin typeface="Arial" pitchFamily="34" charset="0"/>
                <a:cs typeface="Arial" pitchFamily="34" charset="0"/>
              </a:rPr>
              <a:t>to </a:t>
            </a:r>
            <a:r>
              <a:rPr lang="en-US" sz="1600" dirty="0" err="1" smtClean="0">
                <a:latin typeface="Arial" pitchFamily="34" charset="0"/>
                <a:cs typeface="Arial" pitchFamily="34" charset="0"/>
              </a:rPr>
              <a:t>hydroskimming</a:t>
            </a:r>
            <a:r>
              <a:rPr lang="en-US" sz="1600" dirty="0" smtClean="0">
                <a:latin typeface="Arial" pitchFamily="34" charset="0"/>
                <a:cs typeface="Arial" pitchFamily="34" charset="0"/>
              </a:rPr>
              <a:t> refineries. They would therefore also</a:t>
            </a:r>
            <a:r>
              <a:rPr lang="hu-HU" sz="1600" dirty="0" smtClean="0">
                <a:latin typeface="Arial" pitchFamily="34" charset="0"/>
                <a:cs typeface="Arial" pitchFamily="34" charset="0"/>
              </a:rPr>
              <a:t>  </a:t>
            </a:r>
            <a:r>
              <a:rPr lang="en-US" sz="1600" dirty="0" smtClean="0">
                <a:latin typeface="Arial" pitchFamily="34" charset="0"/>
                <a:cs typeface="Arial" pitchFamily="34" charset="0"/>
              </a:rPr>
              <a:t>generate more GHG per unit of crude oil intake.</a:t>
            </a:r>
            <a:endParaRPr lang="hu-HU" sz="1600" dirty="0" smtClean="0">
              <a:latin typeface="Arial" pitchFamily="34" charset="0"/>
              <a:cs typeface="Arial" pitchFamily="34" charset="0"/>
            </a:endParaRPr>
          </a:p>
          <a:p>
            <a:pPr>
              <a:buNone/>
            </a:pPr>
            <a:r>
              <a:rPr lang="en-US" sz="1600" b="1" dirty="0" smtClean="0">
                <a:solidFill>
                  <a:srgbClr val="FF0000"/>
                </a:solidFill>
                <a:latin typeface="Arial" pitchFamily="34" charset="0"/>
                <a:cs typeface="Arial" pitchFamily="34" charset="0"/>
              </a:rPr>
              <a:t>Deep conversion refinery</a:t>
            </a:r>
            <a:r>
              <a:rPr lang="en-US" sz="1600" dirty="0" smtClean="0">
                <a:solidFill>
                  <a:srgbClr val="FF0000"/>
                </a:solidFill>
                <a:latin typeface="Arial" pitchFamily="34" charset="0"/>
                <a:cs typeface="Arial" pitchFamily="34" charset="0"/>
              </a:rPr>
              <a:t>:</a:t>
            </a:r>
            <a:r>
              <a:rPr lang="en-US" sz="1600" dirty="0" smtClean="0">
                <a:latin typeface="Arial" pitchFamily="34" charset="0"/>
                <a:cs typeface="Arial" pitchFamily="34" charset="0"/>
              </a:rPr>
              <a:t> This refinery becomes more</a:t>
            </a:r>
            <a:r>
              <a:rPr lang="hu-HU" sz="1600" dirty="0" smtClean="0">
                <a:latin typeface="Arial" pitchFamily="34" charset="0"/>
                <a:cs typeface="Arial" pitchFamily="34" charset="0"/>
              </a:rPr>
              <a:t> </a:t>
            </a:r>
            <a:r>
              <a:rPr lang="en-US" sz="1600" dirty="0" smtClean="0">
                <a:latin typeface="Arial" pitchFamily="34" charset="0"/>
                <a:cs typeface="Arial" pitchFamily="34" charset="0"/>
              </a:rPr>
              <a:t>and more the norm, with the increasing demand for</a:t>
            </a:r>
            <a:r>
              <a:rPr lang="hu-HU" sz="1600" dirty="0" smtClean="0">
                <a:latin typeface="Arial" pitchFamily="34" charset="0"/>
                <a:cs typeface="Arial" pitchFamily="34" charset="0"/>
              </a:rPr>
              <a:t> </a:t>
            </a:r>
            <a:r>
              <a:rPr lang="en-US" sz="1600" dirty="0" smtClean="0">
                <a:latin typeface="Arial" pitchFamily="34" charset="0"/>
                <a:cs typeface="Arial" pitchFamily="34" charset="0"/>
              </a:rPr>
              <a:t>lighter, cleaner products such as transportation fuels</a:t>
            </a:r>
            <a:r>
              <a:rPr lang="hu-HU" sz="1600" dirty="0" smtClean="0">
                <a:latin typeface="Arial" pitchFamily="34" charset="0"/>
                <a:cs typeface="Arial" pitchFamily="34" charset="0"/>
              </a:rPr>
              <a:t> </a:t>
            </a:r>
            <a:r>
              <a:rPr lang="en-US" sz="1600" dirty="0" smtClean="0">
                <a:latin typeface="Arial" pitchFamily="34" charset="0"/>
                <a:cs typeface="Arial" pitchFamily="34" charset="0"/>
              </a:rPr>
              <a:t>(gasoline, diesel, jet fuel), and the rapidly declining use of</a:t>
            </a:r>
            <a:r>
              <a:rPr lang="hu-HU" sz="1600" dirty="0" smtClean="0">
                <a:latin typeface="Arial" pitchFamily="34" charset="0"/>
                <a:cs typeface="Arial" pitchFamily="34" charset="0"/>
              </a:rPr>
              <a:t> </a:t>
            </a:r>
            <a:r>
              <a:rPr lang="en-US" sz="1600" dirty="0" smtClean="0">
                <a:latin typeface="Arial" pitchFamily="34" charset="0"/>
                <a:cs typeface="Arial" pitchFamily="34" charset="0"/>
              </a:rPr>
              <a:t>heavy residual fuels (e.g. for power generation). In this</a:t>
            </a:r>
            <a:r>
              <a:rPr lang="hu-HU" sz="1600" b="1" dirty="0" smtClean="0">
                <a:latin typeface="Arial" pitchFamily="34" charset="0"/>
                <a:cs typeface="Arial" pitchFamily="34" charset="0"/>
              </a:rPr>
              <a:t> </a:t>
            </a:r>
            <a:r>
              <a:rPr lang="en-US" sz="1600" dirty="0" smtClean="0">
                <a:latin typeface="Arial" pitchFamily="34" charset="0"/>
                <a:cs typeface="Arial" pitchFamily="34" charset="0"/>
              </a:rPr>
              <a:t>type of refinery there are </a:t>
            </a:r>
            <a:r>
              <a:rPr lang="en-US" sz="1600" i="1" dirty="0" smtClean="0">
                <a:solidFill>
                  <a:srgbClr val="FF0000"/>
                </a:solidFill>
                <a:latin typeface="Arial" pitchFamily="34" charset="0"/>
                <a:cs typeface="Arial" pitchFamily="34" charset="0"/>
              </a:rPr>
              <a:t>more additional processing units</a:t>
            </a:r>
            <a:r>
              <a:rPr lang="hu-HU" sz="1600" i="1" dirty="0" smtClean="0">
                <a:solidFill>
                  <a:srgbClr val="FF0000"/>
                </a:solidFill>
                <a:latin typeface="Arial" pitchFamily="34" charset="0"/>
                <a:cs typeface="Arial" pitchFamily="34" charset="0"/>
              </a:rPr>
              <a:t> </a:t>
            </a:r>
            <a:r>
              <a:rPr lang="en-US" sz="1600" i="1" dirty="0" smtClean="0">
                <a:solidFill>
                  <a:srgbClr val="FF0000"/>
                </a:solidFill>
                <a:latin typeface="Arial" pitchFamily="34" charset="0"/>
                <a:cs typeface="Arial" pitchFamily="34" charset="0"/>
              </a:rPr>
              <a:t>to convert the heavy fuel oil components</a:t>
            </a:r>
            <a:r>
              <a:rPr lang="en-US" sz="1600" dirty="0" smtClean="0">
                <a:latin typeface="Arial" pitchFamily="34" charset="0"/>
                <a:cs typeface="Arial" pitchFamily="34" charset="0"/>
              </a:rPr>
              <a:t> into other lighter,</a:t>
            </a:r>
            <a:r>
              <a:rPr lang="hu-HU" sz="1600" dirty="0" smtClean="0">
                <a:latin typeface="Arial" pitchFamily="34" charset="0"/>
                <a:cs typeface="Arial" pitchFamily="34" charset="0"/>
              </a:rPr>
              <a:t> </a:t>
            </a:r>
            <a:r>
              <a:rPr lang="en-US" sz="1600" dirty="0" smtClean="0">
                <a:latin typeface="Arial" pitchFamily="34" charset="0"/>
                <a:cs typeface="Arial" pitchFamily="34" charset="0"/>
              </a:rPr>
              <a:t>cleaner and more valuable products</a:t>
            </a:r>
            <a:r>
              <a:rPr lang="hu-HU" sz="1600" dirty="0" smtClean="0">
                <a:latin typeface="Arial" pitchFamily="34" charset="0"/>
                <a:cs typeface="Arial" pitchFamily="34" charset="0"/>
              </a:rPr>
              <a:t> </a:t>
            </a:r>
            <a:r>
              <a:rPr lang="hu-HU" sz="1600" dirty="0" smtClean="0">
                <a:solidFill>
                  <a:srgbClr val="FF0000"/>
                </a:solidFill>
                <a:latin typeface="Arial" pitchFamily="34" charset="0"/>
                <a:cs typeface="Arial" pitchFamily="34" charset="0"/>
              </a:rPr>
              <a:t>(</a:t>
            </a:r>
            <a:r>
              <a:rPr lang="hu-HU" sz="1600" dirty="0" err="1" smtClean="0">
                <a:solidFill>
                  <a:srgbClr val="FF0000"/>
                </a:solidFill>
                <a:latin typeface="Arial" pitchFamily="34" charset="0"/>
                <a:cs typeface="Arial" pitchFamily="34" charset="0"/>
              </a:rPr>
              <a:t>e.g</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visbreaking</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cracking</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hydrocracking</a:t>
            </a:r>
            <a:r>
              <a:rPr lang="hu-HU" sz="1600" dirty="0" smtClean="0">
                <a:solidFill>
                  <a:srgbClr val="FF0000"/>
                </a:solidFill>
                <a:latin typeface="Arial" pitchFamily="34" charset="0"/>
                <a:cs typeface="Arial" pitchFamily="34" charset="0"/>
              </a:rPr>
              <a:t>, </a:t>
            </a:r>
            <a:r>
              <a:rPr lang="hu-HU" sz="1600" dirty="0" err="1" smtClean="0">
                <a:solidFill>
                  <a:srgbClr val="FF0000"/>
                </a:solidFill>
                <a:latin typeface="Arial" pitchFamily="34" charset="0"/>
                <a:cs typeface="Arial" pitchFamily="34" charset="0"/>
              </a:rPr>
              <a:t>coking</a:t>
            </a:r>
            <a:r>
              <a:rPr lang="hu-HU" sz="1600" dirty="0" smtClean="0">
                <a:solidFill>
                  <a:srgbClr val="FF0000"/>
                </a:solidFill>
                <a:latin typeface="Arial" pitchFamily="34" charset="0"/>
                <a:cs typeface="Arial" pitchFamily="34" charset="0"/>
              </a:rPr>
              <a:t>)</a:t>
            </a:r>
            <a:r>
              <a:rPr lang="en-US" sz="1600" dirty="0" smtClean="0">
                <a:latin typeface="Arial" pitchFamily="34" charset="0"/>
                <a:cs typeface="Arial" pitchFamily="34" charset="0"/>
              </a:rPr>
              <a:t>. The deep conversion</a:t>
            </a:r>
            <a:r>
              <a:rPr lang="hu-HU" sz="1600" dirty="0" smtClean="0">
                <a:latin typeface="Arial" pitchFamily="34" charset="0"/>
                <a:cs typeface="Arial" pitchFamily="34" charset="0"/>
              </a:rPr>
              <a:t> </a:t>
            </a:r>
            <a:r>
              <a:rPr lang="en-US" sz="1600" dirty="0" smtClean="0">
                <a:latin typeface="Arial" pitchFamily="34" charset="0"/>
                <a:cs typeface="Arial" pitchFamily="34" charset="0"/>
              </a:rPr>
              <a:t>refineries are inevitably even more energy intensive and as</a:t>
            </a:r>
            <a:r>
              <a:rPr lang="hu-HU" sz="1600" dirty="0" smtClean="0">
                <a:latin typeface="Arial" pitchFamily="34" charset="0"/>
                <a:cs typeface="Arial" pitchFamily="34" charset="0"/>
              </a:rPr>
              <a:t> </a:t>
            </a:r>
            <a:r>
              <a:rPr lang="en-US" sz="1600" dirty="0" smtClean="0">
                <a:latin typeface="Arial" pitchFamily="34" charset="0"/>
                <a:cs typeface="Arial" pitchFamily="34" charset="0"/>
              </a:rPr>
              <a:t>a consequence generate more GHG.</a:t>
            </a:r>
            <a:endParaRPr lang="hu-HU" sz="1600" dirty="0">
              <a:latin typeface="Arial" pitchFamily="34" charset="0"/>
              <a:cs typeface="Arial" pitchFamily="34" charset="0"/>
            </a:endParaRPr>
          </a:p>
        </p:txBody>
      </p:sp>
      <p:sp>
        <p:nvSpPr>
          <p:cNvPr id="5" name="Szövegdoboz 4"/>
          <p:cNvSpPr txBox="1"/>
          <p:nvPr/>
        </p:nvSpPr>
        <p:spPr>
          <a:xfrm>
            <a:off x="571472" y="6581025"/>
            <a:ext cx="4000528"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err="1" smtClean="0">
                <a:latin typeface="Arial" pitchFamily="34" charset="0"/>
                <a:cs typeface="Arial" pitchFamily="34" charset="0"/>
              </a:rPr>
              <a:t>How</a:t>
            </a:r>
            <a:r>
              <a:rPr lang="hu-HU" sz="1200" dirty="0" smtClean="0">
                <a:latin typeface="Arial" pitchFamily="34" charset="0"/>
                <a:cs typeface="Arial" pitchFamily="34" charset="0"/>
              </a:rPr>
              <a:t> an </a:t>
            </a:r>
            <a:r>
              <a:rPr lang="hu-HU" sz="1200" dirty="0" err="1" smtClean="0">
                <a:latin typeface="Arial" pitchFamily="34" charset="0"/>
                <a:cs typeface="Arial" pitchFamily="34" charset="0"/>
              </a:rPr>
              <a:t>oil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refinery</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works</a:t>
            </a:r>
            <a:r>
              <a:rPr lang="hu-HU" sz="1200" dirty="0" smtClean="0">
                <a:latin typeface="Arial" pitchFamily="34" charset="0"/>
                <a:cs typeface="Arial" pitchFamily="34" charset="0"/>
              </a:rPr>
              <a:t>. EUROPIA, 2009</a:t>
            </a:r>
            <a:endParaRPr lang="hu-HU" sz="1200" dirty="0">
              <a:latin typeface="Arial" pitchFamily="34" charset="0"/>
              <a:cs typeface="Arial" pitchFamily="34" charset="0"/>
            </a:endParaRPr>
          </a:p>
        </p:txBody>
      </p:sp>
      <p:sp>
        <p:nvSpPr>
          <p:cNvPr id="6" name="Szövegdoboz 5"/>
          <p:cNvSpPr txBox="1"/>
          <p:nvPr/>
        </p:nvSpPr>
        <p:spPr>
          <a:xfrm>
            <a:off x="899592" y="6165304"/>
            <a:ext cx="6192688" cy="307777"/>
          </a:xfrm>
          <a:prstGeom prst="rect">
            <a:avLst/>
          </a:prstGeom>
          <a:noFill/>
        </p:spPr>
        <p:txBody>
          <a:bodyPr wrap="square" rtlCol="0">
            <a:spAutoFit/>
          </a:bodyPr>
          <a:lstStyle/>
          <a:p>
            <a:r>
              <a:rPr lang="hu-HU" sz="1400" dirty="0" smtClean="0">
                <a:latin typeface="Arial" pitchFamily="34" charset="0"/>
                <a:cs typeface="Arial" pitchFamily="34" charset="0"/>
              </a:rPr>
              <a:t>GHG – </a:t>
            </a:r>
            <a:r>
              <a:rPr lang="hu-HU" sz="1400" dirty="0" err="1" smtClean="0">
                <a:latin typeface="Arial" pitchFamily="34" charset="0"/>
                <a:cs typeface="Arial" pitchFamily="34" charset="0"/>
              </a:rPr>
              <a:t>greenhouse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gas</a:t>
            </a:r>
            <a:r>
              <a:rPr lang="hu-HU" sz="1400" dirty="0" smtClean="0">
                <a:latin typeface="Arial" pitchFamily="34" charset="0"/>
                <a:cs typeface="Arial" pitchFamily="34" charset="0"/>
              </a:rPr>
              <a:t> (üvegházhatású gáz (CO2, N2O, CH4 stb.)</a:t>
            </a:r>
            <a:endParaRPr lang="hu-HU"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zis 12"/>
          <p:cNvSpPr/>
          <p:nvPr/>
        </p:nvSpPr>
        <p:spPr>
          <a:xfrm>
            <a:off x="3563888" y="1916832"/>
            <a:ext cx="1224136" cy="504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778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2" name="Ellipszis 11"/>
          <p:cNvSpPr/>
          <p:nvPr/>
        </p:nvSpPr>
        <p:spPr>
          <a:xfrm>
            <a:off x="3563888" y="1988840"/>
            <a:ext cx="12241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829" name="Oval 5"/>
          <p:cNvSpPr>
            <a:spLocks noChangeArrowheads="1"/>
          </p:cNvSpPr>
          <p:nvPr/>
        </p:nvSpPr>
        <p:spPr bwMode="auto">
          <a:xfrm>
            <a:off x="5292725" y="2636838"/>
            <a:ext cx="1727200" cy="431800"/>
          </a:xfrm>
          <a:prstGeom prst="ellipse">
            <a:avLst/>
          </a:prstGeom>
          <a:solidFill>
            <a:schemeClr val="accent1">
              <a:alpha val="0"/>
            </a:schemeClr>
          </a:solidFill>
          <a:ln w="38100">
            <a:solidFill>
              <a:srgbClr val="FF0066"/>
            </a:solidFill>
            <a:round/>
            <a:headEnd/>
            <a:tailEnd/>
          </a:ln>
          <a:effectLst/>
        </p:spPr>
        <p:txBody>
          <a:bodyPr wrap="none" anchor="ctr"/>
          <a:lstStyle/>
          <a:p>
            <a:endParaRPr lang="hu-HU"/>
          </a:p>
        </p:txBody>
      </p:sp>
      <p:sp>
        <p:nvSpPr>
          <p:cNvPr id="77830" name="Oval 6"/>
          <p:cNvSpPr>
            <a:spLocks noChangeArrowheads="1"/>
          </p:cNvSpPr>
          <p:nvPr/>
        </p:nvSpPr>
        <p:spPr bwMode="auto">
          <a:xfrm>
            <a:off x="3635375" y="4365625"/>
            <a:ext cx="504825" cy="287338"/>
          </a:xfrm>
          <a:prstGeom prst="ellipse">
            <a:avLst/>
          </a:prstGeom>
          <a:solidFill>
            <a:schemeClr val="accent1">
              <a:alpha val="0"/>
            </a:schemeClr>
          </a:solidFill>
          <a:ln w="38100">
            <a:solidFill>
              <a:srgbClr val="FF0066"/>
            </a:solidFill>
            <a:round/>
            <a:headEnd/>
            <a:tailEnd/>
          </a:ln>
          <a:effectLst/>
        </p:spPr>
        <p:txBody>
          <a:bodyPr wrap="none" anchor="ctr"/>
          <a:lstStyle/>
          <a:p>
            <a:endParaRPr lang="hu-HU"/>
          </a:p>
        </p:txBody>
      </p:sp>
      <p:sp>
        <p:nvSpPr>
          <p:cNvPr id="77831" name="Oval 7"/>
          <p:cNvSpPr>
            <a:spLocks noChangeArrowheads="1"/>
          </p:cNvSpPr>
          <p:nvPr/>
        </p:nvSpPr>
        <p:spPr bwMode="auto">
          <a:xfrm>
            <a:off x="5148263" y="3429000"/>
            <a:ext cx="1439862" cy="360363"/>
          </a:xfrm>
          <a:prstGeom prst="ellipse">
            <a:avLst/>
          </a:prstGeom>
          <a:solidFill>
            <a:schemeClr val="accent1">
              <a:alpha val="0"/>
            </a:schemeClr>
          </a:solidFill>
          <a:ln w="38100">
            <a:solidFill>
              <a:srgbClr val="FF0066"/>
            </a:solidFill>
            <a:round/>
            <a:headEnd/>
            <a:tailEnd/>
          </a:ln>
          <a:effectLst/>
        </p:spPr>
        <p:txBody>
          <a:bodyPr wrap="none" anchor="ctr"/>
          <a:lstStyle/>
          <a:p>
            <a:endParaRPr lang="hu-HU"/>
          </a:p>
        </p:txBody>
      </p:sp>
      <p:sp>
        <p:nvSpPr>
          <p:cNvPr id="77832" name="Oval 8"/>
          <p:cNvSpPr>
            <a:spLocks noChangeArrowheads="1"/>
          </p:cNvSpPr>
          <p:nvPr/>
        </p:nvSpPr>
        <p:spPr bwMode="auto">
          <a:xfrm>
            <a:off x="2409825" y="2708275"/>
            <a:ext cx="1657350" cy="649288"/>
          </a:xfrm>
          <a:prstGeom prst="ellipse">
            <a:avLst/>
          </a:prstGeom>
          <a:solidFill>
            <a:schemeClr val="accent1">
              <a:alpha val="0"/>
            </a:schemeClr>
          </a:solidFill>
          <a:ln w="38100">
            <a:solidFill>
              <a:srgbClr val="FF0066"/>
            </a:solidFill>
            <a:round/>
            <a:headEnd/>
            <a:tailEnd/>
          </a:ln>
          <a:effectLst/>
        </p:spPr>
        <p:txBody>
          <a:bodyPr wrap="none" anchor="ctr"/>
          <a:lstStyle/>
          <a:p>
            <a:pPr algn="ctr"/>
            <a:endParaRPr lang="hu-HU"/>
          </a:p>
        </p:txBody>
      </p:sp>
      <p:sp>
        <p:nvSpPr>
          <p:cNvPr id="77833" name="Oval 9"/>
          <p:cNvSpPr>
            <a:spLocks noChangeArrowheads="1"/>
          </p:cNvSpPr>
          <p:nvPr/>
        </p:nvSpPr>
        <p:spPr bwMode="auto">
          <a:xfrm>
            <a:off x="5076825" y="4149725"/>
            <a:ext cx="1079500" cy="358775"/>
          </a:xfrm>
          <a:prstGeom prst="ellipse">
            <a:avLst/>
          </a:prstGeom>
          <a:solidFill>
            <a:schemeClr val="accent1">
              <a:alpha val="0"/>
            </a:schemeClr>
          </a:solidFill>
          <a:ln w="38100">
            <a:solidFill>
              <a:srgbClr val="FF0066"/>
            </a:solidFill>
            <a:round/>
            <a:headEnd/>
            <a:tailEnd/>
          </a:ln>
          <a:effectLst/>
        </p:spPr>
        <p:txBody>
          <a:bodyPr wrap="none" anchor="ctr"/>
          <a:lstStyle/>
          <a:p>
            <a:endParaRPr lang="hu-HU"/>
          </a:p>
        </p:txBody>
      </p:sp>
      <p:sp>
        <p:nvSpPr>
          <p:cNvPr id="8" name="Oval 9"/>
          <p:cNvSpPr>
            <a:spLocks noChangeArrowheads="1"/>
          </p:cNvSpPr>
          <p:nvPr/>
        </p:nvSpPr>
        <p:spPr bwMode="auto">
          <a:xfrm>
            <a:off x="2357422" y="5786455"/>
            <a:ext cx="642942" cy="357189"/>
          </a:xfrm>
          <a:prstGeom prst="ellipse">
            <a:avLst/>
          </a:prstGeom>
          <a:solidFill>
            <a:schemeClr val="accent1">
              <a:alpha val="0"/>
            </a:schemeClr>
          </a:solidFill>
          <a:ln w="38100">
            <a:solidFill>
              <a:srgbClr val="FF0066"/>
            </a:solidFill>
            <a:round/>
            <a:headEnd/>
            <a:tailEnd/>
          </a:ln>
          <a:effectLst/>
        </p:spPr>
        <p:txBody>
          <a:bodyPr wrap="none" anchor="ctr"/>
          <a:lstStyle/>
          <a:p>
            <a:endParaRPr lang="hu-HU"/>
          </a:p>
        </p:txBody>
      </p:sp>
      <p:sp>
        <p:nvSpPr>
          <p:cNvPr id="9" name="Oval 8"/>
          <p:cNvSpPr>
            <a:spLocks noChangeArrowheads="1"/>
          </p:cNvSpPr>
          <p:nvPr/>
        </p:nvSpPr>
        <p:spPr bwMode="auto">
          <a:xfrm>
            <a:off x="0" y="2071678"/>
            <a:ext cx="857224" cy="642942"/>
          </a:xfrm>
          <a:prstGeom prst="ellipse">
            <a:avLst/>
          </a:prstGeom>
          <a:solidFill>
            <a:schemeClr val="accent1">
              <a:alpha val="0"/>
            </a:schemeClr>
          </a:solidFill>
          <a:ln w="38100">
            <a:solidFill>
              <a:srgbClr val="FF0066"/>
            </a:solidFill>
            <a:round/>
            <a:headEnd/>
            <a:tailEnd/>
          </a:ln>
          <a:effectLst/>
        </p:spPr>
        <p:txBody>
          <a:bodyPr wrap="none" anchor="ctr"/>
          <a:lstStyle/>
          <a:p>
            <a:pPr algn="ctr"/>
            <a:endParaRPr lang="hu-HU"/>
          </a:p>
        </p:txBody>
      </p:sp>
      <p:sp>
        <p:nvSpPr>
          <p:cNvPr id="14" name="Ellipszis 13"/>
          <p:cNvSpPr/>
          <p:nvPr/>
        </p:nvSpPr>
        <p:spPr>
          <a:xfrm>
            <a:off x="611560" y="5229200"/>
            <a:ext cx="9361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a:t>
            </a:r>
            <a:r>
              <a:rPr lang="hu-HU" sz="2800" b="1" dirty="0" err="1" smtClean="0">
                <a:effectLst>
                  <a:outerShdw blurRad="38100" dist="38100" dir="2700000" algn="tl">
                    <a:srgbClr val="000000">
                      <a:alpha val="43137"/>
                    </a:srgbClr>
                  </a:outerShdw>
                </a:effectLst>
                <a:latin typeface="Arial" pitchFamily="34" charset="0"/>
                <a:cs typeface="Arial" pitchFamily="34" charset="0"/>
              </a:rPr>
              <a:t>kőolajfinomító</a:t>
            </a:r>
            <a:r>
              <a:rPr lang="hu-HU" sz="2800" b="1" dirty="0" smtClean="0">
                <a:effectLst>
                  <a:outerShdw blurRad="38100" dist="38100" dir="2700000" algn="tl">
                    <a:srgbClr val="000000">
                      <a:alpha val="43137"/>
                    </a:srgbClr>
                  </a:outerShdw>
                </a:effectLst>
                <a:latin typeface="Arial" pitchFamily="34" charset="0"/>
                <a:cs typeface="Arial" pitchFamily="34" charset="0"/>
              </a:rPr>
              <a:t> kiépítettségének (konfigurációjának) jellemzése (Nelson </a:t>
            </a:r>
            <a:r>
              <a:rPr lang="hu-HU" sz="2800" b="1" dirty="0" err="1" smtClean="0">
                <a:effectLst>
                  <a:outerShdw blurRad="38100" dist="38100" dir="2700000" algn="tl">
                    <a:srgbClr val="000000">
                      <a:alpha val="43137"/>
                    </a:srgbClr>
                  </a:outerShdw>
                </a:effectLst>
                <a:latin typeface="Arial" pitchFamily="34" charset="0"/>
                <a:cs typeface="Arial" pitchFamily="34" charset="0"/>
              </a:rPr>
              <a:t>Complexity</a:t>
            </a:r>
            <a:r>
              <a:rPr lang="hu-HU" sz="2800" b="1" dirty="0" smtClean="0">
                <a:effectLst>
                  <a:outerShdw blurRad="38100" dist="38100" dir="2700000" algn="tl">
                    <a:srgbClr val="000000">
                      <a:alpha val="43137"/>
                    </a:srgbClr>
                  </a:outerShdw>
                </a:effectLst>
                <a:latin typeface="Arial" pitchFamily="34" charset="0"/>
                <a:cs typeface="Arial" pitchFamily="34" charset="0"/>
              </a:rPr>
              <a:t> Index)</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artalom helye 3"/>
          <p:cNvGraphicFramePr>
            <a:graphicFrameLocks noGrp="1"/>
          </p:cNvGraphicFramePr>
          <p:nvPr>
            <p:ph idx="1"/>
          </p:nvPr>
        </p:nvGraphicFramePr>
        <p:xfrm>
          <a:off x="1571604" y="1357298"/>
          <a:ext cx="6715176" cy="4857786"/>
        </p:xfrm>
        <a:graphic>
          <a:graphicData uri="http://schemas.openxmlformats.org/drawingml/2006/table">
            <a:tbl>
              <a:tblPr/>
              <a:tblGrid>
                <a:gridCol w="895357"/>
                <a:gridCol w="895357"/>
                <a:gridCol w="895357"/>
                <a:gridCol w="895357"/>
                <a:gridCol w="895357"/>
                <a:gridCol w="895357"/>
                <a:gridCol w="1343034"/>
              </a:tblGrid>
              <a:tr h="212294">
                <a:tc gridSpan="3">
                  <a:txBody>
                    <a:bodyPr/>
                    <a:lstStyle/>
                    <a:p>
                      <a:pPr algn="l" fontAlgn="b"/>
                      <a:r>
                        <a:rPr lang="en-US" sz="1000" b="1" i="0" u="none" strike="noStrike" dirty="0">
                          <a:latin typeface="Arial CE"/>
                        </a:rPr>
                        <a:t>NCIs, as of December 2003</a:t>
                      </a:r>
                    </a:p>
                  </a:txBody>
                  <a:tcPr marL="9525" marR="9525" marT="9525" marB="0" anchor="b">
                    <a:lnL>
                      <a:noFill/>
                    </a:lnL>
                    <a:lnR>
                      <a:noFill/>
                    </a:lnR>
                    <a:lnT>
                      <a:noFill/>
                    </a:lnT>
                    <a:lnB>
                      <a:noFill/>
                    </a:lnB>
                  </a:tcPr>
                </a:tc>
                <a:tc hMerge="1">
                  <a:txBody>
                    <a:bodyPr/>
                    <a:lstStyle/>
                    <a:p>
                      <a:endParaRPr lang="hu-HU"/>
                    </a:p>
                  </a:txBody>
                  <a:tcPr/>
                </a:tc>
                <a:tc hMerge="1">
                  <a:txBody>
                    <a:bodyPr/>
                    <a:lstStyle/>
                    <a:p>
                      <a:endParaRPr lang="hu-HU"/>
                    </a:p>
                  </a:txBody>
                  <a:tcPr/>
                </a:tc>
                <a:tc>
                  <a:txBody>
                    <a:bodyPr/>
                    <a:lstStyle/>
                    <a:p>
                      <a:pPr algn="l" fontAlgn="b"/>
                      <a:endParaRPr lang="hu-HU" sz="1000" b="0" i="0" u="none" strike="noStrike">
                        <a:latin typeface="Arial CE"/>
                      </a:endParaRPr>
                    </a:p>
                  </a:txBody>
                  <a:tcPr marL="9525" marR="9525" marT="9525" marB="0" anchor="b">
                    <a:lnL>
                      <a:noFill/>
                    </a:lnL>
                    <a:lnR>
                      <a:noFill/>
                    </a:lnR>
                    <a:lnT>
                      <a:noFill/>
                    </a:lnT>
                    <a:lnB>
                      <a:noFill/>
                    </a:lnB>
                  </a:tcPr>
                </a:tc>
                <a:tc>
                  <a:txBody>
                    <a:bodyPr/>
                    <a:lstStyle/>
                    <a:p>
                      <a:pPr algn="l" fontAlgn="b"/>
                      <a:endParaRPr lang="hu-HU" sz="1000" b="0" i="0" u="none" strike="noStrike">
                        <a:latin typeface="Arial CE"/>
                      </a:endParaRPr>
                    </a:p>
                  </a:txBody>
                  <a:tcPr marL="9525" marR="9525" marT="9525" marB="0" anchor="b">
                    <a:lnL>
                      <a:noFill/>
                    </a:lnL>
                    <a:lnR>
                      <a:noFill/>
                    </a:lnR>
                    <a:lnT>
                      <a:noFill/>
                    </a:lnT>
                    <a:lnB>
                      <a:noFill/>
                    </a:lnB>
                  </a:tcPr>
                </a:tc>
                <a:tc>
                  <a:txBody>
                    <a:bodyPr/>
                    <a:lstStyle/>
                    <a:p>
                      <a:pPr algn="l" fontAlgn="b"/>
                      <a:endParaRPr lang="hu-HU" sz="1000" b="0" i="0" u="none" strike="noStrike">
                        <a:latin typeface="Arial CE"/>
                      </a:endParaRPr>
                    </a:p>
                  </a:txBody>
                  <a:tcPr marL="9525" marR="9525" marT="9525" marB="0" anchor="b">
                    <a:lnL>
                      <a:noFill/>
                    </a:lnL>
                    <a:lnR>
                      <a:noFill/>
                    </a:lnR>
                    <a:lnT>
                      <a:noFill/>
                    </a:lnT>
                    <a:lnB>
                      <a:noFill/>
                    </a:lnB>
                  </a:tcPr>
                </a:tc>
                <a:tc>
                  <a:txBody>
                    <a:bodyPr/>
                    <a:lstStyle/>
                    <a:p>
                      <a:pPr algn="l" fontAlgn="b"/>
                      <a:endParaRPr lang="hu-HU" sz="1000" b="0" i="0" u="none" strike="noStrike">
                        <a:latin typeface="Arial CE"/>
                      </a:endParaRPr>
                    </a:p>
                  </a:txBody>
                  <a:tcPr marL="9525" marR="9525" marT="9525" marB="0" anchor="b">
                    <a:lnL>
                      <a:noFill/>
                    </a:lnL>
                    <a:lnR>
                      <a:noFill/>
                    </a:lnR>
                    <a:lnT>
                      <a:noFill/>
                    </a:lnT>
                    <a:lnB>
                      <a:noFill/>
                    </a:lnB>
                  </a:tcPr>
                </a:tc>
              </a:tr>
              <a:tr h="212294">
                <a:tc>
                  <a:txBody>
                    <a:bodyPr/>
                    <a:lstStyle/>
                    <a:p>
                      <a:pPr algn="l" fontAlgn="b"/>
                      <a:endParaRPr lang="hu-HU" sz="1000" b="0" i="0" u="none" strike="noStrike">
                        <a:latin typeface="Arial CE"/>
                      </a:endParaRPr>
                    </a:p>
                  </a:txBody>
                  <a:tcPr marL="9525" marR="9525" marT="9525" marB="0" anchor="b">
                    <a:lnL>
                      <a:noFill/>
                    </a:lnL>
                    <a:lnR>
                      <a:noFill/>
                    </a:lnR>
                    <a:lnT>
                      <a:noFill/>
                    </a:lnT>
                    <a:lnB>
                      <a:noFill/>
                    </a:lnB>
                  </a:tcPr>
                </a:tc>
                <a:tc>
                  <a:txBody>
                    <a:bodyPr/>
                    <a:lstStyle/>
                    <a:p>
                      <a:pPr algn="l" fontAlgn="b"/>
                      <a:endParaRPr lang="hu-HU" sz="1000" b="0" i="0" u="none" strike="noStrike">
                        <a:latin typeface="Arial CE"/>
                      </a:endParaRPr>
                    </a:p>
                  </a:txBody>
                  <a:tcPr marL="9525" marR="9525" marT="9525" marB="0" anchor="b">
                    <a:lnL>
                      <a:noFill/>
                    </a:lnL>
                    <a:lnR>
                      <a:noFill/>
                    </a:lnR>
                    <a:lnT>
                      <a:noFill/>
                    </a:lnT>
                    <a:lnB>
                      <a:noFill/>
                    </a:lnB>
                  </a:tcPr>
                </a:tc>
                <a:tc>
                  <a:txBody>
                    <a:bodyPr/>
                    <a:lstStyle/>
                    <a:p>
                      <a:pPr algn="l" fontAlgn="b"/>
                      <a:endParaRPr lang="hu-HU" sz="1000" b="0" i="0" u="none" strike="noStrike">
                        <a:latin typeface="Arial CE"/>
                      </a:endParaRPr>
                    </a:p>
                  </a:txBody>
                  <a:tcPr marL="9525" marR="9525" marT="9525" marB="0" anchor="b">
                    <a:lnL>
                      <a:noFill/>
                    </a:lnL>
                    <a:lnR>
                      <a:noFill/>
                    </a:lnR>
                    <a:lnT>
                      <a:noFill/>
                    </a:lnT>
                    <a:lnB>
                      <a:noFill/>
                    </a:lnB>
                  </a:tcPr>
                </a:tc>
                <a:tc gridSpan="2">
                  <a:txBody>
                    <a:bodyPr/>
                    <a:lstStyle/>
                    <a:p>
                      <a:pPr algn="ctr" fontAlgn="b"/>
                      <a:r>
                        <a:rPr lang="hu-HU" sz="1000" b="0" i="0" u="none" strike="noStrike">
                          <a:latin typeface="Arial CE"/>
                        </a:rPr>
                        <a:t>MOL-Duna</a:t>
                      </a:r>
                    </a:p>
                  </a:txBody>
                  <a:tcPr marL="9525" marR="9525" marT="9525" marB="0" anchor="b">
                    <a:lnL>
                      <a:noFill/>
                    </a:lnL>
                    <a:lnR>
                      <a:noFill/>
                    </a:lnR>
                    <a:lnT>
                      <a:noFill/>
                    </a:lnT>
                    <a:lnB>
                      <a:noFill/>
                    </a:lnB>
                  </a:tcPr>
                </a:tc>
                <a:tc hMerge="1">
                  <a:txBody>
                    <a:bodyPr/>
                    <a:lstStyle/>
                    <a:p>
                      <a:endParaRPr lang="hu-HU"/>
                    </a:p>
                  </a:txBody>
                  <a:tcPr/>
                </a:tc>
                <a:tc gridSpan="2">
                  <a:txBody>
                    <a:bodyPr/>
                    <a:lstStyle/>
                    <a:p>
                      <a:pPr algn="ctr" fontAlgn="b"/>
                      <a:r>
                        <a:rPr lang="hu-HU" sz="1000" b="0" i="0" u="none" strike="noStrike">
                          <a:latin typeface="Arial CE"/>
                        </a:rPr>
                        <a:t>MOL-Duna-</a:t>
                      </a:r>
                      <a:r>
                        <a:rPr lang="hu-HU" sz="1000" b="0" i="1" u="none" strike="noStrike">
                          <a:latin typeface="Arial CE"/>
                        </a:rPr>
                        <a:t>JPM (2001)</a:t>
                      </a:r>
                      <a:endParaRPr lang="hu-HU" sz="1000" b="0" i="0" u="none" strike="noStrike">
                        <a:latin typeface="Arial CE"/>
                      </a:endParaRPr>
                    </a:p>
                  </a:txBody>
                  <a:tcPr marL="9525" marR="9525" marT="9525" marB="0" anchor="b">
                    <a:lnL>
                      <a:noFill/>
                    </a:lnL>
                    <a:lnR>
                      <a:noFill/>
                    </a:lnR>
                    <a:lnT>
                      <a:noFill/>
                    </a:lnT>
                    <a:lnB>
                      <a:noFill/>
                    </a:lnB>
                    <a:solidFill>
                      <a:srgbClr val="FF9900"/>
                    </a:solidFill>
                  </a:tcPr>
                </a:tc>
                <a:tc hMerge="1">
                  <a:txBody>
                    <a:bodyPr/>
                    <a:lstStyle/>
                    <a:p>
                      <a:endParaRPr lang="hu-HU"/>
                    </a:p>
                  </a:txBody>
                  <a:tcPr/>
                </a:tc>
              </a:tr>
              <a:tr h="212294">
                <a:tc>
                  <a:txBody>
                    <a:bodyPr/>
                    <a:lstStyle/>
                    <a:p>
                      <a:pPr algn="l" fontAlgn="b"/>
                      <a:endParaRPr lang="hu-HU" sz="1000" b="0" i="0" u="none" strike="noStrike">
                        <a:latin typeface="Arial CE"/>
                      </a:endParaRPr>
                    </a:p>
                  </a:txBody>
                  <a:tcPr marL="9525" marR="9525" marT="9525" marB="0" anchor="b">
                    <a:lnL>
                      <a:noFill/>
                    </a:lnL>
                    <a:lnR>
                      <a:noFill/>
                    </a:lnR>
                    <a:lnT>
                      <a:noFill/>
                    </a:lnT>
                    <a:lnB>
                      <a:noFill/>
                    </a:lnB>
                  </a:tcPr>
                </a:tc>
                <a:tc>
                  <a:txBody>
                    <a:bodyPr/>
                    <a:lstStyle/>
                    <a:p>
                      <a:pPr algn="r" fontAlgn="b"/>
                      <a:r>
                        <a:rPr lang="hu-HU" sz="1000" b="0" i="1" u="none" strike="noStrike" dirty="0">
                          <a:latin typeface="Arial CE"/>
                        </a:rPr>
                        <a:t>NCI</a:t>
                      </a:r>
                    </a:p>
                  </a:txBody>
                  <a:tcPr marL="9525" marR="9525" marT="9525" marB="0" anchor="b">
                    <a:lnL>
                      <a:noFill/>
                    </a:lnL>
                    <a:lnR>
                      <a:noFill/>
                    </a:lnR>
                    <a:lnT>
                      <a:noFill/>
                    </a:lnT>
                    <a:lnB>
                      <a:noFill/>
                    </a:lnB>
                  </a:tcPr>
                </a:tc>
                <a:tc>
                  <a:txBody>
                    <a:bodyPr/>
                    <a:lstStyle/>
                    <a:p>
                      <a:pPr algn="r" fontAlgn="b"/>
                      <a:r>
                        <a:rPr lang="hu-HU" sz="1000" b="0" i="1" u="none" strike="noStrike" dirty="0">
                          <a:latin typeface="Arial CE"/>
                        </a:rPr>
                        <a:t>NCI-JPM</a:t>
                      </a:r>
                    </a:p>
                  </a:txBody>
                  <a:tcPr marL="9525" marR="9525" marT="9525" marB="0" anchor="b">
                    <a:lnL>
                      <a:noFill/>
                    </a:lnL>
                    <a:lnR>
                      <a:noFill/>
                    </a:lnR>
                    <a:lnT>
                      <a:noFill/>
                    </a:lnT>
                    <a:lnB>
                      <a:noFill/>
                    </a:lnB>
                  </a:tcPr>
                </a:tc>
                <a:tc>
                  <a:txBody>
                    <a:bodyPr/>
                    <a:lstStyle/>
                    <a:p>
                      <a:pPr algn="r" fontAlgn="b"/>
                      <a:r>
                        <a:rPr lang="hu-HU" sz="1000" b="0" i="0" u="none" strike="noStrike" dirty="0" err="1">
                          <a:latin typeface="Arial CE"/>
                        </a:rPr>
                        <a:t>Cap</a:t>
                      </a:r>
                      <a:r>
                        <a:rPr lang="hu-HU" sz="1000" b="0" i="0" u="none" strike="noStrike" dirty="0">
                          <a:latin typeface="Arial CE"/>
                        </a:rPr>
                        <a:t>,</a:t>
                      </a:r>
                      <a:r>
                        <a:rPr lang="hu-HU" sz="1000" b="0" i="0" u="none" strike="noStrike" dirty="0" err="1">
                          <a:latin typeface="Arial CE"/>
                        </a:rPr>
                        <a:t>kb</a:t>
                      </a:r>
                      <a:r>
                        <a:rPr lang="hu-HU" sz="1000" b="0" i="0" u="none" strike="noStrike" dirty="0">
                          <a:latin typeface="Arial CE"/>
                        </a:rPr>
                        <a:t>/cd</a:t>
                      </a:r>
                    </a:p>
                  </a:txBody>
                  <a:tcPr marL="9525" marR="9525" marT="9525" marB="0" anchor="b">
                    <a:lnL>
                      <a:noFill/>
                    </a:lnL>
                    <a:lnR>
                      <a:noFill/>
                    </a:lnR>
                    <a:lnT>
                      <a:noFill/>
                    </a:lnT>
                    <a:lnB>
                      <a:noFill/>
                    </a:lnB>
                  </a:tcPr>
                </a:tc>
                <a:tc>
                  <a:txBody>
                    <a:bodyPr/>
                    <a:lstStyle/>
                    <a:p>
                      <a:pPr algn="r" fontAlgn="b"/>
                      <a:r>
                        <a:rPr lang="hu-HU" sz="1000" b="0" i="0" u="none" strike="noStrike" dirty="0">
                          <a:latin typeface="Arial CE"/>
                        </a:rPr>
                        <a:t>Index</a:t>
                      </a:r>
                    </a:p>
                  </a:txBody>
                  <a:tcPr marL="9525" marR="9525" marT="9525" marB="0" anchor="b">
                    <a:lnL>
                      <a:noFill/>
                    </a:lnL>
                    <a:lnR>
                      <a:noFill/>
                    </a:lnR>
                    <a:lnT>
                      <a:noFill/>
                    </a:lnT>
                    <a:lnB>
                      <a:noFill/>
                    </a:lnB>
                  </a:tcPr>
                </a:tc>
                <a:tc>
                  <a:txBody>
                    <a:bodyPr/>
                    <a:lstStyle/>
                    <a:p>
                      <a:pPr algn="r" fontAlgn="b"/>
                      <a:r>
                        <a:rPr lang="hu-HU" sz="1000" b="0" i="0" u="none" strike="noStrike" dirty="0" err="1">
                          <a:latin typeface="Arial CE"/>
                        </a:rPr>
                        <a:t>Cap</a:t>
                      </a:r>
                      <a:r>
                        <a:rPr lang="hu-HU" sz="1000" b="0" i="0" u="none" strike="noStrike" dirty="0">
                          <a:latin typeface="Arial CE"/>
                        </a:rPr>
                        <a:t>,</a:t>
                      </a:r>
                      <a:r>
                        <a:rPr lang="hu-HU" sz="1000" b="0" i="0" u="none" strike="noStrike" dirty="0" err="1">
                          <a:latin typeface="Arial CE"/>
                        </a:rPr>
                        <a:t>kb</a:t>
                      </a:r>
                      <a:r>
                        <a:rPr lang="hu-HU" sz="1000" b="0" i="0" u="none" strike="noStrike" dirty="0">
                          <a:latin typeface="Arial CE"/>
                        </a:rPr>
                        <a:t>/cd</a:t>
                      </a:r>
                    </a:p>
                  </a:txBody>
                  <a:tcPr marL="9525" marR="9525" marT="9525" marB="0" anchor="b">
                    <a:lnL>
                      <a:noFill/>
                    </a:lnL>
                    <a:lnR>
                      <a:noFill/>
                    </a:lnR>
                    <a:lnT>
                      <a:noFill/>
                    </a:lnT>
                    <a:lnB>
                      <a:noFill/>
                    </a:lnB>
                  </a:tcPr>
                </a:tc>
                <a:tc>
                  <a:txBody>
                    <a:bodyPr/>
                    <a:lstStyle/>
                    <a:p>
                      <a:pPr algn="r" fontAlgn="b"/>
                      <a:r>
                        <a:rPr lang="hu-HU" sz="1000" b="0" i="0" u="none" strike="noStrike" dirty="0">
                          <a:latin typeface="Arial CE"/>
                        </a:rPr>
                        <a:t>Index</a:t>
                      </a:r>
                    </a:p>
                  </a:txBody>
                  <a:tcPr marL="9525" marR="9525" marT="9525" marB="0" anchor="b">
                    <a:lnL>
                      <a:noFill/>
                    </a:lnL>
                    <a:lnR>
                      <a:noFill/>
                    </a:lnR>
                    <a:lnT>
                      <a:noFill/>
                    </a:lnT>
                    <a:lnB>
                      <a:noFill/>
                    </a:lnB>
                  </a:tcPr>
                </a:tc>
              </a:tr>
              <a:tr h="212294">
                <a:tc>
                  <a:txBody>
                    <a:bodyPr/>
                    <a:lstStyle/>
                    <a:p>
                      <a:pPr algn="l" fontAlgn="b"/>
                      <a:r>
                        <a:rPr lang="hu-HU" sz="1000" b="0" i="0" u="none" strike="noStrike" dirty="0" err="1" smtClean="0">
                          <a:latin typeface="Arial CE"/>
                        </a:rPr>
                        <a:t>Atm.dist</a:t>
                      </a:r>
                      <a:r>
                        <a:rPr lang="hu-HU" sz="1000" b="0" i="0" u="none" strike="noStrike" dirty="0">
                          <a:latin typeface="Arial CE"/>
                        </a:rPr>
                        <a:t>.</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161</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161</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a:t>
                      </a:r>
                    </a:p>
                  </a:txBody>
                  <a:tcPr marL="9525" marR="9525" marT="9525" marB="0" anchor="b">
                    <a:lnL>
                      <a:noFill/>
                    </a:lnL>
                    <a:lnR>
                      <a:noFill/>
                    </a:lnR>
                    <a:lnT>
                      <a:noFill/>
                    </a:lnT>
                    <a:lnB>
                      <a:noFill/>
                    </a:lnB>
                  </a:tcPr>
                </a:tc>
              </a:tr>
              <a:tr h="212294">
                <a:tc>
                  <a:txBody>
                    <a:bodyPr/>
                    <a:lstStyle/>
                    <a:p>
                      <a:pPr algn="l" fontAlgn="b"/>
                      <a:r>
                        <a:rPr lang="hu-HU" sz="1000" b="0" i="0" u="none" strike="noStrike" dirty="0" err="1" smtClean="0">
                          <a:latin typeface="Arial CE"/>
                        </a:rPr>
                        <a:t>Vac.dist</a:t>
                      </a:r>
                      <a:r>
                        <a:rPr lang="hu-HU" sz="1000" b="0" i="0" u="none" strike="noStrike" dirty="0">
                          <a:latin typeface="Arial CE"/>
                        </a:rPr>
                        <a:t>.</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2</a:t>
                      </a:r>
                    </a:p>
                  </a:txBody>
                  <a:tcPr marL="9525" marR="9525" marT="9525" marB="0" anchor="b">
                    <a:lnL>
                      <a:noFill/>
                    </a:lnL>
                    <a:lnR>
                      <a:noFill/>
                    </a:lnR>
                    <a:lnT>
                      <a:noFill/>
                    </a:lnT>
                    <a:lnB>
                      <a:noFill/>
                    </a:lnB>
                  </a:tcPr>
                </a:tc>
                <a:tc>
                  <a:txBody>
                    <a:bodyPr/>
                    <a:lstStyle/>
                    <a:p>
                      <a:pPr algn="r" fontAlgn="b"/>
                      <a:r>
                        <a:rPr lang="hu-HU" sz="1000" b="1" i="0" u="none" strike="noStrike" dirty="0">
                          <a:latin typeface="Arial CE"/>
                        </a:rPr>
                        <a:t>2</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77,5</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0,962733</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78</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0,968944099</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FC, DC</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6</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6</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16,9</a:t>
                      </a:r>
                    </a:p>
                  </a:txBody>
                  <a:tcPr marL="9525" marR="9525" marT="9525" marB="0" anchor="b">
                    <a:lnL>
                      <a:noFill/>
                    </a:lnL>
                    <a:lnR>
                      <a:noFill/>
                    </a:lnR>
                    <a:lnT>
                      <a:noFill/>
                    </a:lnT>
                    <a:lnB>
                      <a:noFill/>
                    </a:lnB>
                    <a:solidFill>
                      <a:srgbClr val="FFFF00"/>
                    </a:solidFill>
                  </a:tcPr>
                </a:tc>
                <a:tc>
                  <a:txBody>
                    <a:bodyPr/>
                    <a:lstStyle/>
                    <a:p>
                      <a:pPr algn="r" fontAlgn="b"/>
                      <a:r>
                        <a:rPr lang="hu-HU" sz="1000" b="0" i="0" u="none" strike="noStrike">
                          <a:latin typeface="Arial CE"/>
                        </a:rPr>
                        <a:t>0,629814</a:t>
                      </a:r>
                    </a:p>
                  </a:txBody>
                  <a:tcPr marL="9525" marR="9525" marT="9525" marB="0" anchor="b">
                    <a:lnL>
                      <a:noFill/>
                    </a:lnL>
                    <a:lnR>
                      <a:noFill/>
                    </a:lnR>
                    <a:lnT>
                      <a:noFill/>
                    </a:lnT>
                    <a:lnB>
                      <a:noFill/>
                    </a:lnB>
                  </a:tcPr>
                </a:tc>
                <a:tc>
                  <a:txBody>
                    <a:bodyPr/>
                    <a:lstStyle/>
                    <a:p>
                      <a:pPr algn="r" fontAlgn="b"/>
                      <a:r>
                        <a:rPr lang="hu-HU" sz="1000" b="0" i="1" u="none" strike="noStrike">
                          <a:latin typeface="Arial CE"/>
                        </a:rPr>
                        <a:t>0</a:t>
                      </a:r>
                    </a:p>
                  </a:txBody>
                  <a:tcPr marL="9525" marR="9525" marT="9525" marB="0" anchor="b">
                    <a:lnL>
                      <a:noFill/>
                    </a:lnL>
                    <a:lnR>
                      <a:noFill/>
                    </a:lnR>
                    <a:lnT>
                      <a:noFill/>
                    </a:lnT>
                    <a:lnB>
                      <a:noFill/>
                    </a:lnB>
                    <a:solidFill>
                      <a:srgbClr val="FFFF00"/>
                    </a:solidFill>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TC,VB</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2,75</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2,75</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14</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0,23913</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14</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0,239130435</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CC</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6</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6</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24</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0,89441</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24</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0,894409938</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CR</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5</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5</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29,6</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0,919255</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30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0,931677019</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CHC</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6</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6</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CHT</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2</a:t>
                      </a:r>
                    </a:p>
                  </a:txBody>
                  <a:tcPr marL="9525" marR="9525" marT="9525" marB="0" anchor="b">
                    <a:lnL>
                      <a:noFill/>
                    </a:lnL>
                    <a:lnR>
                      <a:noFill/>
                    </a:lnR>
                    <a:lnT>
                      <a:noFill/>
                    </a:lnT>
                    <a:lnB>
                      <a:noFill/>
                    </a:lnB>
                    <a:solidFill>
                      <a:srgbClr val="FF6600"/>
                    </a:solidFill>
                  </a:tcPr>
                </a:tc>
                <a:tc>
                  <a:txBody>
                    <a:bodyPr/>
                    <a:lstStyle/>
                    <a:p>
                      <a:pPr algn="r" fontAlgn="b"/>
                      <a:r>
                        <a:rPr lang="hu-HU" sz="1000" b="1" i="0" u="none" strike="noStrike">
                          <a:latin typeface="Arial CE"/>
                        </a:rPr>
                        <a:t>2,5</a:t>
                      </a:r>
                    </a:p>
                  </a:txBody>
                  <a:tcPr marL="9525" marR="9525" marT="9525" marB="0" anchor="b">
                    <a:lnL>
                      <a:noFill/>
                    </a:lnL>
                    <a:lnR>
                      <a:noFill/>
                    </a:lnR>
                    <a:lnT>
                      <a:noFill/>
                    </a:lnT>
                    <a:lnB>
                      <a:noFill/>
                    </a:lnB>
                    <a:solidFill>
                      <a:srgbClr val="FF6600"/>
                    </a:solidFill>
                  </a:tcPr>
                </a:tc>
                <a:tc>
                  <a:txBody>
                    <a:bodyPr/>
                    <a:lstStyle/>
                    <a:p>
                      <a:pPr algn="r" fontAlgn="b"/>
                      <a:r>
                        <a:rPr lang="hu-HU" sz="1000" b="0" i="0" u="none" strike="noStrike">
                          <a:latin typeface="Arial CE"/>
                        </a:rPr>
                        <a:t>120,7</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1,499379</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121</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1,878881988</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Alkylation</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10</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3,3</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0,204969</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3,3</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0,204968944</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Polimer.</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10</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Aromatics</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15</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15</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12</a:t>
                      </a:r>
                    </a:p>
                  </a:txBody>
                  <a:tcPr marL="9525" marR="9525" marT="9525" marB="0" anchor="b">
                    <a:lnL>
                      <a:noFill/>
                    </a:lnL>
                    <a:lnR>
                      <a:noFill/>
                    </a:lnR>
                    <a:lnT>
                      <a:noFill/>
                    </a:lnT>
                    <a:lnB>
                      <a:noFill/>
                    </a:lnB>
                    <a:solidFill>
                      <a:srgbClr val="FFFF00"/>
                    </a:solidFill>
                  </a:tcPr>
                </a:tc>
                <a:tc>
                  <a:txBody>
                    <a:bodyPr/>
                    <a:lstStyle/>
                    <a:p>
                      <a:pPr algn="r" fontAlgn="b"/>
                      <a:r>
                        <a:rPr lang="hu-HU" sz="1000" b="0" i="0" u="none" strike="noStrike">
                          <a:latin typeface="Arial CE"/>
                        </a:rPr>
                        <a:t>1,118012</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16</a:t>
                      </a:r>
                    </a:p>
                  </a:txBody>
                  <a:tcPr marL="9525" marR="9525" marT="9525" marB="0" anchor="b">
                    <a:lnL>
                      <a:noFill/>
                    </a:lnL>
                    <a:lnR>
                      <a:noFill/>
                    </a:lnR>
                    <a:lnT>
                      <a:noFill/>
                    </a:lnT>
                    <a:lnB>
                      <a:noFill/>
                    </a:lnB>
                    <a:solidFill>
                      <a:srgbClr val="FFFF00"/>
                    </a:solidFill>
                  </a:tcPr>
                </a:tc>
                <a:tc>
                  <a:txBody>
                    <a:bodyPr/>
                    <a:lstStyle/>
                    <a:p>
                      <a:pPr algn="r" fontAlgn="b"/>
                      <a:r>
                        <a:rPr lang="hu-HU" sz="1000" b="0" i="0" u="none" strike="noStrike">
                          <a:latin typeface="Arial CE"/>
                        </a:rPr>
                        <a:t>1,49068323</a:t>
                      </a:r>
                    </a:p>
                  </a:txBody>
                  <a:tcPr marL="9525" marR="9525" marT="9525" marB="0" anchor="b">
                    <a:lnL>
                      <a:noFill/>
                    </a:lnL>
                    <a:lnR>
                      <a:noFill/>
                    </a:lnR>
                    <a:lnT>
                      <a:noFill/>
                    </a:lnT>
                    <a:lnB>
                      <a:noFill/>
                    </a:lnB>
                  </a:tcPr>
                </a:tc>
              </a:tr>
              <a:tr h="212294">
                <a:tc>
                  <a:txBody>
                    <a:bodyPr/>
                    <a:lstStyle/>
                    <a:p>
                      <a:pPr algn="l" fontAlgn="b"/>
                      <a:r>
                        <a:rPr lang="hu-HU" sz="1000" b="0" i="0" u="none" strike="noStrike" dirty="0" err="1">
                          <a:latin typeface="Arial CE"/>
                        </a:rPr>
                        <a:t>Isomeriz</a:t>
                      </a:r>
                      <a:r>
                        <a:rPr lang="hu-HU" sz="1000" b="0" i="0" u="none" strike="noStrike" dirty="0">
                          <a:latin typeface="Arial CE"/>
                        </a:rPr>
                        <a:t>.</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15</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15</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3,5</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0,326087</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3,5</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0,326086957</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Lubes</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10</a:t>
                      </a:r>
                    </a:p>
                  </a:txBody>
                  <a:tcPr marL="9525" marR="9525" marT="9525" marB="0" anchor="b">
                    <a:lnL>
                      <a:noFill/>
                    </a:lnL>
                    <a:lnR>
                      <a:noFill/>
                    </a:lnR>
                    <a:lnT>
                      <a:noFill/>
                    </a:lnT>
                    <a:lnB>
                      <a:noFill/>
                    </a:lnB>
                    <a:solidFill>
                      <a:srgbClr val="FF6600"/>
                    </a:solidFill>
                  </a:tcPr>
                </a:tc>
                <a:tc>
                  <a:txBody>
                    <a:bodyPr/>
                    <a:lstStyle/>
                    <a:p>
                      <a:pPr algn="r" fontAlgn="b"/>
                      <a:r>
                        <a:rPr lang="hu-HU" sz="1000" b="1" i="0" u="none" strike="noStrike">
                          <a:latin typeface="Arial CE"/>
                        </a:rPr>
                        <a:t>60</a:t>
                      </a:r>
                    </a:p>
                  </a:txBody>
                  <a:tcPr marL="9525" marR="9525" marT="9525" marB="0" anchor="b">
                    <a:lnL>
                      <a:noFill/>
                    </a:lnL>
                    <a:lnR>
                      <a:noFill/>
                    </a:lnR>
                    <a:lnT>
                      <a:noFill/>
                    </a:lnT>
                    <a:lnB>
                      <a:noFill/>
                    </a:lnB>
                    <a:solidFill>
                      <a:srgbClr val="FF6600"/>
                    </a:solidFill>
                  </a:tcPr>
                </a:tc>
                <a:tc>
                  <a:txBody>
                    <a:bodyPr/>
                    <a:lstStyle/>
                    <a:p>
                      <a:pPr algn="r" fontAlgn="b"/>
                      <a:r>
                        <a:rPr lang="hu-HU" sz="1000" b="0" i="0" u="none" strike="noStrike">
                          <a:latin typeface="Arial CE"/>
                        </a:rPr>
                        <a:t>6,1</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0,378882</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6,1</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2,273291925</a:t>
                      </a:r>
                    </a:p>
                  </a:txBody>
                  <a:tcPr marL="9525" marR="9525" marT="9525" marB="0" anchor="b">
                    <a:lnL>
                      <a:noFill/>
                    </a:lnL>
                    <a:lnR>
                      <a:noFill/>
                    </a:lnR>
                    <a:lnT>
                      <a:noFill/>
                    </a:lnT>
                    <a:lnB>
                      <a:noFill/>
                    </a:lnB>
                  </a:tcPr>
                </a:tc>
              </a:tr>
              <a:tr h="412100">
                <a:tc>
                  <a:txBody>
                    <a:bodyPr/>
                    <a:lstStyle/>
                    <a:p>
                      <a:pPr algn="l" fontAlgn="b"/>
                      <a:r>
                        <a:rPr lang="hu-HU" sz="1000" b="0" i="0" u="none" strike="noStrike">
                          <a:latin typeface="Arial CE"/>
                        </a:rPr>
                        <a:t>Oxygenate</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10</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10</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1,2</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0,074534</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1,2</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0,074534161</a:t>
                      </a:r>
                    </a:p>
                  </a:txBody>
                  <a:tcPr marL="9525" marR="9525" marT="9525" marB="0" anchor="b">
                    <a:lnL>
                      <a:noFill/>
                    </a:lnL>
                    <a:lnR>
                      <a:noFill/>
                    </a:lnR>
                    <a:lnT>
                      <a:noFill/>
                    </a:lnT>
                    <a:lnB>
                      <a:noFill/>
                    </a:lnB>
                  </a:tcPr>
                </a:tc>
              </a:tr>
              <a:tr h="412100">
                <a:tc>
                  <a:txBody>
                    <a:bodyPr/>
                    <a:lstStyle/>
                    <a:p>
                      <a:pPr algn="l" fontAlgn="b"/>
                      <a:r>
                        <a:rPr lang="hu-HU" sz="1000" b="0" i="0" u="none" strike="noStrike">
                          <a:latin typeface="Arial CE"/>
                        </a:rPr>
                        <a:t>Hydr(Mcfd)</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76,2</a:t>
                      </a:r>
                    </a:p>
                  </a:txBody>
                  <a:tcPr marL="9525" marR="9525" marT="9525" marB="0" anchor="b">
                    <a:lnL>
                      <a:noFill/>
                    </a:lnL>
                    <a:lnR>
                      <a:noFill/>
                    </a:lnR>
                    <a:lnT>
                      <a:noFill/>
                    </a:lnT>
                    <a:lnB>
                      <a:noFill/>
                    </a:lnB>
                    <a:solidFill>
                      <a:srgbClr val="FFFF00"/>
                    </a:solidFill>
                  </a:tcPr>
                </a:tc>
                <a:tc>
                  <a:txBody>
                    <a:bodyPr/>
                    <a:lstStyle/>
                    <a:p>
                      <a:pPr algn="r" fontAlgn="b"/>
                      <a:r>
                        <a:rPr lang="hu-HU" sz="1000" b="0" i="0" u="none" strike="noStrike">
                          <a:latin typeface="Arial CE"/>
                        </a:rPr>
                        <a:t>0,473292</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solidFill>
                      <a:srgbClr val="FFFF00"/>
                    </a:solidFill>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Sulphur</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240</a:t>
                      </a:r>
                    </a:p>
                  </a:txBody>
                  <a:tcPr marL="9525" marR="9525" marT="9525" marB="0" anchor="b">
                    <a:lnL>
                      <a:noFill/>
                    </a:lnL>
                    <a:lnR>
                      <a:noFill/>
                    </a:lnR>
                    <a:lnT>
                      <a:noFill/>
                    </a:lnT>
                    <a:lnB>
                      <a:noFill/>
                    </a:lnB>
                    <a:solidFill>
                      <a:srgbClr val="FF6600"/>
                    </a:solidFill>
                  </a:tcPr>
                </a:tc>
                <a:tc>
                  <a:txBody>
                    <a:bodyPr/>
                    <a:lstStyle/>
                    <a:p>
                      <a:pPr algn="l" fontAlgn="b"/>
                      <a:r>
                        <a:rPr lang="hu-HU" sz="1000" b="1" i="0" u="none" strike="noStrike">
                          <a:latin typeface="Arial CE"/>
                        </a:rPr>
                        <a:t>…</a:t>
                      </a:r>
                    </a:p>
                  </a:txBody>
                  <a:tcPr marL="9525" marR="9525" marT="9525" marB="0" anchor="b">
                    <a:lnL>
                      <a:noFill/>
                    </a:lnL>
                    <a:lnR>
                      <a:noFill/>
                    </a:lnR>
                    <a:lnT>
                      <a:noFill/>
                    </a:lnT>
                    <a:lnB>
                      <a:noFill/>
                    </a:lnB>
                    <a:solidFill>
                      <a:srgbClr val="FF6600"/>
                    </a:solidFill>
                  </a:tcPr>
                </a:tc>
                <a:tc>
                  <a:txBody>
                    <a:bodyPr/>
                    <a:lstStyle/>
                    <a:p>
                      <a:pPr algn="r" fontAlgn="b"/>
                      <a:r>
                        <a:rPr lang="hu-HU" sz="1000" b="0" i="0" u="none" strike="noStrike">
                          <a:latin typeface="Arial CE"/>
                        </a:rPr>
                        <a:t>0,226</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0,000337</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0,226</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a:t>
                      </a:r>
                    </a:p>
                  </a:txBody>
                  <a:tcPr marL="9525" marR="9525" marT="9525" marB="0" anchor="b">
                    <a:lnL>
                      <a:noFill/>
                    </a:lnL>
                    <a:lnR>
                      <a:noFill/>
                    </a:lnR>
                    <a:lnT>
                      <a:noFill/>
                    </a:lnT>
                    <a:lnB>
                      <a:noFill/>
                    </a:lnB>
                  </a:tcPr>
                </a:tc>
              </a:tr>
              <a:tr h="212294">
                <a:tc>
                  <a:txBody>
                    <a:bodyPr/>
                    <a:lstStyle/>
                    <a:p>
                      <a:pPr algn="l" fontAlgn="b"/>
                      <a:r>
                        <a:rPr lang="hu-HU" sz="1000" b="0" i="0" u="none" strike="noStrike">
                          <a:latin typeface="Arial CE"/>
                        </a:rPr>
                        <a:t>Asphalt</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1,5</a:t>
                      </a:r>
                    </a:p>
                  </a:txBody>
                  <a:tcPr marL="9525" marR="9525" marT="9525" marB="0" anchor="b">
                    <a:lnL>
                      <a:noFill/>
                    </a:lnL>
                    <a:lnR>
                      <a:noFill/>
                    </a:lnR>
                    <a:lnT>
                      <a:noFill/>
                    </a:lnT>
                    <a:lnB>
                      <a:noFill/>
                    </a:lnB>
                  </a:tcPr>
                </a:tc>
                <a:tc>
                  <a:txBody>
                    <a:bodyPr/>
                    <a:lstStyle/>
                    <a:p>
                      <a:pPr algn="r" fontAlgn="b"/>
                      <a:r>
                        <a:rPr lang="hu-HU" sz="1000" b="1" i="0" u="none" strike="noStrike">
                          <a:latin typeface="Arial CE"/>
                        </a:rPr>
                        <a:t>1,5</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6,3</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0,058696</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6,3</a:t>
                      </a:r>
                    </a:p>
                  </a:txBody>
                  <a:tcPr marL="9525" marR="9525" marT="9525" marB="0" anchor="b">
                    <a:lnL>
                      <a:noFill/>
                    </a:lnL>
                    <a:lnR>
                      <a:noFill/>
                    </a:lnR>
                    <a:lnT>
                      <a:noFill/>
                    </a:lnT>
                    <a:lnB>
                      <a:noFill/>
                    </a:lnB>
                  </a:tcPr>
                </a:tc>
                <a:tc>
                  <a:txBody>
                    <a:bodyPr/>
                    <a:lstStyle/>
                    <a:p>
                      <a:pPr algn="r" fontAlgn="b"/>
                      <a:r>
                        <a:rPr lang="hu-HU" sz="1000" b="0" i="0" u="none" strike="noStrike">
                          <a:latin typeface="Arial CE"/>
                        </a:rPr>
                        <a:t>0,058695652</a:t>
                      </a:r>
                    </a:p>
                  </a:txBody>
                  <a:tcPr marL="9525" marR="9525" marT="9525" marB="0" anchor="b">
                    <a:lnL>
                      <a:noFill/>
                    </a:lnL>
                    <a:lnR>
                      <a:noFill/>
                    </a:lnR>
                    <a:lnT>
                      <a:noFill/>
                    </a:lnT>
                    <a:lnB>
                      <a:noFill/>
                    </a:lnB>
                  </a:tcPr>
                </a:tc>
              </a:tr>
              <a:tr h="212294">
                <a:tc>
                  <a:txBody>
                    <a:bodyPr/>
                    <a:lstStyle/>
                    <a:p>
                      <a:pPr algn="l" fontAlgn="b"/>
                      <a:r>
                        <a:rPr lang="hu-HU" sz="1000" b="1" i="1" u="none" strike="noStrike">
                          <a:latin typeface="Arial CE"/>
                        </a:rPr>
                        <a:t>Reg. NCI</a:t>
                      </a:r>
                    </a:p>
                  </a:txBody>
                  <a:tcPr marL="9525" marR="9525" marT="9525" marB="0" anchor="b">
                    <a:lnL>
                      <a:noFill/>
                    </a:lnL>
                    <a:lnR>
                      <a:noFill/>
                    </a:lnR>
                    <a:lnT>
                      <a:noFill/>
                    </a:lnT>
                    <a:lnB>
                      <a:noFill/>
                    </a:lnB>
                  </a:tcPr>
                </a:tc>
                <a:tc>
                  <a:txBody>
                    <a:bodyPr/>
                    <a:lstStyle/>
                    <a:p>
                      <a:pPr algn="l" fontAlgn="b"/>
                      <a:endParaRPr lang="hu-HU" sz="1000" b="1" i="0" u="none" strike="noStrike">
                        <a:latin typeface="Arial CE"/>
                      </a:endParaRPr>
                    </a:p>
                  </a:txBody>
                  <a:tcPr marL="9525" marR="9525" marT="9525" marB="0" anchor="b">
                    <a:lnL>
                      <a:noFill/>
                    </a:lnL>
                    <a:lnR>
                      <a:noFill/>
                    </a:lnR>
                    <a:lnT>
                      <a:noFill/>
                    </a:lnT>
                    <a:lnB>
                      <a:noFill/>
                    </a:lnB>
                  </a:tcPr>
                </a:tc>
                <a:tc>
                  <a:txBody>
                    <a:bodyPr/>
                    <a:lstStyle/>
                    <a:p>
                      <a:pPr algn="l" fontAlgn="b"/>
                      <a:endParaRPr lang="hu-HU" sz="1000" b="1" i="0" u="none" strike="noStrike">
                        <a:latin typeface="Arial CE"/>
                      </a:endParaRPr>
                    </a:p>
                  </a:txBody>
                  <a:tcPr marL="9525" marR="9525" marT="9525" marB="0" anchor="b">
                    <a:lnL>
                      <a:noFill/>
                    </a:lnL>
                    <a:lnR>
                      <a:noFill/>
                    </a:lnR>
                    <a:lnT>
                      <a:noFill/>
                    </a:lnT>
                    <a:lnB>
                      <a:noFill/>
                    </a:lnB>
                  </a:tcPr>
                </a:tc>
                <a:tc>
                  <a:txBody>
                    <a:bodyPr/>
                    <a:lstStyle/>
                    <a:p>
                      <a:pPr algn="l" fontAlgn="b"/>
                      <a:endParaRPr lang="hu-HU" sz="1000" b="1" i="0" u="none" strike="noStrike">
                        <a:latin typeface="Arial CE"/>
                      </a:endParaRPr>
                    </a:p>
                  </a:txBody>
                  <a:tcPr marL="9525" marR="9525" marT="9525" marB="0" anchor="b">
                    <a:lnL>
                      <a:noFill/>
                    </a:lnL>
                    <a:lnR>
                      <a:noFill/>
                    </a:lnR>
                    <a:lnT>
                      <a:noFill/>
                    </a:lnT>
                    <a:lnB>
                      <a:noFill/>
                    </a:lnB>
                  </a:tcPr>
                </a:tc>
                <a:tc>
                  <a:txBody>
                    <a:bodyPr/>
                    <a:lstStyle/>
                    <a:p>
                      <a:pPr algn="r" fontAlgn="b"/>
                      <a:r>
                        <a:rPr lang="hu-HU" sz="1000" b="1" i="0" u="none" strike="noStrike">
                          <a:latin typeface="Arial CE"/>
                        </a:rPr>
                        <a:t>8,779529</a:t>
                      </a:r>
                    </a:p>
                  </a:txBody>
                  <a:tcPr marL="9525" marR="9525" marT="9525" marB="0" anchor="b">
                    <a:lnL>
                      <a:noFill/>
                    </a:lnL>
                    <a:lnR>
                      <a:noFill/>
                    </a:lnR>
                    <a:lnT>
                      <a:noFill/>
                    </a:lnT>
                    <a:lnB>
                      <a:noFill/>
                    </a:lnB>
                    <a:solidFill>
                      <a:srgbClr val="FF0000"/>
                    </a:solidFill>
                  </a:tcPr>
                </a:tc>
                <a:tc>
                  <a:txBody>
                    <a:bodyPr/>
                    <a:lstStyle/>
                    <a:p>
                      <a:pPr algn="l" fontAlgn="b"/>
                      <a:endParaRPr lang="hu-HU" sz="1000" b="1" i="0" u="none" strike="noStrike">
                        <a:latin typeface="Arial CE"/>
                      </a:endParaRPr>
                    </a:p>
                  </a:txBody>
                  <a:tcPr marL="9525" marR="9525" marT="9525" marB="0" anchor="b">
                    <a:lnL>
                      <a:noFill/>
                    </a:lnL>
                    <a:lnR>
                      <a:noFill/>
                    </a:lnR>
                    <a:lnT>
                      <a:noFill/>
                    </a:lnT>
                    <a:lnB>
                      <a:noFill/>
                    </a:lnB>
                  </a:tcPr>
                </a:tc>
                <a:tc>
                  <a:txBody>
                    <a:bodyPr/>
                    <a:lstStyle/>
                    <a:p>
                      <a:pPr algn="r" fontAlgn="b"/>
                      <a:r>
                        <a:rPr lang="hu-HU" sz="1000" b="1" i="0" u="none" strike="noStrike" dirty="0">
                          <a:latin typeface="Arial CE"/>
                        </a:rPr>
                        <a:t>10,34130435</a:t>
                      </a:r>
                    </a:p>
                  </a:txBody>
                  <a:tcPr marL="9525" marR="9525" marT="9525" marB="0" anchor="b">
                    <a:lnL>
                      <a:noFill/>
                    </a:lnL>
                    <a:lnR>
                      <a:noFill/>
                    </a:lnR>
                    <a:lnT>
                      <a:noFill/>
                    </a:lnT>
                    <a:lnB>
                      <a:noFill/>
                    </a:lnB>
                    <a:solidFill>
                      <a:srgbClr val="FF0000"/>
                    </a:solidFill>
                  </a:tcPr>
                </a:tc>
              </a:tr>
            </a:tbl>
          </a:graphicData>
        </a:graphic>
      </p:graphicFrame>
      <p:sp>
        <p:nvSpPr>
          <p:cNvPr id="5" name="Szövegdoboz 4"/>
          <p:cNvSpPr txBox="1"/>
          <p:nvPr/>
        </p:nvSpPr>
        <p:spPr>
          <a:xfrm>
            <a:off x="500034" y="6357958"/>
            <a:ext cx="8072494" cy="369332"/>
          </a:xfrm>
          <a:prstGeom prst="rect">
            <a:avLst/>
          </a:prstGeom>
          <a:solidFill>
            <a:schemeClr val="tx2">
              <a:lumMod val="20000"/>
              <a:lumOff val="80000"/>
            </a:schemeClr>
          </a:solidFill>
        </p:spPr>
        <p:txBody>
          <a:bodyPr wrap="square" rtlCol="0">
            <a:spAutoFit/>
          </a:bodyPr>
          <a:lstStyle/>
          <a:p>
            <a:r>
              <a:rPr lang="hu-HU" b="1" dirty="0" err="1" smtClean="0">
                <a:latin typeface="Arial" pitchFamily="34" charset="0"/>
                <a:cs typeface="Arial" pitchFamily="34" charset="0"/>
              </a:rPr>
              <a:t>Reg</a:t>
            </a:r>
            <a:r>
              <a:rPr lang="hu-HU" b="1" dirty="0" smtClean="0">
                <a:latin typeface="Arial" pitchFamily="34" charset="0"/>
                <a:cs typeface="Arial" pitchFamily="34" charset="0"/>
              </a:rPr>
              <a:t>. NCI (</a:t>
            </a:r>
            <a:r>
              <a:rPr lang="hu-HU" b="1" dirty="0" err="1" smtClean="0">
                <a:latin typeface="Arial" pitchFamily="34" charset="0"/>
                <a:cs typeface="Arial" pitchFamily="34" charset="0"/>
              </a:rPr>
              <a:t>Ref</a:t>
            </a:r>
            <a:r>
              <a:rPr lang="hu-HU" b="1" dirty="0" smtClean="0">
                <a:latin typeface="Arial" pitchFamily="34" charset="0"/>
                <a:cs typeface="Arial" pitchFamily="34" charset="0"/>
              </a:rPr>
              <a:t>) = ∑ [(</a:t>
            </a:r>
            <a:r>
              <a:rPr lang="hu-HU" b="1" dirty="0" err="1" smtClean="0">
                <a:latin typeface="Arial" pitchFamily="34" charset="0"/>
                <a:cs typeface="Arial" pitchFamily="34" charset="0"/>
              </a:rPr>
              <a:t>Indiv</a:t>
            </a:r>
            <a:r>
              <a:rPr lang="hu-HU" b="1" dirty="0" smtClean="0">
                <a:latin typeface="Arial" pitchFamily="34" charset="0"/>
                <a:cs typeface="Arial" pitchFamily="34" charset="0"/>
              </a:rPr>
              <a:t>. </a:t>
            </a:r>
            <a:r>
              <a:rPr lang="hu-HU" b="1" dirty="0" err="1" smtClean="0">
                <a:latin typeface="Arial" pitchFamily="34" charset="0"/>
                <a:cs typeface="Arial" pitchFamily="34" charset="0"/>
              </a:rPr>
              <a:t>plant</a:t>
            </a:r>
            <a:r>
              <a:rPr lang="hu-HU" b="1" dirty="0" smtClean="0">
                <a:latin typeface="Arial" pitchFamily="34" charset="0"/>
                <a:cs typeface="Arial" pitchFamily="34" charset="0"/>
              </a:rPr>
              <a:t> </a:t>
            </a:r>
            <a:r>
              <a:rPr lang="hu-HU" b="1" dirty="0" err="1" smtClean="0">
                <a:latin typeface="Arial" pitchFamily="34" charset="0"/>
                <a:cs typeface="Arial" pitchFamily="34" charset="0"/>
              </a:rPr>
              <a:t>cap</a:t>
            </a:r>
            <a:r>
              <a:rPr lang="hu-HU" b="1" dirty="0" smtClean="0">
                <a:latin typeface="Arial" pitchFamily="34" charset="0"/>
                <a:cs typeface="Arial" pitchFamily="34" charset="0"/>
              </a:rPr>
              <a:t>. / </a:t>
            </a:r>
            <a:r>
              <a:rPr lang="hu-HU" b="1" dirty="0" err="1" smtClean="0">
                <a:latin typeface="Arial" pitchFamily="34" charset="0"/>
                <a:cs typeface="Arial" pitchFamily="34" charset="0"/>
              </a:rPr>
              <a:t>Atm.dist</a:t>
            </a:r>
            <a:r>
              <a:rPr lang="hu-HU" b="1" dirty="0" smtClean="0">
                <a:latin typeface="Arial" pitchFamily="34" charset="0"/>
                <a:cs typeface="Arial" pitchFamily="34" charset="0"/>
              </a:rPr>
              <a:t>. </a:t>
            </a:r>
            <a:r>
              <a:rPr lang="hu-HU" b="1" dirty="0" err="1" smtClean="0">
                <a:latin typeface="Arial" pitchFamily="34" charset="0"/>
                <a:cs typeface="Arial" pitchFamily="34" charset="0"/>
              </a:rPr>
              <a:t>cap</a:t>
            </a:r>
            <a:r>
              <a:rPr lang="hu-HU" b="1" dirty="0" smtClean="0">
                <a:latin typeface="Arial" pitchFamily="34" charset="0"/>
                <a:cs typeface="Arial" pitchFamily="34" charset="0"/>
              </a:rPr>
              <a:t>.)  * </a:t>
            </a:r>
            <a:r>
              <a:rPr lang="hu-HU" b="1" dirty="0" err="1" smtClean="0">
                <a:latin typeface="Arial" pitchFamily="34" charset="0"/>
                <a:cs typeface="Arial" pitchFamily="34" charset="0"/>
              </a:rPr>
              <a:t>Indiv</a:t>
            </a:r>
            <a:r>
              <a:rPr lang="hu-HU" b="1" dirty="0" smtClean="0">
                <a:latin typeface="Arial" pitchFamily="34" charset="0"/>
                <a:cs typeface="Arial" pitchFamily="34" charset="0"/>
              </a:rPr>
              <a:t>. </a:t>
            </a:r>
            <a:r>
              <a:rPr lang="hu-HU" b="1" dirty="0" err="1" smtClean="0">
                <a:latin typeface="Arial" pitchFamily="34" charset="0"/>
                <a:cs typeface="Arial" pitchFamily="34" charset="0"/>
              </a:rPr>
              <a:t>plant</a:t>
            </a:r>
            <a:r>
              <a:rPr lang="hu-HU" b="1" dirty="0" smtClean="0">
                <a:latin typeface="Arial" pitchFamily="34" charset="0"/>
                <a:cs typeface="Arial" pitchFamily="34" charset="0"/>
              </a:rPr>
              <a:t> NCI]</a:t>
            </a:r>
            <a:endParaRPr lang="hu-HU"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32" y="0"/>
            <a:ext cx="9144000" cy="1143000"/>
          </a:xfrm>
          <a:prstGeom prst="rect">
            <a:avLst/>
          </a:prstGeom>
          <a:solidFill>
            <a:schemeClr val="bg1"/>
          </a:solidFill>
          <a:ln w="9525">
            <a:solidFill>
              <a:schemeClr val="bg1"/>
            </a:solidFill>
            <a:miter lim="800000"/>
            <a:headEnd/>
            <a:tailEnd/>
          </a:ln>
        </p:spPr>
        <p:txBody>
          <a:bodyPr wrap="none" anchor="ctr"/>
          <a:lstStyle/>
          <a:p>
            <a:pPr algn="r"/>
            <a:endParaRPr lang="hu-HU" dirty="0"/>
          </a:p>
        </p:txBody>
      </p:sp>
      <p:sp>
        <p:nvSpPr>
          <p:cNvPr id="123908" name="Rectangle 4"/>
          <p:cNvSpPr>
            <a:spLocks noGrp="1" noChangeArrowheads="1"/>
          </p:cNvSpPr>
          <p:nvPr>
            <p:ph type="title"/>
          </p:nvPr>
        </p:nvSpPr>
        <p:spPr>
          <a:xfrm>
            <a:off x="228600" y="0"/>
            <a:ext cx="8915400" cy="1143000"/>
          </a:xfrm>
          <a:noFill/>
        </p:spPr>
        <p:txBody>
          <a:bodyPr>
            <a:normAutofit/>
          </a:bodyPr>
          <a:lstStyle/>
          <a:p>
            <a:pPr algn="r"/>
            <a:r>
              <a:rPr lang="hu-HU" sz="2800" b="1" dirty="0">
                <a:effectLst>
                  <a:outerShdw blurRad="38100" dist="38100" dir="2700000" algn="tl">
                    <a:srgbClr val="000000">
                      <a:alpha val="43137"/>
                    </a:srgbClr>
                  </a:outerShdw>
                </a:effectLst>
                <a:latin typeface="Arial" pitchFamily="34" charset="0"/>
                <a:cs typeface="Arial" pitchFamily="34" charset="0"/>
              </a:rPr>
              <a:t>Az olajipar fő fejlesztési iránya</a:t>
            </a:r>
          </a:p>
        </p:txBody>
      </p:sp>
      <p:grpSp>
        <p:nvGrpSpPr>
          <p:cNvPr id="2" name="Group 60"/>
          <p:cNvGrpSpPr>
            <a:grpSpLocks/>
          </p:cNvGrpSpPr>
          <p:nvPr/>
        </p:nvGrpSpPr>
        <p:grpSpPr bwMode="auto">
          <a:xfrm>
            <a:off x="155575" y="1676400"/>
            <a:ext cx="8759825" cy="5167313"/>
            <a:chOff x="98" y="1056"/>
            <a:chExt cx="5518" cy="3255"/>
          </a:xfrm>
        </p:grpSpPr>
        <p:sp>
          <p:nvSpPr>
            <p:cNvPr id="123916" name="Line 12"/>
            <p:cNvSpPr>
              <a:spLocks noChangeShapeType="1"/>
            </p:cNvSpPr>
            <p:nvPr/>
          </p:nvSpPr>
          <p:spPr bwMode="auto">
            <a:xfrm>
              <a:off x="576" y="1056"/>
              <a:ext cx="0" cy="2752"/>
            </a:xfrm>
            <a:prstGeom prst="line">
              <a:avLst/>
            </a:prstGeom>
            <a:noFill/>
            <a:ln w="9525">
              <a:solidFill>
                <a:schemeClr val="tx1"/>
              </a:solidFill>
              <a:round/>
              <a:headEnd/>
              <a:tailEnd/>
            </a:ln>
            <a:effectLst/>
          </p:spPr>
          <p:txBody>
            <a:bodyPr wrap="none" anchor="ctr"/>
            <a:lstStyle/>
            <a:p>
              <a:endParaRPr lang="hu-HU"/>
            </a:p>
          </p:txBody>
        </p:sp>
        <p:sp>
          <p:nvSpPr>
            <p:cNvPr id="123917" name="Line 13"/>
            <p:cNvSpPr>
              <a:spLocks noChangeShapeType="1"/>
            </p:cNvSpPr>
            <p:nvPr/>
          </p:nvSpPr>
          <p:spPr bwMode="auto">
            <a:xfrm>
              <a:off x="534" y="3043"/>
              <a:ext cx="44" cy="0"/>
            </a:xfrm>
            <a:prstGeom prst="line">
              <a:avLst/>
            </a:prstGeom>
            <a:noFill/>
            <a:ln w="9525">
              <a:solidFill>
                <a:schemeClr val="tx1"/>
              </a:solidFill>
              <a:round/>
              <a:headEnd/>
              <a:tailEnd/>
            </a:ln>
            <a:effectLst/>
          </p:spPr>
          <p:txBody>
            <a:bodyPr wrap="none" anchor="ctr"/>
            <a:lstStyle/>
            <a:p>
              <a:endParaRPr lang="hu-HU"/>
            </a:p>
          </p:txBody>
        </p:sp>
        <p:sp>
          <p:nvSpPr>
            <p:cNvPr id="123918" name="Line 14"/>
            <p:cNvSpPr>
              <a:spLocks noChangeShapeType="1"/>
            </p:cNvSpPr>
            <p:nvPr/>
          </p:nvSpPr>
          <p:spPr bwMode="auto">
            <a:xfrm>
              <a:off x="534" y="2159"/>
              <a:ext cx="44" cy="0"/>
            </a:xfrm>
            <a:prstGeom prst="line">
              <a:avLst/>
            </a:prstGeom>
            <a:noFill/>
            <a:ln w="9525">
              <a:solidFill>
                <a:schemeClr val="tx1"/>
              </a:solidFill>
              <a:round/>
              <a:headEnd/>
              <a:tailEnd/>
            </a:ln>
            <a:effectLst/>
          </p:spPr>
          <p:txBody>
            <a:bodyPr wrap="none" anchor="ctr"/>
            <a:lstStyle/>
            <a:p>
              <a:endParaRPr lang="hu-HU"/>
            </a:p>
          </p:txBody>
        </p:sp>
        <p:sp>
          <p:nvSpPr>
            <p:cNvPr id="123919" name="Line 15"/>
            <p:cNvSpPr>
              <a:spLocks noChangeShapeType="1"/>
            </p:cNvSpPr>
            <p:nvPr/>
          </p:nvSpPr>
          <p:spPr bwMode="auto">
            <a:xfrm>
              <a:off x="534" y="1276"/>
              <a:ext cx="44" cy="0"/>
            </a:xfrm>
            <a:prstGeom prst="line">
              <a:avLst/>
            </a:prstGeom>
            <a:noFill/>
            <a:ln w="9525">
              <a:solidFill>
                <a:schemeClr val="tx1"/>
              </a:solidFill>
              <a:round/>
              <a:headEnd/>
              <a:tailEnd/>
            </a:ln>
            <a:effectLst/>
          </p:spPr>
          <p:txBody>
            <a:bodyPr wrap="none" anchor="ctr"/>
            <a:lstStyle/>
            <a:p>
              <a:endParaRPr lang="hu-HU"/>
            </a:p>
          </p:txBody>
        </p:sp>
        <p:sp>
          <p:nvSpPr>
            <p:cNvPr id="123920" name="Line 16"/>
            <p:cNvSpPr>
              <a:spLocks noChangeShapeType="1"/>
            </p:cNvSpPr>
            <p:nvPr/>
          </p:nvSpPr>
          <p:spPr bwMode="auto">
            <a:xfrm rot="16200000" flipV="1">
              <a:off x="1194" y="3835"/>
              <a:ext cx="55" cy="0"/>
            </a:xfrm>
            <a:prstGeom prst="line">
              <a:avLst/>
            </a:prstGeom>
            <a:noFill/>
            <a:ln w="9525">
              <a:solidFill>
                <a:schemeClr val="tx1"/>
              </a:solidFill>
              <a:round/>
              <a:headEnd/>
              <a:tailEnd/>
            </a:ln>
            <a:effectLst/>
          </p:spPr>
          <p:txBody>
            <a:bodyPr wrap="none" anchor="ctr"/>
            <a:lstStyle/>
            <a:p>
              <a:endParaRPr lang="hu-HU"/>
            </a:p>
          </p:txBody>
        </p:sp>
        <p:sp>
          <p:nvSpPr>
            <p:cNvPr id="123921" name="Line 17"/>
            <p:cNvSpPr>
              <a:spLocks noChangeShapeType="1"/>
            </p:cNvSpPr>
            <p:nvPr/>
          </p:nvSpPr>
          <p:spPr bwMode="auto">
            <a:xfrm rot="16200000" flipV="1">
              <a:off x="1837" y="3835"/>
              <a:ext cx="55" cy="0"/>
            </a:xfrm>
            <a:prstGeom prst="line">
              <a:avLst/>
            </a:prstGeom>
            <a:noFill/>
            <a:ln w="9525">
              <a:solidFill>
                <a:schemeClr val="tx1"/>
              </a:solidFill>
              <a:round/>
              <a:headEnd/>
              <a:tailEnd/>
            </a:ln>
            <a:effectLst/>
          </p:spPr>
          <p:txBody>
            <a:bodyPr wrap="none" anchor="ctr"/>
            <a:lstStyle/>
            <a:p>
              <a:endParaRPr lang="hu-HU"/>
            </a:p>
          </p:txBody>
        </p:sp>
        <p:sp>
          <p:nvSpPr>
            <p:cNvPr id="123922" name="Line 18"/>
            <p:cNvSpPr>
              <a:spLocks noChangeShapeType="1"/>
            </p:cNvSpPr>
            <p:nvPr/>
          </p:nvSpPr>
          <p:spPr bwMode="auto">
            <a:xfrm rot="16200000" flipV="1">
              <a:off x="2483" y="3835"/>
              <a:ext cx="55" cy="0"/>
            </a:xfrm>
            <a:prstGeom prst="line">
              <a:avLst/>
            </a:prstGeom>
            <a:noFill/>
            <a:ln w="9525">
              <a:solidFill>
                <a:schemeClr val="tx1"/>
              </a:solidFill>
              <a:round/>
              <a:headEnd/>
              <a:tailEnd/>
            </a:ln>
            <a:effectLst/>
          </p:spPr>
          <p:txBody>
            <a:bodyPr wrap="none" anchor="ctr"/>
            <a:lstStyle/>
            <a:p>
              <a:endParaRPr lang="hu-HU"/>
            </a:p>
          </p:txBody>
        </p:sp>
        <p:sp>
          <p:nvSpPr>
            <p:cNvPr id="123923" name="Line 19"/>
            <p:cNvSpPr>
              <a:spLocks noChangeShapeType="1"/>
            </p:cNvSpPr>
            <p:nvPr/>
          </p:nvSpPr>
          <p:spPr bwMode="auto">
            <a:xfrm rot="16200000" flipV="1">
              <a:off x="3128" y="3835"/>
              <a:ext cx="55" cy="0"/>
            </a:xfrm>
            <a:prstGeom prst="line">
              <a:avLst/>
            </a:prstGeom>
            <a:noFill/>
            <a:ln w="9525">
              <a:solidFill>
                <a:schemeClr val="tx1"/>
              </a:solidFill>
              <a:round/>
              <a:headEnd/>
              <a:tailEnd/>
            </a:ln>
            <a:effectLst/>
          </p:spPr>
          <p:txBody>
            <a:bodyPr wrap="none" anchor="ctr"/>
            <a:lstStyle/>
            <a:p>
              <a:endParaRPr lang="hu-HU"/>
            </a:p>
          </p:txBody>
        </p:sp>
        <p:sp>
          <p:nvSpPr>
            <p:cNvPr id="123924" name="Line 20"/>
            <p:cNvSpPr>
              <a:spLocks noChangeShapeType="1"/>
            </p:cNvSpPr>
            <p:nvPr/>
          </p:nvSpPr>
          <p:spPr bwMode="auto">
            <a:xfrm rot="16200000" flipV="1">
              <a:off x="3772" y="3835"/>
              <a:ext cx="55" cy="0"/>
            </a:xfrm>
            <a:prstGeom prst="line">
              <a:avLst/>
            </a:prstGeom>
            <a:noFill/>
            <a:ln w="9525">
              <a:solidFill>
                <a:schemeClr val="tx1"/>
              </a:solidFill>
              <a:round/>
              <a:headEnd/>
              <a:tailEnd/>
            </a:ln>
            <a:effectLst/>
          </p:spPr>
          <p:txBody>
            <a:bodyPr wrap="none" anchor="ctr"/>
            <a:lstStyle/>
            <a:p>
              <a:endParaRPr lang="hu-HU"/>
            </a:p>
          </p:txBody>
        </p:sp>
        <p:sp>
          <p:nvSpPr>
            <p:cNvPr id="123925" name="Line 21"/>
            <p:cNvSpPr>
              <a:spLocks noChangeShapeType="1"/>
            </p:cNvSpPr>
            <p:nvPr/>
          </p:nvSpPr>
          <p:spPr bwMode="auto">
            <a:xfrm rot="16200000" flipV="1">
              <a:off x="4417" y="3835"/>
              <a:ext cx="55" cy="0"/>
            </a:xfrm>
            <a:prstGeom prst="line">
              <a:avLst/>
            </a:prstGeom>
            <a:noFill/>
            <a:ln w="9525">
              <a:solidFill>
                <a:schemeClr val="tx1"/>
              </a:solidFill>
              <a:round/>
              <a:headEnd/>
              <a:tailEnd/>
            </a:ln>
            <a:effectLst/>
          </p:spPr>
          <p:txBody>
            <a:bodyPr wrap="none" anchor="ctr"/>
            <a:lstStyle/>
            <a:p>
              <a:endParaRPr lang="hu-HU"/>
            </a:p>
          </p:txBody>
        </p:sp>
        <p:sp>
          <p:nvSpPr>
            <p:cNvPr id="123926" name="Text Box 22"/>
            <p:cNvSpPr txBox="1">
              <a:spLocks noChangeArrowheads="1"/>
            </p:cNvSpPr>
            <p:nvPr/>
          </p:nvSpPr>
          <p:spPr bwMode="auto">
            <a:xfrm>
              <a:off x="355" y="2907"/>
              <a:ext cx="311"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5</a:t>
              </a:r>
            </a:p>
          </p:txBody>
        </p:sp>
        <p:sp>
          <p:nvSpPr>
            <p:cNvPr id="123927" name="Text Box 23"/>
            <p:cNvSpPr txBox="1">
              <a:spLocks noChangeArrowheads="1"/>
            </p:cNvSpPr>
            <p:nvPr/>
          </p:nvSpPr>
          <p:spPr bwMode="auto">
            <a:xfrm>
              <a:off x="268" y="2091"/>
              <a:ext cx="308"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10</a:t>
              </a:r>
            </a:p>
          </p:txBody>
        </p:sp>
        <p:sp>
          <p:nvSpPr>
            <p:cNvPr id="123928" name="Text Box 24"/>
            <p:cNvSpPr txBox="1">
              <a:spLocks noChangeArrowheads="1"/>
            </p:cNvSpPr>
            <p:nvPr/>
          </p:nvSpPr>
          <p:spPr bwMode="auto">
            <a:xfrm>
              <a:off x="268" y="1179"/>
              <a:ext cx="308"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15</a:t>
              </a:r>
            </a:p>
          </p:txBody>
        </p:sp>
        <p:sp>
          <p:nvSpPr>
            <p:cNvPr id="123929" name="Text Box 25"/>
            <p:cNvSpPr txBox="1">
              <a:spLocks noChangeArrowheads="1"/>
            </p:cNvSpPr>
            <p:nvPr/>
          </p:nvSpPr>
          <p:spPr bwMode="auto">
            <a:xfrm>
              <a:off x="1147" y="3876"/>
              <a:ext cx="307"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5</a:t>
              </a:r>
            </a:p>
          </p:txBody>
        </p:sp>
        <p:sp>
          <p:nvSpPr>
            <p:cNvPr id="123930" name="Text Box 26"/>
            <p:cNvSpPr txBox="1">
              <a:spLocks noChangeArrowheads="1"/>
            </p:cNvSpPr>
            <p:nvPr/>
          </p:nvSpPr>
          <p:spPr bwMode="auto">
            <a:xfrm>
              <a:off x="1759" y="3876"/>
              <a:ext cx="308"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10</a:t>
              </a:r>
            </a:p>
          </p:txBody>
        </p:sp>
        <p:sp>
          <p:nvSpPr>
            <p:cNvPr id="123931" name="Text Box 27"/>
            <p:cNvSpPr txBox="1">
              <a:spLocks noChangeArrowheads="1"/>
            </p:cNvSpPr>
            <p:nvPr/>
          </p:nvSpPr>
          <p:spPr bwMode="auto">
            <a:xfrm>
              <a:off x="2374" y="3876"/>
              <a:ext cx="306"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15</a:t>
              </a:r>
            </a:p>
          </p:txBody>
        </p:sp>
        <p:sp>
          <p:nvSpPr>
            <p:cNvPr id="123932" name="Text Box 28"/>
            <p:cNvSpPr txBox="1">
              <a:spLocks noChangeArrowheads="1"/>
            </p:cNvSpPr>
            <p:nvPr/>
          </p:nvSpPr>
          <p:spPr bwMode="auto">
            <a:xfrm>
              <a:off x="3031" y="3862"/>
              <a:ext cx="308"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20</a:t>
              </a:r>
            </a:p>
          </p:txBody>
        </p:sp>
        <p:sp>
          <p:nvSpPr>
            <p:cNvPr id="123933" name="Text Box 29"/>
            <p:cNvSpPr txBox="1">
              <a:spLocks noChangeArrowheads="1"/>
            </p:cNvSpPr>
            <p:nvPr/>
          </p:nvSpPr>
          <p:spPr bwMode="auto">
            <a:xfrm>
              <a:off x="3689" y="3876"/>
              <a:ext cx="307"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25</a:t>
              </a:r>
            </a:p>
          </p:txBody>
        </p:sp>
        <p:sp>
          <p:nvSpPr>
            <p:cNvPr id="123934" name="Text Box 30"/>
            <p:cNvSpPr txBox="1">
              <a:spLocks noChangeArrowheads="1"/>
            </p:cNvSpPr>
            <p:nvPr/>
          </p:nvSpPr>
          <p:spPr bwMode="auto">
            <a:xfrm>
              <a:off x="4347" y="3876"/>
              <a:ext cx="306"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30</a:t>
              </a:r>
            </a:p>
          </p:txBody>
        </p:sp>
        <p:sp>
          <p:nvSpPr>
            <p:cNvPr id="123935" name="Text Box 31"/>
            <p:cNvSpPr txBox="1">
              <a:spLocks noChangeArrowheads="1"/>
            </p:cNvSpPr>
            <p:nvPr/>
          </p:nvSpPr>
          <p:spPr bwMode="auto">
            <a:xfrm>
              <a:off x="5397" y="3705"/>
              <a:ext cx="219"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a:t>
              </a:r>
            </a:p>
          </p:txBody>
        </p:sp>
        <p:sp>
          <p:nvSpPr>
            <p:cNvPr id="123936" name="Line 32"/>
            <p:cNvSpPr>
              <a:spLocks noChangeShapeType="1"/>
            </p:cNvSpPr>
            <p:nvPr/>
          </p:nvSpPr>
          <p:spPr bwMode="auto">
            <a:xfrm rot="16200000" flipV="1">
              <a:off x="5108" y="3829"/>
              <a:ext cx="55" cy="0"/>
            </a:xfrm>
            <a:prstGeom prst="line">
              <a:avLst/>
            </a:prstGeom>
            <a:noFill/>
            <a:ln w="9525">
              <a:solidFill>
                <a:schemeClr val="tx1"/>
              </a:solidFill>
              <a:round/>
              <a:headEnd/>
              <a:tailEnd/>
            </a:ln>
            <a:effectLst/>
          </p:spPr>
          <p:txBody>
            <a:bodyPr wrap="none" anchor="ctr"/>
            <a:lstStyle/>
            <a:p>
              <a:endParaRPr lang="hu-HU"/>
            </a:p>
          </p:txBody>
        </p:sp>
        <p:sp>
          <p:nvSpPr>
            <p:cNvPr id="123937" name="Text Box 33"/>
            <p:cNvSpPr txBox="1">
              <a:spLocks noChangeArrowheads="1"/>
            </p:cNvSpPr>
            <p:nvPr/>
          </p:nvSpPr>
          <p:spPr bwMode="auto">
            <a:xfrm>
              <a:off x="5061" y="3869"/>
              <a:ext cx="307" cy="231"/>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latin typeface="Arial" charset="0"/>
                </a:rPr>
                <a:t>35</a:t>
              </a:r>
            </a:p>
          </p:txBody>
        </p:sp>
        <p:sp>
          <p:nvSpPr>
            <p:cNvPr id="123938" name="Text Box 34"/>
            <p:cNvSpPr txBox="1">
              <a:spLocks noChangeArrowheads="1"/>
            </p:cNvSpPr>
            <p:nvPr/>
          </p:nvSpPr>
          <p:spPr bwMode="auto">
            <a:xfrm rot="-5400000">
              <a:off x="-738" y="2278"/>
              <a:ext cx="1904" cy="231"/>
            </a:xfrm>
            <a:prstGeom prst="rect">
              <a:avLst/>
            </a:prstGeom>
            <a:noFill/>
            <a:ln w="9525">
              <a:noFill/>
              <a:miter lim="800000"/>
              <a:headEnd/>
              <a:tailEnd/>
            </a:ln>
            <a:effectLst/>
          </p:spPr>
          <p:txBody>
            <a:bodyPr>
              <a:spAutoFit/>
            </a:bodyPr>
            <a:lstStyle/>
            <a:p>
              <a:pPr algn="ctr">
                <a:spcBef>
                  <a:spcPct val="50000"/>
                </a:spcBef>
              </a:pPr>
              <a:r>
                <a:rPr lang="hu-HU" sz="1800" b="0">
                  <a:solidFill>
                    <a:schemeClr val="tx1"/>
                  </a:solidFill>
                </a:rPr>
                <a:t>finomító komplexitása*</a:t>
              </a:r>
            </a:p>
          </p:txBody>
        </p:sp>
        <p:sp>
          <p:nvSpPr>
            <p:cNvPr id="123939" name="Text Box 35"/>
            <p:cNvSpPr txBox="1">
              <a:spLocks noChangeArrowheads="1"/>
            </p:cNvSpPr>
            <p:nvPr/>
          </p:nvSpPr>
          <p:spPr bwMode="auto">
            <a:xfrm>
              <a:off x="2047" y="4080"/>
              <a:ext cx="2304" cy="231"/>
            </a:xfrm>
            <a:prstGeom prst="rect">
              <a:avLst/>
            </a:prstGeom>
            <a:noFill/>
            <a:ln w="9525">
              <a:noFill/>
              <a:miter lim="800000"/>
              <a:headEnd/>
              <a:tailEnd/>
            </a:ln>
            <a:effectLst/>
          </p:spPr>
          <p:txBody>
            <a:bodyPr>
              <a:spAutoFit/>
            </a:bodyPr>
            <a:lstStyle/>
            <a:p>
              <a:pPr algn="ctr">
                <a:spcBef>
                  <a:spcPct val="50000"/>
                </a:spcBef>
              </a:pPr>
              <a:r>
                <a:rPr lang="hu-HU" sz="1800" b="0">
                  <a:solidFill>
                    <a:schemeClr val="tx1"/>
                  </a:solidFill>
                </a:rPr>
                <a:t>fűtőolaj aránya</a:t>
              </a:r>
            </a:p>
          </p:txBody>
        </p:sp>
        <p:sp>
          <p:nvSpPr>
            <p:cNvPr id="123940" name="Line 36"/>
            <p:cNvSpPr>
              <a:spLocks noChangeShapeType="1"/>
            </p:cNvSpPr>
            <p:nvPr/>
          </p:nvSpPr>
          <p:spPr bwMode="auto">
            <a:xfrm>
              <a:off x="576" y="3792"/>
              <a:ext cx="4848" cy="0"/>
            </a:xfrm>
            <a:prstGeom prst="line">
              <a:avLst/>
            </a:prstGeom>
            <a:noFill/>
            <a:ln w="9525">
              <a:solidFill>
                <a:schemeClr val="tx1"/>
              </a:solidFill>
              <a:round/>
              <a:headEnd/>
              <a:tailEnd/>
            </a:ln>
            <a:effectLst/>
          </p:spPr>
          <p:txBody>
            <a:bodyPr wrap="none" anchor="ctr"/>
            <a:lstStyle/>
            <a:p>
              <a:endParaRPr lang="hu-HU"/>
            </a:p>
          </p:txBody>
        </p:sp>
        <p:sp>
          <p:nvSpPr>
            <p:cNvPr id="123941" name="Text Box 37"/>
            <p:cNvSpPr txBox="1">
              <a:spLocks noChangeArrowheads="1"/>
            </p:cNvSpPr>
            <p:nvPr/>
          </p:nvSpPr>
          <p:spPr bwMode="auto">
            <a:xfrm>
              <a:off x="127" y="4080"/>
              <a:ext cx="672" cy="212"/>
            </a:xfrm>
            <a:prstGeom prst="rect">
              <a:avLst/>
            </a:prstGeom>
            <a:noFill/>
            <a:ln w="9525">
              <a:noFill/>
              <a:miter lim="800000"/>
              <a:headEnd/>
              <a:tailEnd/>
            </a:ln>
            <a:effectLst/>
          </p:spPr>
          <p:txBody>
            <a:bodyPr>
              <a:spAutoFit/>
            </a:bodyPr>
            <a:lstStyle/>
            <a:p>
              <a:pPr>
                <a:spcBef>
                  <a:spcPct val="50000"/>
                </a:spcBef>
              </a:pPr>
              <a:r>
                <a:rPr lang="hu-HU" sz="1600" b="0">
                  <a:solidFill>
                    <a:schemeClr val="tx1"/>
                  </a:solidFill>
                </a:rPr>
                <a:t>* Nelson</a:t>
              </a:r>
            </a:p>
          </p:txBody>
        </p:sp>
      </p:grpSp>
      <p:grpSp>
        <p:nvGrpSpPr>
          <p:cNvPr id="3" name="Group 57"/>
          <p:cNvGrpSpPr>
            <a:grpSpLocks/>
          </p:cNvGrpSpPr>
          <p:nvPr/>
        </p:nvGrpSpPr>
        <p:grpSpPr bwMode="auto">
          <a:xfrm>
            <a:off x="914400" y="4159250"/>
            <a:ext cx="8458200" cy="1860550"/>
            <a:chOff x="1248" y="2620"/>
            <a:chExt cx="5328" cy="1172"/>
          </a:xfrm>
        </p:grpSpPr>
        <p:sp>
          <p:nvSpPr>
            <p:cNvPr id="123910" name="Oval 6"/>
            <p:cNvSpPr>
              <a:spLocks noChangeArrowheads="1"/>
            </p:cNvSpPr>
            <p:nvPr/>
          </p:nvSpPr>
          <p:spPr bwMode="auto">
            <a:xfrm>
              <a:off x="5635" y="3236"/>
              <a:ext cx="269" cy="124"/>
            </a:xfrm>
            <a:prstGeom prst="ellipse">
              <a:avLst/>
            </a:prstGeom>
            <a:solidFill>
              <a:srgbClr val="FFCC00"/>
            </a:solidFill>
            <a:ln w="9525">
              <a:solidFill>
                <a:schemeClr val="tx1"/>
              </a:solidFill>
              <a:round/>
              <a:headEnd/>
              <a:tailEnd/>
            </a:ln>
            <a:effectLst/>
          </p:spPr>
          <p:txBody>
            <a:bodyPr wrap="none" anchor="ctr"/>
            <a:lstStyle/>
            <a:p>
              <a:endParaRPr lang="hu-HU"/>
            </a:p>
          </p:txBody>
        </p:sp>
        <p:sp>
          <p:nvSpPr>
            <p:cNvPr id="123913" name="Text Box 9"/>
            <p:cNvSpPr txBox="1">
              <a:spLocks noChangeArrowheads="1"/>
            </p:cNvSpPr>
            <p:nvPr/>
          </p:nvSpPr>
          <p:spPr bwMode="auto">
            <a:xfrm>
              <a:off x="5712" y="2620"/>
              <a:ext cx="864" cy="404"/>
            </a:xfrm>
            <a:prstGeom prst="rect">
              <a:avLst/>
            </a:prstGeom>
            <a:noFill/>
            <a:ln w="9525">
              <a:noFill/>
              <a:miter lim="800000"/>
              <a:headEnd/>
              <a:tailEnd/>
            </a:ln>
            <a:effectLst/>
          </p:spPr>
          <p:txBody>
            <a:bodyPr>
              <a:spAutoFit/>
            </a:bodyPr>
            <a:lstStyle/>
            <a:p>
              <a:pPr>
                <a:spcBef>
                  <a:spcPct val="50000"/>
                </a:spcBef>
              </a:pPr>
              <a:r>
                <a:rPr lang="hu-HU" sz="1800" dirty="0">
                  <a:solidFill>
                    <a:schemeClr val="tx1"/>
                  </a:solidFill>
                </a:rPr>
                <a:t>finomítók</a:t>
              </a:r>
              <a:br>
                <a:rPr lang="hu-HU" sz="1800" dirty="0">
                  <a:solidFill>
                    <a:schemeClr val="tx1"/>
                  </a:solidFill>
                </a:rPr>
              </a:br>
              <a:r>
                <a:rPr lang="hu-HU" sz="1800" dirty="0" smtClean="0">
                  <a:solidFill>
                    <a:schemeClr val="tx1"/>
                  </a:solidFill>
                </a:rPr>
                <a:t>45 </a:t>
              </a:r>
              <a:r>
                <a:rPr lang="hu-HU" sz="1800" dirty="0">
                  <a:solidFill>
                    <a:schemeClr val="tx1"/>
                  </a:solidFill>
                </a:rPr>
                <a:t>éve</a:t>
              </a:r>
            </a:p>
          </p:txBody>
        </p:sp>
        <p:sp>
          <p:nvSpPr>
            <p:cNvPr id="123942" name="Line 38"/>
            <p:cNvSpPr>
              <a:spLocks noChangeShapeType="1"/>
            </p:cNvSpPr>
            <p:nvPr/>
          </p:nvSpPr>
          <p:spPr bwMode="auto">
            <a:xfrm>
              <a:off x="1248" y="3312"/>
              <a:ext cx="4608" cy="0"/>
            </a:xfrm>
            <a:prstGeom prst="line">
              <a:avLst/>
            </a:prstGeom>
            <a:noFill/>
            <a:ln w="38100">
              <a:solidFill>
                <a:schemeClr val="tx1"/>
              </a:solidFill>
              <a:prstDash val="dash"/>
              <a:round/>
              <a:headEnd/>
              <a:tailEnd/>
            </a:ln>
            <a:effectLst/>
          </p:spPr>
          <p:txBody>
            <a:bodyPr wrap="none" anchor="ctr"/>
            <a:lstStyle/>
            <a:p>
              <a:endParaRPr lang="hu-HU"/>
            </a:p>
          </p:txBody>
        </p:sp>
        <p:sp>
          <p:nvSpPr>
            <p:cNvPr id="123943" name="Line 39"/>
            <p:cNvSpPr>
              <a:spLocks noChangeShapeType="1"/>
            </p:cNvSpPr>
            <p:nvPr/>
          </p:nvSpPr>
          <p:spPr bwMode="auto">
            <a:xfrm flipV="1">
              <a:off x="5829" y="3312"/>
              <a:ext cx="0" cy="480"/>
            </a:xfrm>
            <a:prstGeom prst="line">
              <a:avLst/>
            </a:prstGeom>
            <a:noFill/>
            <a:ln w="38100">
              <a:solidFill>
                <a:schemeClr val="tx1"/>
              </a:solidFill>
              <a:prstDash val="dash"/>
              <a:round/>
              <a:headEnd/>
              <a:tailEnd/>
            </a:ln>
            <a:effectLst/>
          </p:spPr>
          <p:txBody>
            <a:bodyPr wrap="none" anchor="ctr"/>
            <a:lstStyle/>
            <a:p>
              <a:endParaRPr lang="hu-HU"/>
            </a:p>
          </p:txBody>
        </p:sp>
        <p:sp>
          <p:nvSpPr>
            <p:cNvPr id="123944" name="Line 40"/>
            <p:cNvSpPr>
              <a:spLocks noChangeShapeType="1"/>
            </p:cNvSpPr>
            <p:nvPr/>
          </p:nvSpPr>
          <p:spPr bwMode="auto">
            <a:xfrm flipH="1">
              <a:off x="5904" y="2976"/>
              <a:ext cx="192" cy="240"/>
            </a:xfrm>
            <a:prstGeom prst="line">
              <a:avLst/>
            </a:prstGeom>
            <a:noFill/>
            <a:ln w="38100">
              <a:solidFill>
                <a:schemeClr val="tx1"/>
              </a:solidFill>
              <a:round/>
              <a:headEnd/>
              <a:tailEnd type="triangle" w="med" len="med"/>
            </a:ln>
            <a:effectLst/>
          </p:spPr>
          <p:txBody>
            <a:bodyPr wrap="none" anchor="ctr"/>
            <a:lstStyle/>
            <a:p>
              <a:endParaRPr lang="hu-HU"/>
            </a:p>
          </p:txBody>
        </p:sp>
      </p:grpSp>
      <p:grpSp>
        <p:nvGrpSpPr>
          <p:cNvPr id="4" name="Group 58"/>
          <p:cNvGrpSpPr>
            <a:grpSpLocks/>
          </p:cNvGrpSpPr>
          <p:nvPr/>
        </p:nvGrpSpPr>
        <p:grpSpPr bwMode="auto">
          <a:xfrm>
            <a:off x="914400" y="2743200"/>
            <a:ext cx="5410200" cy="3276600"/>
            <a:chOff x="559" y="1728"/>
            <a:chExt cx="3408" cy="2064"/>
          </a:xfrm>
        </p:grpSpPr>
        <p:sp>
          <p:nvSpPr>
            <p:cNvPr id="123911" name="Oval 7"/>
            <p:cNvSpPr>
              <a:spLocks noChangeArrowheads="1"/>
            </p:cNvSpPr>
            <p:nvPr/>
          </p:nvSpPr>
          <p:spPr bwMode="auto">
            <a:xfrm>
              <a:off x="2767" y="2181"/>
              <a:ext cx="270" cy="123"/>
            </a:xfrm>
            <a:prstGeom prst="ellipse">
              <a:avLst/>
            </a:prstGeom>
            <a:solidFill>
              <a:schemeClr val="accent1"/>
            </a:solidFill>
            <a:ln w="9525">
              <a:solidFill>
                <a:schemeClr val="tx1"/>
              </a:solidFill>
              <a:round/>
              <a:headEnd/>
              <a:tailEnd/>
            </a:ln>
            <a:effectLst/>
          </p:spPr>
          <p:txBody>
            <a:bodyPr wrap="none" anchor="ctr"/>
            <a:lstStyle/>
            <a:p>
              <a:endParaRPr lang="hu-HU"/>
            </a:p>
          </p:txBody>
        </p:sp>
        <p:sp>
          <p:nvSpPr>
            <p:cNvPr id="123912" name="Text Box 8"/>
            <p:cNvSpPr txBox="1">
              <a:spLocks noChangeArrowheads="1"/>
            </p:cNvSpPr>
            <p:nvPr/>
          </p:nvSpPr>
          <p:spPr bwMode="auto">
            <a:xfrm>
              <a:off x="3151" y="1728"/>
              <a:ext cx="816" cy="404"/>
            </a:xfrm>
            <a:prstGeom prst="rect">
              <a:avLst/>
            </a:prstGeom>
            <a:noFill/>
            <a:ln w="9525">
              <a:noFill/>
              <a:miter lim="800000"/>
              <a:headEnd/>
              <a:tailEnd/>
            </a:ln>
            <a:effectLst/>
          </p:spPr>
          <p:txBody>
            <a:bodyPr>
              <a:spAutoFit/>
            </a:bodyPr>
            <a:lstStyle/>
            <a:p>
              <a:pPr>
                <a:spcBef>
                  <a:spcPct val="50000"/>
                </a:spcBef>
              </a:pPr>
              <a:r>
                <a:rPr lang="hu-HU" sz="1800" dirty="0">
                  <a:solidFill>
                    <a:schemeClr val="tx1"/>
                  </a:solidFill>
                </a:rPr>
                <a:t>finomítók </a:t>
              </a:r>
              <a:br>
                <a:rPr lang="hu-HU" sz="1800" dirty="0">
                  <a:solidFill>
                    <a:schemeClr val="tx1"/>
                  </a:solidFill>
                </a:rPr>
              </a:br>
              <a:r>
                <a:rPr lang="hu-HU" sz="1800" dirty="0" smtClean="0">
                  <a:solidFill>
                    <a:schemeClr val="tx1"/>
                  </a:solidFill>
                </a:rPr>
                <a:t>30 </a:t>
              </a:r>
              <a:r>
                <a:rPr lang="hu-HU" sz="1800" dirty="0">
                  <a:solidFill>
                    <a:schemeClr val="tx1"/>
                  </a:solidFill>
                </a:rPr>
                <a:t>éve</a:t>
              </a:r>
            </a:p>
          </p:txBody>
        </p:sp>
        <p:sp>
          <p:nvSpPr>
            <p:cNvPr id="123945" name="Line 41"/>
            <p:cNvSpPr>
              <a:spLocks noChangeShapeType="1"/>
            </p:cNvSpPr>
            <p:nvPr/>
          </p:nvSpPr>
          <p:spPr bwMode="auto">
            <a:xfrm>
              <a:off x="559" y="2256"/>
              <a:ext cx="2352" cy="0"/>
            </a:xfrm>
            <a:prstGeom prst="line">
              <a:avLst/>
            </a:prstGeom>
            <a:noFill/>
            <a:ln w="38100">
              <a:solidFill>
                <a:schemeClr val="tx1"/>
              </a:solidFill>
              <a:prstDash val="dash"/>
              <a:round/>
              <a:headEnd/>
              <a:tailEnd/>
            </a:ln>
            <a:effectLst/>
          </p:spPr>
          <p:txBody>
            <a:bodyPr wrap="none" anchor="ctr"/>
            <a:lstStyle/>
            <a:p>
              <a:endParaRPr lang="hu-HU"/>
            </a:p>
          </p:txBody>
        </p:sp>
        <p:sp>
          <p:nvSpPr>
            <p:cNvPr id="123946" name="Line 42"/>
            <p:cNvSpPr>
              <a:spLocks noChangeShapeType="1"/>
            </p:cNvSpPr>
            <p:nvPr/>
          </p:nvSpPr>
          <p:spPr bwMode="auto">
            <a:xfrm flipV="1">
              <a:off x="2911" y="2256"/>
              <a:ext cx="0" cy="1536"/>
            </a:xfrm>
            <a:prstGeom prst="line">
              <a:avLst/>
            </a:prstGeom>
            <a:noFill/>
            <a:ln w="38100">
              <a:solidFill>
                <a:schemeClr val="tx1"/>
              </a:solidFill>
              <a:prstDash val="dash"/>
              <a:round/>
              <a:headEnd/>
              <a:tailEnd/>
            </a:ln>
            <a:effectLst/>
          </p:spPr>
          <p:txBody>
            <a:bodyPr wrap="none" anchor="ctr"/>
            <a:lstStyle/>
            <a:p>
              <a:endParaRPr lang="hu-HU"/>
            </a:p>
          </p:txBody>
        </p:sp>
        <p:sp>
          <p:nvSpPr>
            <p:cNvPr id="123949" name="Line 45"/>
            <p:cNvSpPr>
              <a:spLocks noChangeShapeType="1"/>
            </p:cNvSpPr>
            <p:nvPr/>
          </p:nvSpPr>
          <p:spPr bwMode="auto">
            <a:xfrm flipH="1">
              <a:off x="3007" y="1920"/>
              <a:ext cx="192" cy="240"/>
            </a:xfrm>
            <a:prstGeom prst="line">
              <a:avLst/>
            </a:prstGeom>
            <a:noFill/>
            <a:ln w="38100">
              <a:solidFill>
                <a:schemeClr val="tx1"/>
              </a:solidFill>
              <a:round/>
              <a:headEnd/>
              <a:tailEnd type="triangle" w="med" len="med"/>
            </a:ln>
            <a:effectLst/>
          </p:spPr>
          <p:txBody>
            <a:bodyPr wrap="none" anchor="ctr"/>
            <a:lstStyle/>
            <a:p>
              <a:endParaRPr lang="hu-HU"/>
            </a:p>
          </p:txBody>
        </p:sp>
      </p:grpSp>
      <p:grpSp>
        <p:nvGrpSpPr>
          <p:cNvPr id="5" name="Group 59"/>
          <p:cNvGrpSpPr>
            <a:grpSpLocks/>
          </p:cNvGrpSpPr>
          <p:nvPr/>
        </p:nvGrpSpPr>
        <p:grpSpPr bwMode="auto">
          <a:xfrm>
            <a:off x="838200" y="1447800"/>
            <a:ext cx="2362200" cy="4572000"/>
            <a:chOff x="1152" y="912"/>
            <a:chExt cx="1488" cy="2880"/>
          </a:xfrm>
        </p:grpSpPr>
        <p:sp>
          <p:nvSpPr>
            <p:cNvPr id="123914" name="Oval 10"/>
            <p:cNvSpPr>
              <a:spLocks noChangeArrowheads="1"/>
            </p:cNvSpPr>
            <p:nvPr/>
          </p:nvSpPr>
          <p:spPr bwMode="auto">
            <a:xfrm>
              <a:off x="1410" y="1317"/>
              <a:ext cx="270" cy="123"/>
            </a:xfrm>
            <a:prstGeom prst="ellipse">
              <a:avLst/>
            </a:prstGeom>
            <a:solidFill>
              <a:srgbClr val="FFFF00"/>
            </a:solidFill>
            <a:ln w="9525">
              <a:solidFill>
                <a:schemeClr val="tx1"/>
              </a:solidFill>
              <a:round/>
              <a:headEnd/>
              <a:tailEnd/>
            </a:ln>
            <a:effectLst/>
          </p:spPr>
          <p:txBody>
            <a:bodyPr wrap="none" anchor="ctr"/>
            <a:lstStyle/>
            <a:p>
              <a:endParaRPr lang="hu-HU"/>
            </a:p>
          </p:txBody>
        </p:sp>
        <p:sp>
          <p:nvSpPr>
            <p:cNvPr id="123915" name="Text Box 11"/>
            <p:cNvSpPr txBox="1">
              <a:spLocks noChangeArrowheads="1"/>
            </p:cNvSpPr>
            <p:nvPr/>
          </p:nvSpPr>
          <p:spPr bwMode="auto">
            <a:xfrm>
              <a:off x="1824" y="912"/>
              <a:ext cx="816" cy="404"/>
            </a:xfrm>
            <a:prstGeom prst="rect">
              <a:avLst/>
            </a:prstGeom>
            <a:noFill/>
            <a:ln w="19050">
              <a:noFill/>
              <a:miter lim="800000"/>
              <a:headEnd/>
              <a:tailEnd/>
            </a:ln>
            <a:effectLst/>
          </p:spPr>
          <p:txBody>
            <a:bodyPr>
              <a:spAutoFit/>
            </a:bodyPr>
            <a:lstStyle/>
            <a:p>
              <a:pPr>
                <a:spcBef>
                  <a:spcPct val="50000"/>
                </a:spcBef>
              </a:pPr>
              <a:r>
                <a:rPr lang="hu-HU" sz="1800">
                  <a:solidFill>
                    <a:schemeClr val="tx1"/>
                  </a:solidFill>
                </a:rPr>
                <a:t>finomítók</a:t>
              </a:r>
              <a:br>
                <a:rPr lang="hu-HU" sz="1800">
                  <a:solidFill>
                    <a:schemeClr val="tx1"/>
                  </a:solidFill>
                </a:rPr>
              </a:br>
              <a:r>
                <a:rPr lang="hu-HU" sz="1800">
                  <a:solidFill>
                    <a:schemeClr val="tx1"/>
                  </a:solidFill>
                </a:rPr>
                <a:t> jelenleg</a:t>
              </a:r>
            </a:p>
          </p:txBody>
        </p:sp>
        <p:sp>
          <p:nvSpPr>
            <p:cNvPr id="123947" name="Line 43"/>
            <p:cNvSpPr>
              <a:spLocks noChangeShapeType="1"/>
            </p:cNvSpPr>
            <p:nvPr/>
          </p:nvSpPr>
          <p:spPr bwMode="auto">
            <a:xfrm flipV="1">
              <a:off x="1584" y="1392"/>
              <a:ext cx="0" cy="2400"/>
            </a:xfrm>
            <a:prstGeom prst="line">
              <a:avLst/>
            </a:prstGeom>
            <a:noFill/>
            <a:ln w="28575">
              <a:solidFill>
                <a:schemeClr val="tx1"/>
              </a:solidFill>
              <a:prstDash val="dash"/>
              <a:round/>
              <a:headEnd/>
              <a:tailEnd/>
            </a:ln>
            <a:effectLst/>
          </p:spPr>
          <p:txBody>
            <a:bodyPr wrap="none" anchor="ctr"/>
            <a:lstStyle/>
            <a:p>
              <a:endParaRPr lang="hu-HU"/>
            </a:p>
          </p:txBody>
        </p:sp>
        <p:sp>
          <p:nvSpPr>
            <p:cNvPr id="123948" name="Line 44"/>
            <p:cNvSpPr>
              <a:spLocks noChangeShapeType="1"/>
            </p:cNvSpPr>
            <p:nvPr/>
          </p:nvSpPr>
          <p:spPr bwMode="auto">
            <a:xfrm flipH="1">
              <a:off x="1152" y="1392"/>
              <a:ext cx="432" cy="0"/>
            </a:xfrm>
            <a:prstGeom prst="line">
              <a:avLst/>
            </a:prstGeom>
            <a:noFill/>
            <a:ln w="28575">
              <a:solidFill>
                <a:schemeClr val="tx1"/>
              </a:solidFill>
              <a:prstDash val="dash"/>
              <a:round/>
              <a:headEnd/>
              <a:tailEnd/>
            </a:ln>
            <a:effectLst/>
          </p:spPr>
          <p:txBody>
            <a:bodyPr wrap="none" anchor="ctr"/>
            <a:lstStyle/>
            <a:p>
              <a:endParaRPr lang="hu-HU"/>
            </a:p>
          </p:txBody>
        </p:sp>
        <p:sp>
          <p:nvSpPr>
            <p:cNvPr id="123950" name="Line 46"/>
            <p:cNvSpPr>
              <a:spLocks noChangeShapeType="1"/>
            </p:cNvSpPr>
            <p:nvPr/>
          </p:nvSpPr>
          <p:spPr bwMode="auto">
            <a:xfrm flipH="1">
              <a:off x="1680" y="1104"/>
              <a:ext cx="192" cy="240"/>
            </a:xfrm>
            <a:prstGeom prst="line">
              <a:avLst/>
            </a:prstGeom>
            <a:noFill/>
            <a:ln w="38100">
              <a:solidFill>
                <a:schemeClr val="tx1"/>
              </a:solidFill>
              <a:round/>
              <a:headEnd/>
              <a:tailEnd type="triangle" w="med" len="med"/>
            </a:ln>
            <a:effectLst/>
          </p:spPr>
          <p:txBody>
            <a:bodyPr wrap="none" anchor="ctr"/>
            <a:lstStyle/>
            <a:p>
              <a:endParaRPr lang="hu-HU"/>
            </a:p>
          </p:txBody>
        </p:sp>
      </p:grpSp>
      <p:sp>
        <p:nvSpPr>
          <p:cNvPr id="123951" name="AutoShape 47"/>
          <p:cNvSpPr>
            <a:spLocks noChangeArrowheads="1"/>
          </p:cNvSpPr>
          <p:nvPr/>
        </p:nvSpPr>
        <p:spPr bwMode="auto">
          <a:xfrm rot="1573143">
            <a:off x="2968625" y="2578100"/>
            <a:ext cx="6327775" cy="165100"/>
          </a:xfrm>
          <a:prstGeom prst="leftArrow">
            <a:avLst>
              <a:gd name="adj1" fmla="val 64583"/>
              <a:gd name="adj2" fmla="val 289226"/>
            </a:avLst>
          </a:prstGeom>
          <a:solidFill>
            <a:schemeClr val="bg2"/>
          </a:solidFill>
          <a:ln w="9525">
            <a:solidFill>
              <a:schemeClr val="bg2"/>
            </a:solidFill>
            <a:miter lim="800000"/>
            <a:headEnd/>
            <a:tailEnd/>
          </a:ln>
          <a:effectLst/>
        </p:spPr>
        <p:txBody>
          <a:bodyPr wrap="none" anchor="ctr"/>
          <a:lstStyle/>
          <a:p>
            <a:endParaRPr lang="hu-HU"/>
          </a:p>
        </p:txBody>
      </p:sp>
      <p:sp>
        <p:nvSpPr>
          <p:cNvPr id="123952" name="Text Box 48"/>
          <p:cNvSpPr txBox="1">
            <a:spLocks noChangeArrowheads="1"/>
          </p:cNvSpPr>
          <p:nvPr/>
        </p:nvSpPr>
        <p:spPr bwMode="auto">
          <a:xfrm rot="1581510">
            <a:off x="3733800" y="2101850"/>
            <a:ext cx="5715000" cy="641350"/>
          </a:xfrm>
          <a:prstGeom prst="rect">
            <a:avLst/>
          </a:prstGeom>
          <a:noFill/>
          <a:ln w="9525">
            <a:noFill/>
            <a:miter lim="800000"/>
            <a:headEnd/>
            <a:tailEnd/>
          </a:ln>
          <a:effectLst/>
        </p:spPr>
        <p:txBody>
          <a:bodyPr>
            <a:spAutoFit/>
          </a:bodyPr>
          <a:lstStyle/>
          <a:p>
            <a:pPr algn="ctr">
              <a:spcBef>
                <a:spcPct val="50000"/>
              </a:spcBef>
            </a:pPr>
            <a:r>
              <a:rPr lang="hu-HU" sz="1800" i="1">
                <a:solidFill>
                  <a:schemeClr val="tx1"/>
                </a:solidFill>
                <a:latin typeface="Times New Roman" pitchFamily="18" charset="-18"/>
              </a:rPr>
              <a:t>Egységnyi fehéráru előállításához szükséges kőolaj mennyisége csökken</a:t>
            </a:r>
          </a:p>
        </p:txBody>
      </p:sp>
      <p:grpSp>
        <p:nvGrpSpPr>
          <p:cNvPr id="6" name="Group 49"/>
          <p:cNvGrpSpPr>
            <a:grpSpLocks/>
          </p:cNvGrpSpPr>
          <p:nvPr/>
        </p:nvGrpSpPr>
        <p:grpSpPr bwMode="auto">
          <a:xfrm>
            <a:off x="5943600" y="3276600"/>
            <a:ext cx="2514600" cy="990600"/>
            <a:chOff x="3648" y="2016"/>
            <a:chExt cx="1584" cy="624"/>
          </a:xfrm>
        </p:grpSpPr>
        <p:sp>
          <p:nvSpPr>
            <p:cNvPr id="123954" name="Line 50"/>
            <p:cNvSpPr>
              <a:spLocks noChangeShapeType="1"/>
            </p:cNvSpPr>
            <p:nvPr/>
          </p:nvSpPr>
          <p:spPr bwMode="auto">
            <a:xfrm flipH="1" flipV="1">
              <a:off x="3696" y="2016"/>
              <a:ext cx="1296" cy="624"/>
            </a:xfrm>
            <a:prstGeom prst="line">
              <a:avLst/>
            </a:prstGeom>
            <a:noFill/>
            <a:ln w="28575">
              <a:solidFill>
                <a:srgbClr val="FF3300"/>
              </a:solidFill>
              <a:round/>
              <a:headEnd/>
              <a:tailEnd type="triangle" w="med" len="med"/>
            </a:ln>
            <a:effectLst/>
          </p:spPr>
          <p:txBody>
            <a:bodyPr wrap="none" anchor="ctr"/>
            <a:lstStyle/>
            <a:p>
              <a:endParaRPr lang="hu-HU"/>
            </a:p>
          </p:txBody>
        </p:sp>
        <p:sp>
          <p:nvSpPr>
            <p:cNvPr id="123955" name="Text Box 51"/>
            <p:cNvSpPr txBox="1">
              <a:spLocks noChangeArrowheads="1"/>
            </p:cNvSpPr>
            <p:nvPr/>
          </p:nvSpPr>
          <p:spPr bwMode="auto">
            <a:xfrm rot="1519070">
              <a:off x="3648" y="2121"/>
              <a:ext cx="1584" cy="231"/>
            </a:xfrm>
            <a:prstGeom prst="rect">
              <a:avLst/>
            </a:prstGeom>
            <a:noFill/>
            <a:ln w="9525">
              <a:noFill/>
              <a:miter lim="800000"/>
              <a:headEnd/>
              <a:tailEnd/>
            </a:ln>
            <a:effectLst/>
          </p:spPr>
          <p:txBody>
            <a:bodyPr>
              <a:spAutoFit/>
            </a:bodyPr>
            <a:lstStyle/>
            <a:p>
              <a:pPr algn="ctr">
                <a:spcBef>
                  <a:spcPct val="50000"/>
                </a:spcBef>
              </a:pPr>
              <a:r>
                <a:rPr lang="hu-HU" sz="1800" b="0">
                  <a:solidFill>
                    <a:schemeClr val="tx1"/>
                  </a:solidFill>
                  <a:latin typeface="Times New Roman" pitchFamily="18" charset="-18"/>
                </a:rPr>
                <a:t>FCC-üzemek terjedése</a:t>
              </a:r>
            </a:p>
          </p:txBody>
        </p:sp>
        <p:sp>
          <p:nvSpPr>
            <p:cNvPr id="123956" name="Text Box 52"/>
            <p:cNvSpPr txBox="1">
              <a:spLocks noChangeArrowheads="1"/>
            </p:cNvSpPr>
            <p:nvPr/>
          </p:nvSpPr>
          <p:spPr bwMode="auto">
            <a:xfrm rot="1601736">
              <a:off x="3696" y="2352"/>
              <a:ext cx="1200" cy="231"/>
            </a:xfrm>
            <a:prstGeom prst="rect">
              <a:avLst/>
            </a:prstGeom>
            <a:noFill/>
            <a:ln w="9525">
              <a:noFill/>
              <a:miter lim="800000"/>
              <a:headEnd/>
              <a:tailEnd/>
            </a:ln>
            <a:effectLst/>
          </p:spPr>
          <p:txBody>
            <a:bodyPr>
              <a:spAutoFit/>
            </a:bodyPr>
            <a:lstStyle/>
            <a:p>
              <a:pPr algn="ctr">
                <a:spcBef>
                  <a:spcPct val="50000"/>
                </a:spcBef>
              </a:pPr>
              <a:r>
                <a:rPr lang="hu-HU" sz="1800" b="0">
                  <a:solidFill>
                    <a:srgbClr val="FF3300"/>
                  </a:solidFill>
                  <a:latin typeface="Times New Roman" pitchFamily="18" charset="-18"/>
                </a:rPr>
                <a:t>benzinhozam nő</a:t>
              </a:r>
            </a:p>
          </p:txBody>
        </p:sp>
      </p:grpSp>
      <p:grpSp>
        <p:nvGrpSpPr>
          <p:cNvPr id="7" name="Group 53"/>
          <p:cNvGrpSpPr>
            <a:grpSpLocks/>
          </p:cNvGrpSpPr>
          <p:nvPr/>
        </p:nvGrpSpPr>
        <p:grpSpPr bwMode="auto">
          <a:xfrm>
            <a:off x="2971800" y="1752600"/>
            <a:ext cx="2427288" cy="1098550"/>
            <a:chOff x="1680" y="4540"/>
            <a:chExt cx="1529" cy="692"/>
          </a:xfrm>
        </p:grpSpPr>
        <p:sp>
          <p:nvSpPr>
            <p:cNvPr id="123958" name="Line 54"/>
            <p:cNvSpPr>
              <a:spLocks noChangeShapeType="1"/>
            </p:cNvSpPr>
            <p:nvPr/>
          </p:nvSpPr>
          <p:spPr bwMode="auto">
            <a:xfrm flipH="1" flipV="1">
              <a:off x="1776" y="4608"/>
              <a:ext cx="1200" cy="624"/>
            </a:xfrm>
            <a:prstGeom prst="line">
              <a:avLst/>
            </a:prstGeom>
            <a:noFill/>
            <a:ln w="28575">
              <a:solidFill>
                <a:srgbClr val="663300"/>
              </a:solidFill>
              <a:round/>
              <a:headEnd/>
              <a:tailEnd type="triangle" w="med" len="med"/>
            </a:ln>
            <a:effectLst/>
          </p:spPr>
          <p:txBody>
            <a:bodyPr wrap="none" anchor="ctr"/>
            <a:lstStyle/>
            <a:p>
              <a:endParaRPr lang="hu-HU"/>
            </a:p>
          </p:txBody>
        </p:sp>
        <p:sp>
          <p:nvSpPr>
            <p:cNvPr id="123959" name="Text Box 55"/>
            <p:cNvSpPr txBox="1">
              <a:spLocks noChangeArrowheads="1"/>
            </p:cNvSpPr>
            <p:nvPr/>
          </p:nvSpPr>
          <p:spPr bwMode="auto">
            <a:xfrm rot="1638446">
              <a:off x="1824" y="4540"/>
              <a:ext cx="1385" cy="404"/>
            </a:xfrm>
            <a:prstGeom prst="rect">
              <a:avLst/>
            </a:prstGeom>
            <a:noFill/>
            <a:ln w="9525">
              <a:noFill/>
              <a:miter lim="800000"/>
              <a:headEnd/>
              <a:tailEnd/>
            </a:ln>
            <a:effectLst/>
          </p:spPr>
          <p:txBody>
            <a:bodyPr>
              <a:spAutoFit/>
            </a:bodyPr>
            <a:lstStyle/>
            <a:p>
              <a:pPr algn="ctr">
                <a:spcBef>
                  <a:spcPct val="50000"/>
                </a:spcBef>
              </a:pPr>
              <a:r>
                <a:rPr lang="hu-HU" sz="1800" b="0">
                  <a:solidFill>
                    <a:schemeClr val="tx1"/>
                  </a:solidFill>
                  <a:latin typeface="Times New Roman" pitchFamily="18" charset="-18"/>
                </a:rPr>
                <a:t>maradékfeldolgozók terjedése</a:t>
              </a:r>
            </a:p>
          </p:txBody>
        </p:sp>
        <p:sp>
          <p:nvSpPr>
            <p:cNvPr id="123960" name="Text Box 56"/>
            <p:cNvSpPr txBox="1">
              <a:spLocks noChangeArrowheads="1"/>
            </p:cNvSpPr>
            <p:nvPr/>
          </p:nvSpPr>
          <p:spPr bwMode="auto">
            <a:xfrm rot="1689373">
              <a:off x="1680" y="4953"/>
              <a:ext cx="1200" cy="231"/>
            </a:xfrm>
            <a:prstGeom prst="rect">
              <a:avLst/>
            </a:prstGeom>
            <a:noFill/>
            <a:ln w="9525">
              <a:noFill/>
              <a:miter lim="800000"/>
              <a:headEnd/>
              <a:tailEnd/>
            </a:ln>
            <a:effectLst/>
          </p:spPr>
          <p:txBody>
            <a:bodyPr>
              <a:spAutoFit/>
            </a:bodyPr>
            <a:lstStyle/>
            <a:p>
              <a:pPr algn="ctr">
                <a:spcBef>
                  <a:spcPct val="50000"/>
                </a:spcBef>
              </a:pPr>
              <a:r>
                <a:rPr lang="hu-HU" sz="1800" b="0">
                  <a:solidFill>
                    <a:srgbClr val="663300"/>
                  </a:solidFill>
                  <a:latin typeface="Times New Roman" pitchFamily="18" charset="-18"/>
                </a:rPr>
                <a:t>gázolajhozam nő</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123951"/>
                                        </p:tgtEl>
                                        <p:attrNameLst>
                                          <p:attrName>style.visibility</p:attrName>
                                        </p:attrNameLst>
                                      </p:cBhvr>
                                      <p:to>
                                        <p:strVal val="visible"/>
                                      </p:to>
                                    </p:set>
                                    <p:animEffect transition="in" filter="barn(outHorizontal)">
                                      <p:cBhvr>
                                        <p:cTn id="25" dur="500"/>
                                        <p:tgtEl>
                                          <p:spTgt spid="12395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123952"/>
                                        </p:tgtEl>
                                        <p:attrNameLst>
                                          <p:attrName>style.visibility</p:attrName>
                                        </p:attrNameLst>
                                      </p:cBhvr>
                                      <p:to>
                                        <p:strVal val="visible"/>
                                      </p:to>
                                    </p:set>
                                    <p:anim calcmode="lin" valueType="num">
                                      <p:cBhvr additive="base">
                                        <p:cTn id="40" dur="500" fill="hold"/>
                                        <p:tgtEl>
                                          <p:spTgt spid="123952"/>
                                        </p:tgtEl>
                                        <p:attrNameLst>
                                          <p:attrName>ppt_x</p:attrName>
                                        </p:attrNameLst>
                                      </p:cBhvr>
                                      <p:tavLst>
                                        <p:tav tm="0">
                                          <p:val>
                                            <p:strVal val="1+#ppt_w/2"/>
                                          </p:val>
                                        </p:tav>
                                        <p:tav tm="100000">
                                          <p:val>
                                            <p:strVal val="#ppt_x"/>
                                          </p:val>
                                        </p:tav>
                                      </p:tavLst>
                                    </p:anim>
                                    <p:anim calcmode="lin" valueType="num">
                                      <p:cBhvr additive="base">
                                        <p:cTn id="41" dur="500" fill="hold"/>
                                        <p:tgtEl>
                                          <p:spTgt spid="1239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51" grpId="0" animBg="1"/>
      <p:bldP spid="12395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a:t>
            </a:r>
            <a:r>
              <a:rPr lang="hu-HU" sz="2800" b="1" dirty="0" err="1" smtClean="0">
                <a:effectLst>
                  <a:outerShdw blurRad="38100" dist="38100" dir="2700000" algn="tl">
                    <a:srgbClr val="000000">
                      <a:alpha val="43137"/>
                    </a:srgbClr>
                  </a:outerShdw>
                </a:effectLst>
                <a:latin typeface="Arial" pitchFamily="34" charset="0"/>
                <a:cs typeface="Arial" pitchFamily="34" charset="0"/>
              </a:rPr>
              <a:t>kőolajfeldolgozás</a:t>
            </a:r>
            <a:r>
              <a:rPr lang="hu-HU" sz="2800" b="1" dirty="0" smtClean="0">
                <a:effectLst>
                  <a:outerShdw blurRad="38100" dist="38100" dir="2700000" algn="tl">
                    <a:srgbClr val="000000">
                      <a:alpha val="43137"/>
                    </a:srgbClr>
                  </a:outerShdw>
                </a:effectLst>
                <a:latin typeface="Arial" pitchFamily="34" charset="0"/>
                <a:cs typeface="Arial" pitchFamily="34" charset="0"/>
              </a:rPr>
              <a:t> tipikus termékei</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lstStyle/>
          <a:p>
            <a:pPr lvl="1"/>
            <a:endParaRPr lang="hu-HU" dirty="0"/>
          </a:p>
        </p:txBody>
      </p:sp>
      <p:sp>
        <p:nvSpPr>
          <p:cNvPr id="4" name="Téglalap 3"/>
          <p:cNvSpPr/>
          <p:nvPr/>
        </p:nvSpPr>
        <p:spPr>
          <a:xfrm>
            <a:off x="500034" y="1145522"/>
            <a:ext cx="8143932" cy="5632311"/>
          </a:xfrm>
          <a:prstGeom prst="rect">
            <a:avLst/>
          </a:prstGeom>
          <a:solidFill>
            <a:srgbClr val="FFFF00"/>
          </a:solidFill>
        </p:spPr>
        <p:txBody>
          <a:bodyPr wrap="square">
            <a:spAutoFit/>
          </a:bodyPr>
          <a:lstStyle/>
          <a:p>
            <a:r>
              <a:rPr lang="en-US" dirty="0" smtClean="0"/>
              <a:t> </a:t>
            </a:r>
            <a:r>
              <a:rPr lang="en-US" dirty="0" smtClean="0">
                <a:latin typeface="Arial" pitchFamily="34" charset="0"/>
                <a:cs typeface="Arial" pitchFamily="34" charset="0"/>
              </a:rPr>
              <a:t>Gases such as </a:t>
            </a:r>
            <a:r>
              <a:rPr lang="en-US" b="1" dirty="0" smtClean="0">
                <a:solidFill>
                  <a:srgbClr val="00B050"/>
                </a:solidFill>
                <a:latin typeface="Arial" pitchFamily="34" charset="0"/>
                <a:cs typeface="Arial" pitchFamily="34" charset="0"/>
              </a:rPr>
              <a:t>LPG</a:t>
            </a:r>
            <a:r>
              <a:rPr lang="en-US" dirty="0" smtClean="0">
                <a:latin typeface="Arial" pitchFamily="34" charset="0"/>
                <a:cs typeface="Arial" pitchFamily="34" charset="0"/>
              </a:rPr>
              <a:t> (liquefied petroleum gas) which can</a:t>
            </a:r>
            <a:r>
              <a:rPr lang="hu-HU" dirty="0" smtClean="0">
                <a:latin typeface="Arial" pitchFamily="34" charset="0"/>
                <a:cs typeface="Arial" pitchFamily="34" charset="0"/>
              </a:rPr>
              <a:t> </a:t>
            </a:r>
            <a:r>
              <a:rPr lang="en-US" dirty="0" smtClean="0">
                <a:latin typeface="Arial" pitchFamily="34" charset="0"/>
                <a:cs typeface="Arial" pitchFamily="34" charset="0"/>
              </a:rPr>
              <a:t>be used as feedstock for chemical processes, as fuel</a:t>
            </a:r>
            <a:r>
              <a:rPr lang="hu-HU" dirty="0" smtClean="0">
                <a:latin typeface="Arial" pitchFamily="34" charset="0"/>
                <a:cs typeface="Arial" pitchFamily="34" charset="0"/>
              </a:rPr>
              <a:t> </a:t>
            </a:r>
            <a:r>
              <a:rPr lang="en-US" dirty="0" smtClean="0">
                <a:latin typeface="Arial" pitchFamily="34" charset="0"/>
                <a:cs typeface="Arial" pitchFamily="34" charset="0"/>
              </a:rPr>
              <a:t>for heating and cooking or as transport fuel.</a:t>
            </a:r>
          </a:p>
          <a:p>
            <a:r>
              <a:rPr lang="en-US" dirty="0" smtClean="0">
                <a:latin typeface="Arial" pitchFamily="34" charset="0"/>
                <a:cs typeface="Arial" pitchFamily="34" charset="0"/>
              </a:rPr>
              <a:t> Naphtha, which is mostly used as chemical feedstock</a:t>
            </a:r>
          </a:p>
          <a:p>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Gasoline</a:t>
            </a:r>
            <a:r>
              <a:rPr lang="hu-HU" b="1" dirty="0" smtClean="0">
                <a:solidFill>
                  <a:srgbClr val="FF0000"/>
                </a:solidFill>
                <a:latin typeface="Arial" pitchFamily="34" charset="0"/>
                <a:cs typeface="Arial" pitchFamily="34" charset="0"/>
              </a:rPr>
              <a:t> (</a:t>
            </a:r>
            <a:r>
              <a:rPr lang="hu-HU" b="1" dirty="0" err="1" smtClean="0">
                <a:solidFill>
                  <a:srgbClr val="FF0000"/>
                </a:solidFill>
                <a:latin typeface="Arial" pitchFamily="34" charset="0"/>
                <a:cs typeface="Arial" pitchFamily="34" charset="0"/>
              </a:rPr>
              <a:t>naphta</a:t>
            </a:r>
            <a:r>
              <a:rPr lang="hu-HU" b="1" dirty="0" smtClean="0">
                <a:solidFill>
                  <a:srgbClr val="FF0000"/>
                </a:solidFill>
                <a:latin typeface="Arial" pitchFamily="34" charset="0"/>
                <a:cs typeface="Arial" pitchFamily="34" charset="0"/>
              </a:rPr>
              <a:t>, </a:t>
            </a:r>
            <a:r>
              <a:rPr lang="hu-HU" b="1" dirty="0" err="1" smtClean="0">
                <a:solidFill>
                  <a:srgbClr val="FF0000"/>
                </a:solidFill>
                <a:latin typeface="Arial" pitchFamily="34" charset="0"/>
                <a:cs typeface="Arial" pitchFamily="34" charset="0"/>
              </a:rPr>
              <a:t>petrol</a:t>
            </a:r>
            <a:r>
              <a:rPr lang="hu-HU" b="1" dirty="0" smtClean="0">
                <a:solidFill>
                  <a:srgbClr val="FF0000"/>
                </a:solidFill>
                <a:latin typeface="Arial" pitchFamily="34" charset="0"/>
                <a:cs typeface="Arial" pitchFamily="34" charset="0"/>
              </a:rPr>
              <a:t>)</a:t>
            </a:r>
            <a:r>
              <a:rPr lang="en-US" b="1" dirty="0" smtClean="0">
                <a:latin typeface="Arial" pitchFamily="34" charset="0"/>
                <a:cs typeface="Arial" pitchFamily="34" charset="0"/>
              </a:rPr>
              <a:t>, a main source for transport fuels</a:t>
            </a:r>
          </a:p>
          <a:p>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Kerosene and jet fuel</a:t>
            </a:r>
            <a:r>
              <a:rPr lang="en-US" dirty="0" smtClean="0">
                <a:latin typeface="Arial" pitchFamily="34" charset="0"/>
                <a:cs typeface="Arial" pitchFamily="34" charset="0"/>
              </a:rPr>
              <a:t>, predominantly used as fuel for</a:t>
            </a:r>
            <a:r>
              <a:rPr lang="hu-HU" dirty="0" smtClean="0">
                <a:latin typeface="Arial" pitchFamily="34" charset="0"/>
                <a:cs typeface="Arial" pitchFamily="34" charset="0"/>
              </a:rPr>
              <a:t> </a:t>
            </a:r>
            <a:r>
              <a:rPr lang="en-US" dirty="0" smtClean="0">
                <a:latin typeface="Arial" pitchFamily="34" charset="0"/>
                <a:cs typeface="Arial" pitchFamily="34" charset="0"/>
              </a:rPr>
              <a:t>commercial aircraft and military transport</a:t>
            </a:r>
          </a:p>
          <a:p>
            <a:r>
              <a:rPr lang="en-US" dirty="0" smtClean="0">
                <a:latin typeface="Arial" pitchFamily="34" charset="0"/>
                <a:cs typeface="Arial" pitchFamily="34" charset="0"/>
              </a:rPr>
              <a:t> Middle distillates consisting of:</a:t>
            </a:r>
          </a:p>
          <a:p>
            <a:r>
              <a:rPr lang="hu-HU" dirty="0" smtClean="0">
                <a:latin typeface="Arial" pitchFamily="34" charset="0"/>
                <a:cs typeface="Arial" pitchFamily="34" charset="0"/>
              </a:rPr>
              <a:t>	</a:t>
            </a:r>
            <a:r>
              <a:rPr lang="en-US"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diesel fuel</a:t>
            </a:r>
            <a:r>
              <a:rPr lang="en-US" b="1" dirty="0" smtClean="0">
                <a:latin typeface="Arial" pitchFamily="34" charset="0"/>
                <a:cs typeface="Arial" pitchFamily="34" charset="0"/>
              </a:rPr>
              <a:t> for transport (road and rail)</a:t>
            </a:r>
          </a:p>
          <a:p>
            <a:r>
              <a:rPr lang="hu-HU" dirty="0" smtClean="0">
                <a:latin typeface="Arial" pitchFamily="34" charset="0"/>
                <a:cs typeface="Arial" pitchFamily="34" charset="0"/>
              </a:rPr>
              <a:t>	</a:t>
            </a:r>
            <a:r>
              <a:rPr lang="en-US" dirty="0" smtClean="0">
                <a:latin typeface="Arial" pitchFamily="34" charset="0"/>
                <a:cs typeface="Arial" pitchFamily="34" charset="0"/>
              </a:rPr>
              <a:t> heating oil for domestic and commercial applications</a:t>
            </a:r>
          </a:p>
          <a:p>
            <a:r>
              <a:rPr lang="hu-HU" dirty="0" smtClean="0">
                <a:latin typeface="Arial" pitchFamily="34" charset="0"/>
                <a:cs typeface="Arial" pitchFamily="34" charset="0"/>
              </a:rPr>
              <a:t>	</a:t>
            </a:r>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marine diesel</a:t>
            </a:r>
            <a:r>
              <a:rPr lang="en-US" dirty="0" smtClean="0">
                <a:latin typeface="Arial" pitchFamily="34" charset="0"/>
                <a:cs typeface="Arial" pitchFamily="34" charset="0"/>
              </a:rPr>
              <a:t> mostly for inland and coastal shipping</a:t>
            </a:r>
          </a:p>
          <a:p>
            <a:r>
              <a:rPr lang="en-US" dirty="0" smtClean="0">
                <a:latin typeface="Arial" pitchFamily="34" charset="0"/>
                <a:cs typeface="Arial" pitchFamily="34" charset="0"/>
              </a:rPr>
              <a:t> Heavy </a:t>
            </a:r>
            <a:r>
              <a:rPr lang="hu-HU" dirty="0" smtClean="0">
                <a:latin typeface="Arial" pitchFamily="34" charset="0"/>
                <a:cs typeface="Arial" pitchFamily="34" charset="0"/>
              </a:rPr>
              <a:t>f</a:t>
            </a:r>
            <a:r>
              <a:rPr lang="en-US" dirty="0" err="1" smtClean="0">
                <a:latin typeface="Arial" pitchFamily="34" charset="0"/>
                <a:cs typeface="Arial" pitchFamily="34" charset="0"/>
              </a:rPr>
              <a:t>uel</a:t>
            </a:r>
            <a:r>
              <a:rPr lang="en-US" dirty="0" smtClean="0">
                <a:latin typeface="Arial" pitchFamily="34" charset="0"/>
                <a:cs typeface="Arial" pitchFamily="34" charset="0"/>
              </a:rPr>
              <a:t> </a:t>
            </a:r>
            <a:r>
              <a:rPr lang="hu-HU" dirty="0" smtClean="0">
                <a:latin typeface="Arial" pitchFamily="34" charset="0"/>
                <a:cs typeface="Arial" pitchFamily="34" charset="0"/>
              </a:rPr>
              <a:t>o</a:t>
            </a:r>
            <a:r>
              <a:rPr lang="en-US" dirty="0" err="1" smtClean="0">
                <a:latin typeface="Arial" pitchFamily="34" charset="0"/>
                <a:cs typeface="Arial" pitchFamily="34" charset="0"/>
              </a:rPr>
              <a:t>il</a:t>
            </a:r>
            <a:r>
              <a:rPr lang="en-US" dirty="0" smtClean="0">
                <a:latin typeface="Arial" pitchFamily="34" charset="0"/>
                <a:cs typeface="Arial" pitchFamily="34" charset="0"/>
              </a:rPr>
              <a:t> for industrial installations</a:t>
            </a:r>
            <a:r>
              <a:rPr lang="hu-HU" dirty="0" smtClean="0">
                <a:latin typeface="Arial" pitchFamily="34" charset="0"/>
                <a:cs typeface="Arial" pitchFamily="34" charset="0"/>
              </a:rPr>
              <a:t> </a:t>
            </a:r>
            <a:r>
              <a:rPr lang="en-US" dirty="0" smtClean="0">
                <a:latin typeface="Arial" pitchFamily="34" charset="0"/>
                <a:cs typeface="Arial" pitchFamily="34" charset="0"/>
              </a:rPr>
              <a:t>(power generation and boilers)</a:t>
            </a:r>
          </a:p>
          <a:p>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Bunker </a:t>
            </a:r>
            <a:r>
              <a:rPr lang="hu-HU" b="1" dirty="0" smtClean="0">
                <a:solidFill>
                  <a:srgbClr val="FF0000"/>
                </a:solidFill>
                <a:latin typeface="Arial" pitchFamily="34" charset="0"/>
                <a:cs typeface="Arial" pitchFamily="34" charset="0"/>
              </a:rPr>
              <a:t>f</a:t>
            </a:r>
            <a:r>
              <a:rPr lang="en-US" b="1" dirty="0" err="1" smtClean="0">
                <a:solidFill>
                  <a:srgbClr val="FF0000"/>
                </a:solidFill>
                <a:latin typeface="Arial" pitchFamily="34" charset="0"/>
                <a:cs typeface="Arial" pitchFamily="34" charset="0"/>
              </a:rPr>
              <a:t>uels</a:t>
            </a:r>
            <a:r>
              <a:rPr lang="en-US" dirty="0" smtClean="0">
                <a:latin typeface="Arial" pitchFamily="34" charset="0"/>
                <a:cs typeface="Arial" pitchFamily="34" charset="0"/>
              </a:rPr>
              <a:t> for sea-going vessels</a:t>
            </a:r>
          </a:p>
          <a:p>
            <a:r>
              <a:rPr lang="en-US" dirty="0" smtClean="0">
                <a:latin typeface="Arial" pitchFamily="34" charset="0"/>
                <a:cs typeface="Arial" pitchFamily="34" charset="0"/>
              </a:rPr>
              <a:t> </a:t>
            </a:r>
            <a:r>
              <a:rPr lang="en-US" dirty="0" err="1" smtClean="0">
                <a:latin typeface="Arial" pitchFamily="34" charset="0"/>
                <a:cs typeface="Arial" pitchFamily="34" charset="0"/>
              </a:rPr>
              <a:t>Speciality</a:t>
            </a:r>
            <a:r>
              <a:rPr lang="en-US" dirty="0" smtClean="0">
                <a:latin typeface="Arial" pitchFamily="34" charset="0"/>
                <a:cs typeface="Arial" pitchFamily="34" charset="0"/>
              </a:rPr>
              <a:t> products including:</a:t>
            </a:r>
          </a:p>
          <a:p>
            <a:r>
              <a:rPr lang="hu-HU" dirty="0" smtClean="0">
                <a:latin typeface="Arial" pitchFamily="34" charset="0"/>
                <a:cs typeface="Arial" pitchFamily="34" charset="0"/>
              </a:rPr>
              <a:t>	</a:t>
            </a:r>
            <a:r>
              <a:rPr lang="en-US" dirty="0" smtClean="0">
                <a:latin typeface="Arial" pitchFamily="34" charset="0"/>
                <a:cs typeface="Arial" pitchFamily="34" charset="0"/>
              </a:rPr>
              <a:t> </a:t>
            </a:r>
            <a:r>
              <a:rPr lang="en-US" b="1" dirty="0" smtClean="0">
                <a:solidFill>
                  <a:srgbClr val="7030A0"/>
                </a:solidFill>
                <a:latin typeface="Arial" pitchFamily="34" charset="0"/>
                <a:cs typeface="Arial" pitchFamily="34" charset="0"/>
              </a:rPr>
              <a:t>Lubricants and greases for automotive</a:t>
            </a:r>
            <a:r>
              <a:rPr lang="hu-HU" b="1" dirty="0" smtClean="0">
                <a:solidFill>
                  <a:srgbClr val="7030A0"/>
                </a:solidFill>
                <a:latin typeface="Arial" pitchFamily="34" charset="0"/>
                <a:cs typeface="Arial" pitchFamily="34" charset="0"/>
              </a:rPr>
              <a:t> </a:t>
            </a:r>
            <a:r>
              <a:rPr lang="en-US" b="1" dirty="0" smtClean="0">
                <a:solidFill>
                  <a:srgbClr val="7030A0"/>
                </a:solidFill>
                <a:latin typeface="Arial" pitchFamily="34" charset="0"/>
                <a:cs typeface="Arial" pitchFamily="34" charset="0"/>
              </a:rPr>
              <a:t>and industrial </a:t>
            </a:r>
            <a:r>
              <a:rPr lang="hu-HU" b="1" dirty="0" smtClean="0">
                <a:solidFill>
                  <a:srgbClr val="7030A0"/>
                </a:solidFill>
                <a:latin typeface="Arial" pitchFamily="34" charset="0"/>
                <a:cs typeface="Arial" pitchFamily="34" charset="0"/>
              </a:rPr>
              <a:t>	</a:t>
            </a:r>
            <a:r>
              <a:rPr lang="en-US" b="1" dirty="0" smtClean="0">
                <a:solidFill>
                  <a:srgbClr val="7030A0"/>
                </a:solidFill>
                <a:latin typeface="Arial" pitchFamily="34" charset="0"/>
                <a:cs typeface="Arial" pitchFamily="34" charset="0"/>
              </a:rPr>
              <a:t>applications</a:t>
            </a:r>
          </a:p>
          <a:p>
            <a:r>
              <a:rPr lang="hu-HU" dirty="0" smtClean="0">
                <a:latin typeface="Arial" pitchFamily="34" charset="0"/>
                <a:cs typeface="Arial" pitchFamily="34" charset="0"/>
              </a:rPr>
              <a:t>	</a:t>
            </a:r>
            <a:r>
              <a:rPr lang="en-US" dirty="0" smtClean="0">
                <a:latin typeface="Arial" pitchFamily="34" charset="0"/>
                <a:cs typeface="Arial" pitchFamily="34" charset="0"/>
              </a:rPr>
              <a:t> Bitumen, mainly for road and roof surfacing</a:t>
            </a:r>
          </a:p>
          <a:p>
            <a:r>
              <a:rPr lang="hu-HU" dirty="0" smtClean="0">
                <a:latin typeface="Arial" pitchFamily="34" charset="0"/>
                <a:cs typeface="Arial" pitchFamily="34" charset="0"/>
              </a:rPr>
              <a:t>	</a:t>
            </a:r>
            <a:r>
              <a:rPr lang="en-US" dirty="0" smtClean="0">
                <a:latin typeface="Arial" pitchFamily="34" charset="0"/>
                <a:cs typeface="Arial" pitchFamily="34" charset="0"/>
              </a:rPr>
              <a:t> Coke for special applications like electrodes</a:t>
            </a:r>
          </a:p>
          <a:p>
            <a:r>
              <a:rPr lang="hu-HU" dirty="0" smtClean="0">
                <a:latin typeface="Arial" pitchFamily="34" charset="0"/>
                <a:cs typeface="Arial" pitchFamily="34" charset="0"/>
              </a:rPr>
              <a:t>	</a:t>
            </a:r>
            <a:r>
              <a:rPr lang="en-US" dirty="0" smtClean="0">
                <a:latin typeface="Arial" pitchFamily="34" charset="0"/>
                <a:cs typeface="Arial" pitchFamily="34" charset="0"/>
              </a:rPr>
              <a:t> Hydrocarbon solvents, predominantly used in</a:t>
            </a:r>
            <a:r>
              <a:rPr lang="hu-HU" dirty="0" smtClean="0">
                <a:latin typeface="Arial" pitchFamily="34" charset="0"/>
                <a:cs typeface="Arial" pitchFamily="34" charset="0"/>
              </a:rPr>
              <a:t> </a:t>
            </a:r>
            <a:r>
              <a:rPr lang="en-US" dirty="0" smtClean="0">
                <a:latin typeface="Arial" pitchFamily="34" charset="0"/>
                <a:cs typeface="Arial" pitchFamily="34" charset="0"/>
              </a:rPr>
              <a:t>special</a:t>
            </a:r>
            <a:r>
              <a:rPr lang="hu-HU" dirty="0" smtClean="0">
                <a:latin typeface="Arial" pitchFamily="34" charset="0"/>
                <a:cs typeface="Arial" pitchFamily="34" charset="0"/>
              </a:rPr>
              <a:t> </a:t>
            </a:r>
            <a:r>
              <a:rPr lang="en-US" dirty="0" smtClean="0">
                <a:latin typeface="Arial" pitchFamily="34" charset="0"/>
                <a:cs typeface="Arial" pitchFamily="34" charset="0"/>
              </a:rPr>
              <a:t>industrial </a:t>
            </a:r>
            <a:r>
              <a:rPr lang="hu-HU" dirty="0" smtClean="0">
                <a:latin typeface="Arial" pitchFamily="34" charset="0"/>
                <a:cs typeface="Arial" pitchFamily="34" charset="0"/>
              </a:rPr>
              <a:t>	</a:t>
            </a:r>
            <a:r>
              <a:rPr lang="en-US" dirty="0" smtClean="0">
                <a:latin typeface="Arial" pitchFamily="34" charset="0"/>
                <a:cs typeface="Arial" pitchFamily="34" charset="0"/>
              </a:rPr>
              <a:t>applications</a:t>
            </a:r>
            <a:endParaRPr lang="hu-HU" dirty="0">
              <a:latin typeface="Arial" pitchFamily="34" charset="0"/>
              <a:cs typeface="Arial" pitchFamily="34" charset="0"/>
            </a:endParaRPr>
          </a:p>
        </p:txBody>
      </p:sp>
      <p:sp>
        <p:nvSpPr>
          <p:cNvPr id="5" name="Szövegdoboz 4"/>
          <p:cNvSpPr txBox="1"/>
          <p:nvPr/>
        </p:nvSpPr>
        <p:spPr>
          <a:xfrm>
            <a:off x="500034" y="6572272"/>
            <a:ext cx="3929090" cy="276999"/>
          </a:xfrm>
          <a:prstGeom prst="rect">
            <a:avLst/>
          </a:prstGeom>
          <a:noFill/>
        </p:spPr>
        <p:txBody>
          <a:bodyPr wrap="square" rtlCol="0">
            <a:spAutoFit/>
          </a:bodyPr>
          <a:lstStyle/>
          <a:p>
            <a:r>
              <a:rPr lang="hu-HU" sz="1200" dirty="0" smtClean="0">
                <a:latin typeface="Arial" pitchFamily="34" charset="0"/>
                <a:cs typeface="Arial" pitchFamily="34" charset="0"/>
              </a:rPr>
              <a:t>Forrás: EUROPIA, 2009</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I.3. Kőolaj-feldolgozás, közlekedési hajtóanyag gyártás - összefoglalás</a:t>
            </a:r>
            <a:r>
              <a:rPr lang="hu-HU" sz="2800" dirty="0" smtClean="0"/>
              <a:t/>
            </a:r>
            <a:br>
              <a:rPr lang="hu-HU" sz="2800" dirty="0" smtClean="0"/>
            </a:b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351309"/>
            <a:ext cx="8229600" cy="4525963"/>
          </a:xfrm>
        </p:spPr>
        <p:txBody>
          <a:bodyPr>
            <a:normAutofit fontScale="92500" lnSpcReduction="10000"/>
          </a:bodyPr>
          <a:lstStyle/>
          <a:p>
            <a:r>
              <a:rPr lang="hu-HU" sz="2400" dirty="0" smtClean="0">
                <a:latin typeface="Arial" pitchFamily="34" charset="0"/>
                <a:cs typeface="Arial" pitchFamily="34" charset="0"/>
              </a:rPr>
              <a:t>Kőolaj-feldolgozók kapacitása és száma a világon és Európában</a:t>
            </a:r>
          </a:p>
          <a:p>
            <a:r>
              <a:rPr lang="hu-HU" sz="2400" b="1" dirty="0" smtClean="0">
                <a:latin typeface="Arial" pitchFamily="34" charset="0"/>
                <a:cs typeface="Arial" pitchFamily="34" charset="0"/>
              </a:rPr>
              <a:t>Kőolaj-feldolgozási egységek (egyedi üzemek) típusai</a:t>
            </a:r>
            <a:r>
              <a:rPr lang="hu-HU" sz="2400" dirty="0" smtClean="0">
                <a:latin typeface="Arial" pitchFamily="34" charset="0"/>
                <a:cs typeface="Arial" pitchFamily="34" charset="0"/>
              </a:rPr>
              <a:t>: szeparációs (elválasztó=kőolaj-feldolgozó), konverziós (tovább-feldolgozó), </a:t>
            </a:r>
            <a:r>
              <a:rPr lang="hu-HU" sz="2400" dirty="0" err="1" smtClean="0">
                <a:latin typeface="Arial" pitchFamily="34" charset="0"/>
                <a:cs typeface="Arial" pitchFamily="34" charset="0"/>
              </a:rPr>
              <a:t>treating</a:t>
            </a:r>
            <a:r>
              <a:rPr lang="hu-HU" sz="2400" dirty="0" smtClean="0">
                <a:latin typeface="Arial" pitchFamily="34" charset="0"/>
                <a:cs typeface="Arial" pitchFamily="34" charset="0"/>
              </a:rPr>
              <a:t> (kezelés=finomító), kisegítő</a:t>
            </a:r>
          </a:p>
          <a:p>
            <a:pPr>
              <a:buNone/>
            </a:pPr>
            <a:r>
              <a:rPr lang="hu-HU" sz="2400" dirty="0" smtClean="0">
                <a:latin typeface="Arial" pitchFamily="34" charset="0"/>
                <a:cs typeface="Arial" pitchFamily="34" charset="0"/>
              </a:rPr>
              <a:t>	Néhány egység (</a:t>
            </a:r>
            <a:r>
              <a:rPr lang="hu-HU" sz="2400" dirty="0" err="1" smtClean="0">
                <a:latin typeface="Arial" pitchFamily="34" charset="0"/>
                <a:cs typeface="Arial" pitchFamily="34" charset="0"/>
              </a:rPr>
              <a:t>atm</a:t>
            </a:r>
            <a:r>
              <a:rPr lang="hu-HU" sz="2400" dirty="0" smtClean="0">
                <a:latin typeface="Arial" pitchFamily="34" charset="0"/>
                <a:cs typeface="Arial" pitchFamily="34" charset="0"/>
              </a:rPr>
              <a:t>. és </a:t>
            </a:r>
            <a:r>
              <a:rPr lang="hu-HU" sz="2400" dirty="0" err="1" smtClean="0">
                <a:latin typeface="Arial" pitchFamily="34" charset="0"/>
                <a:cs typeface="Arial" pitchFamily="34" charset="0"/>
              </a:rPr>
              <a:t>vác</a:t>
            </a:r>
            <a:r>
              <a:rPr lang="hu-HU" sz="2400" dirty="0" smtClean="0">
                <a:latin typeface="Arial" pitchFamily="34" charset="0"/>
                <a:cs typeface="Arial" pitchFamily="34" charset="0"/>
              </a:rPr>
              <a:t>. desztilláció, krakkolás, </a:t>
            </a:r>
            <a:r>
              <a:rPr lang="hu-HU" sz="2400" dirty="0" err="1" smtClean="0">
                <a:latin typeface="Arial" pitchFamily="34" charset="0"/>
                <a:cs typeface="Arial" pitchFamily="34" charset="0"/>
              </a:rPr>
              <a:t>hidrokrakkolás</a:t>
            </a:r>
            <a:r>
              <a:rPr lang="hu-HU" sz="2400" dirty="0" smtClean="0">
                <a:latin typeface="Arial" pitchFamily="34" charset="0"/>
                <a:cs typeface="Arial" pitchFamily="34" charset="0"/>
              </a:rPr>
              <a:t>, kokszolás, </a:t>
            </a:r>
            <a:r>
              <a:rPr lang="hu-HU" sz="2400" dirty="0" err="1" smtClean="0">
                <a:latin typeface="Arial" pitchFamily="34" charset="0"/>
                <a:cs typeface="Arial" pitchFamily="34" charset="0"/>
              </a:rPr>
              <a:t>alkilezés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izomerizálás</a:t>
            </a:r>
            <a:r>
              <a:rPr lang="hu-HU" sz="2400" dirty="0" smtClean="0">
                <a:latin typeface="Arial" pitchFamily="34" charset="0"/>
                <a:cs typeface="Arial" pitchFamily="34" charset="0"/>
              </a:rPr>
              <a:t>, reformálás, gázolaj-kénmentesítés) főbb jellemzői (miből, mit, hogyan)</a:t>
            </a:r>
          </a:p>
          <a:p>
            <a:r>
              <a:rPr lang="hu-HU" sz="2400" b="1" dirty="0" smtClean="0">
                <a:latin typeface="Arial" pitchFamily="34" charset="0"/>
                <a:cs typeface="Arial" pitchFamily="34" charset="0"/>
              </a:rPr>
              <a:t>Kőolaj-feldolgozó (egyedi üzemek összessége = finomítói) típusok</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hydroskimming</a:t>
            </a:r>
            <a:r>
              <a:rPr lang="hu-HU" sz="2400" dirty="0" smtClean="0">
                <a:latin typeface="Arial" pitchFamily="34" charset="0"/>
                <a:cs typeface="Arial" pitchFamily="34" charset="0"/>
              </a:rPr>
              <a:t>, konverziós, mélykonverziós. Nelson komplexitási index</a:t>
            </a:r>
          </a:p>
          <a:p>
            <a:r>
              <a:rPr lang="hu-HU" sz="2400" b="1" dirty="0" smtClean="0">
                <a:latin typeface="Arial" pitchFamily="34" charset="0"/>
                <a:cs typeface="Arial" pitchFamily="34" charset="0"/>
              </a:rPr>
              <a:t>A kőolaj-feldolgozás (finomítás) általános sémája, és fő termékei</a:t>
            </a:r>
          </a:p>
        </p:txBody>
      </p:sp>
      <p:sp>
        <p:nvSpPr>
          <p:cNvPr id="4" name="Szövegdoboz 3"/>
          <p:cNvSpPr txBox="1"/>
          <p:nvPr/>
        </p:nvSpPr>
        <p:spPr>
          <a:xfrm>
            <a:off x="827584" y="5733256"/>
            <a:ext cx="7387184" cy="1077218"/>
          </a:xfrm>
          <a:prstGeom prst="rect">
            <a:avLst/>
          </a:prstGeom>
          <a:solidFill>
            <a:srgbClr val="FFC000"/>
          </a:solidFill>
        </p:spPr>
        <p:txBody>
          <a:bodyPr wrap="square" rtlCol="0">
            <a:spAutoFit/>
          </a:bodyPr>
          <a:lstStyle/>
          <a:p>
            <a:endParaRPr lang="hu-HU" sz="1600" dirty="0" smtClean="0">
              <a:solidFill>
                <a:schemeClr val="tx2"/>
              </a:solidFill>
              <a:latin typeface="Arial" pitchFamily="34" charset="0"/>
              <a:cs typeface="Arial" pitchFamily="34" charset="0"/>
            </a:endParaRPr>
          </a:p>
          <a:p>
            <a:r>
              <a:rPr lang="hu-HU" sz="1600" dirty="0" smtClean="0">
                <a:solidFill>
                  <a:schemeClr val="tx2"/>
                </a:solidFill>
                <a:latin typeface="Arial" pitchFamily="34" charset="0"/>
                <a:cs typeface="Arial" pitchFamily="34" charset="0"/>
              </a:rPr>
              <a:t>HW: </a:t>
            </a:r>
            <a:r>
              <a:rPr lang="hu-HU" sz="1600" dirty="0" smtClean="0">
                <a:solidFill>
                  <a:schemeClr val="tx2"/>
                </a:solidFill>
                <a:latin typeface="Arial" pitchFamily="34" charset="0"/>
                <a:cs typeface="Arial" pitchFamily="34" charset="0"/>
                <a:hlinkClick r:id="rId2"/>
              </a:rPr>
              <a:t>http://www.adventuresinenergy.org/Refining-Oil/index.html</a:t>
            </a:r>
            <a:r>
              <a:rPr lang="hu-HU" sz="1600" dirty="0" smtClean="0">
                <a:solidFill>
                  <a:schemeClr val="tx2"/>
                </a:solidFill>
                <a:latin typeface="Arial" pitchFamily="34" charset="0"/>
                <a:cs typeface="Arial" pitchFamily="34" charset="0"/>
              </a:rPr>
              <a:t> (</a:t>
            </a:r>
            <a:r>
              <a:rPr lang="hu-HU" sz="1600" dirty="0" err="1" smtClean="0">
                <a:solidFill>
                  <a:schemeClr val="tx2"/>
                </a:solidFill>
                <a:latin typeface="Arial" pitchFamily="34" charset="0"/>
                <a:cs typeface="Arial" pitchFamily="34" charset="0"/>
              </a:rPr>
              <a:t>see</a:t>
            </a:r>
            <a:r>
              <a:rPr lang="hu-HU" sz="1600" dirty="0" smtClean="0">
                <a:solidFill>
                  <a:schemeClr val="tx2"/>
                </a:solidFill>
                <a:latin typeface="Arial" pitchFamily="34" charset="0"/>
                <a:cs typeface="Arial" pitchFamily="34" charset="0"/>
              </a:rPr>
              <a:t> </a:t>
            </a:r>
            <a:r>
              <a:rPr lang="hu-HU" sz="1600" dirty="0" err="1" smtClean="0">
                <a:solidFill>
                  <a:schemeClr val="tx2"/>
                </a:solidFill>
                <a:latin typeface="Arial" pitchFamily="34" charset="0"/>
                <a:cs typeface="Arial" pitchFamily="34" charset="0"/>
              </a:rPr>
              <a:t>it</a:t>
            </a:r>
            <a:r>
              <a:rPr lang="hu-HU" sz="1600" dirty="0" smtClean="0">
                <a:solidFill>
                  <a:schemeClr val="tx2"/>
                </a:solidFill>
                <a:latin typeface="Arial" pitchFamily="34" charset="0"/>
                <a:cs typeface="Arial" pitchFamily="34" charset="0"/>
              </a:rPr>
              <a:t>)</a:t>
            </a:r>
          </a:p>
          <a:p>
            <a:r>
              <a:rPr lang="hu-HU" sz="1600" dirty="0" smtClean="0">
                <a:solidFill>
                  <a:schemeClr val="tx2"/>
                </a:solidFill>
                <a:latin typeface="Arial" pitchFamily="34" charset="0"/>
                <a:cs typeface="Arial" pitchFamily="34" charset="0"/>
              </a:rPr>
              <a:t>        </a:t>
            </a:r>
            <a:r>
              <a:rPr lang="hu-HU" sz="1600" dirty="0" smtClean="0">
                <a:solidFill>
                  <a:schemeClr val="tx2"/>
                </a:solidFill>
                <a:latin typeface="Arial" pitchFamily="34" charset="0"/>
                <a:cs typeface="Arial" pitchFamily="34" charset="0"/>
                <a:hlinkClick r:id="rId3"/>
              </a:rPr>
              <a:t>http://www.adventuresinenergy.org/Refining-Oil/Quick-Quiz.html</a:t>
            </a:r>
            <a:r>
              <a:rPr lang="hu-HU" sz="1600" dirty="0" smtClean="0">
                <a:solidFill>
                  <a:schemeClr val="tx2"/>
                </a:solidFill>
                <a:latin typeface="Arial" pitchFamily="34" charset="0"/>
                <a:cs typeface="Arial" pitchFamily="34" charset="0"/>
              </a:rPr>
              <a:t> (</a:t>
            </a:r>
            <a:r>
              <a:rPr lang="hu-HU" sz="1600" dirty="0" err="1" smtClean="0">
                <a:solidFill>
                  <a:schemeClr val="tx2"/>
                </a:solidFill>
                <a:latin typeface="Arial" pitchFamily="34" charset="0"/>
                <a:cs typeface="Arial" pitchFamily="34" charset="0"/>
              </a:rPr>
              <a:t>answers</a:t>
            </a:r>
            <a:r>
              <a:rPr lang="hu-HU" sz="1600" dirty="0" smtClean="0">
                <a:solidFill>
                  <a:schemeClr val="tx2"/>
                </a:solidFill>
                <a:latin typeface="Arial" pitchFamily="34" charset="0"/>
                <a:cs typeface="Arial" pitchFamily="34" charset="0"/>
              </a:rPr>
              <a:t>)</a:t>
            </a:r>
          </a:p>
          <a:p>
            <a:endParaRPr lang="hu-HU" sz="16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világ kőolaj-finomítóinak száma és elsődleges desztillációs kapacitása 1965-2013</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Chart 16"/>
          <p:cNvGraphicFramePr>
            <a:graphicFrameLocks/>
          </p:cNvGraphicFramePr>
          <p:nvPr/>
        </p:nvGraphicFramePr>
        <p:xfrm>
          <a:off x="899592" y="1617662"/>
          <a:ext cx="7560840" cy="4763666"/>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5220072" y="6290156"/>
            <a:ext cx="3600400" cy="738664"/>
          </a:xfrm>
          <a:prstGeom prst="rect">
            <a:avLst/>
          </a:prstGeom>
          <a:solidFill>
            <a:srgbClr val="FFFF00"/>
          </a:solidFill>
        </p:spPr>
        <p:txBody>
          <a:bodyPr wrap="square" rtlCol="0">
            <a:spAutoFit/>
          </a:bodyPr>
          <a:lstStyle/>
          <a:p>
            <a:r>
              <a:rPr lang="hu-HU" sz="1400" dirty="0" smtClean="0">
                <a:latin typeface="Arial" pitchFamily="34" charset="0"/>
                <a:cs typeface="Arial" pitchFamily="34" charset="0"/>
              </a:rPr>
              <a:t>2013 olajtermelés: 75 </a:t>
            </a:r>
            <a:r>
              <a:rPr lang="hu-HU" sz="1400" dirty="0" err="1" smtClean="0">
                <a:latin typeface="Arial" pitchFamily="34" charset="0"/>
                <a:cs typeface="Arial" pitchFamily="34" charset="0"/>
              </a:rPr>
              <a:t>Mrdb</a:t>
            </a:r>
            <a:r>
              <a:rPr lang="hu-HU" sz="1400" dirty="0" smtClean="0">
                <a:latin typeface="Arial" pitchFamily="34" charset="0"/>
                <a:cs typeface="Arial" pitchFamily="34" charset="0"/>
              </a:rPr>
              <a:t>/d</a:t>
            </a:r>
          </a:p>
          <a:p>
            <a:r>
              <a:rPr lang="hu-HU" sz="1400" dirty="0" smtClean="0">
                <a:latin typeface="Arial" pitchFamily="34" charset="0"/>
                <a:cs typeface="Arial" pitchFamily="34" charset="0"/>
              </a:rPr>
              <a:t>2013 </a:t>
            </a:r>
            <a:r>
              <a:rPr lang="hu-HU" sz="1400" dirty="0" err="1" smtClean="0">
                <a:latin typeface="Arial" pitchFamily="34" charset="0"/>
                <a:cs typeface="Arial" pitchFamily="34" charset="0"/>
              </a:rPr>
              <a:t>olajfeld</a:t>
            </a:r>
            <a:r>
              <a:rPr lang="hu-HU" sz="1400" dirty="0" smtClean="0">
                <a:latin typeface="Arial" pitchFamily="34" charset="0"/>
                <a:cs typeface="Arial" pitchFamily="34" charset="0"/>
              </a:rPr>
              <a:t>. kap. 88 </a:t>
            </a:r>
            <a:r>
              <a:rPr lang="hu-HU" sz="1400" dirty="0" err="1" smtClean="0">
                <a:latin typeface="Arial" pitchFamily="34" charset="0"/>
                <a:cs typeface="Arial" pitchFamily="34" charset="0"/>
              </a:rPr>
              <a:t>Mrdb</a:t>
            </a:r>
            <a:r>
              <a:rPr lang="hu-HU" sz="1400" dirty="0" smtClean="0">
                <a:latin typeface="Arial" pitchFamily="34" charset="0"/>
                <a:cs typeface="Arial" pitchFamily="34" charset="0"/>
              </a:rPr>
              <a:t>/d: ~4100 </a:t>
            </a:r>
            <a:r>
              <a:rPr lang="hu-HU" sz="1400" dirty="0" err="1" smtClean="0">
                <a:latin typeface="Arial" pitchFamily="34" charset="0"/>
                <a:cs typeface="Arial" pitchFamily="34" charset="0"/>
              </a:rPr>
              <a:t>Mt</a:t>
            </a:r>
            <a:r>
              <a:rPr lang="hu-HU" sz="1400" dirty="0" smtClean="0">
                <a:latin typeface="Arial" pitchFamily="34" charset="0"/>
                <a:cs typeface="Arial" pitchFamily="34" charset="0"/>
              </a:rPr>
              <a:t>/év (646 finomító)</a:t>
            </a:r>
            <a:endParaRPr lang="hu-HU" sz="14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7907330" name="Picture 2" descr="https://www.europia.eu/Objects/4/Images/AR2012_graph340.jpg"/>
          <p:cNvPicPr>
            <a:picLocks noChangeAspect="1" noChangeArrowheads="1"/>
          </p:cNvPicPr>
          <p:nvPr/>
        </p:nvPicPr>
        <p:blipFill>
          <a:blip r:embed="rId2" cstate="print"/>
          <a:srcRect/>
          <a:stretch>
            <a:fillRect/>
          </a:stretch>
        </p:blipFill>
        <p:spPr bwMode="auto">
          <a:xfrm>
            <a:off x="76334" y="-144016"/>
            <a:ext cx="8960162" cy="7533456"/>
          </a:xfrm>
          <a:prstGeom prst="rect">
            <a:avLst/>
          </a:prstGeom>
          <a:noFill/>
        </p:spPr>
      </p:pic>
      <p:sp>
        <p:nvSpPr>
          <p:cNvPr id="5" name="Szövegdoboz 4"/>
          <p:cNvSpPr txBox="1"/>
          <p:nvPr/>
        </p:nvSpPr>
        <p:spPr>
          <a:xfrm>
            <a:off x="8532440" y="1179329"/>
            <a:ext cx="611560" cy="5632311"/>
          </a:xfrm>
          <a:prstGeom prst="rect">
            <a:avLst/>
          </a:prstGeom>
          <a:noFill/>
        </p:spPr>
        <p:txBody>
          <a:bodyPr wrap="square" rtlCol="0">
            <a:spAutoFit/>
          </a:bodyPr>
          <a:lstStyle/>
          <a:p>
            <a:endParaRPr lang="hu-HU" sz="1000" dirty="0" smtClean="0"/>
          </a:p>
          <a:p>
            <a:r>
              <a:rPr lang="hu-HU" sz="1000" dirty="0" smtClean="0"/>
              <a:t>No of ref.-s</a:t>
            </a:r>
          </a:p>
          <a:p>
            <a:r>
              <a:rPr lang="hu-HU" sz="1000" dirty="0" smtClean="0"/>
              <a:t>15</a:t>
            </a:r>
          </a:p>
          <a:p>
            <a:r>
              <a:rPr lang="hu-HU" sz="1000" dirty="0" smtClean="0"/>
              <a:t>12</a:t>
            </a:r>
          </a:p>
          <a:p>
            <a:r>
              <a:rPr lang="hu-HU" sz="1000" dirty="0" smtClean="0"/>
              <a:t>7</a:t>
            </a:r>
          </a:p>
          <a:p>
            <a:r>
              <a:rPr lang="hu-HU" sz="1000" dirty="0" smtClean="0"/>
              <a:t>10</a:t>
            </a:r>
          </a:p>
          <a:p>
            <a:r>
              <a:rPr lang="hu-HU" sz="1000" dirty="0" smtClean="0"/>
              <a:t>9</a:t>
            </a:r>
          </a:p>
          <a:p>
            <a:r>
              <a:rPr lang="hu-HU" sz="1000" dirty="0" smtClean="0"/>
              <a:t>6</a:t>
            </a:r>
          </a:p>
          <a:p>
            <a:r>
              <a:rPr lang="hu-HU" sz="1000" dirty="0" smtClean="0"/>
              <a:t>4</a:t>
            </a:r>
          </a:p>
          <a:p>
            <a:r>
              <a:rPr lang="hu-HU" sz="1000" dirty="0" smtClean="0"/>
              <a:t>3</a:t>
            </a:r>
          </a:p>
          <a:p>
            <a:r>
              <a:rPr lang="hu-HU" sz="1000" dirty="0" smtClean="0"/>
              <a:t>4</a:t>
            </a:r>
          </a:p>
          <a:p>
            <a:r>
              <a:rPr lang="hu-HU" sz="1000" dirty="0" smtClean="0"/>
              <a:t>4</a:t>
            </a:r>
          </a:p>
          <a:p>
            <a:r>
              <a:rPr lang="hu-HU" sz="1000" dirty="0" smtClean="0"/>
              <a:t>2</a:t>
            </a:r>
          </a:p>
          <a:p>
            <a:r>
              <a:rPr lang="hu-HU" sz="1000" dirty="0" smtClean="0"/>
              <a:t>2</a:t>
            </a:r>
          </a:p>
          <a:p>
            <a:r>
              <a:rPr lang="hu-HU" sz="1000" dirty="0" smtClean="0"/>
              <a:t>2</a:t>
            </a:r>
          </a:p>
          <a:p>
            <a:r>
              <a:rPr lang="hu-HU" sz="1000" dirty="0" smtClean="0"/>
              <a:t>1</a:t>
            </a:r>
          </a:p>
          <a:p>
            <a:r>
              <a:rPr lang="hu-HU" sz="1000" dirty="0" smtClean="0"/>
              <a:t>1</a:t>
            </a:r>
          </a:p>
          <a:p>
            <a:endParaRPr lang="hu-HU" sz="1000" dirty="0" smtClean="0"/>
          </a:p>
          <a:p>
            <a:r>
              <a:rPr lang="hu-HU" sz="1000" dirty="0" smtClean="0"/>
              <a:t>2</a:t>
            </a:r>
          </a:p>
          <a:p>
            <a:r>
              <a:rPr lang="hu-HU" sz="1000" dirty="0" smtClean="0"/>
              <a:t>2</a:t>
            </a:r>
          </a:p>
          <a:p>
            <a:r>
              <a:rPr lang="hu-HU" sz="1000" dirty="0" smtClean="0"/>
              <a:t>1</a:t>
            </a:r>
          </a:p>
          <a:p>
            <a:r>
              <a:rPr lang="hu-HU" sz="1000" dirty="0" smtClean="0"/>
              <a:t>2</a:t>
            </a:r>
          </a:p>
          <a:p>
            <a:r>
              <a:rPr lang="hu-HU" sz="1000" dirty="0" smtClean="0"/>
              <a:t>1</a:t>
            </a:r>
          </a:p>
          <a:p>
            <a:r>
              <a:rPr lang="hu-HU" sz="1000" dirty="0" smtClean="0"/>
              <a:t>1</a:t>
            </a:r>
          </a:p>
          <a:p>
            <a:r>
              <a:rPr lang="hu-HU" sz="1000" dirty="0" smtClean="0"/>
              <a:t>9</a:t>
            </a:r>
          </a:p>
          <a:p>
            <a:r>
              <a:rPr lang="hu-HU" sz="1000" dirty="0" smtClean="0"/>
              <a:t>1</a:t>
            </a:r>
          </a:p>
          <a:p>
            <a:endParaRPr lang="hu-HU" sz="1000" dirty="0" smtClean="0"/>
          </a:p>
          <a:p>
            <a:endParaRPr lang="hu-HU" sz="1000" dirty="0" smtClean="0"/>
          </a:p>
          <a:p>
            <a:endParaRPr lang="hu-HU" sz="1000" dirty="0" smtClean="0"/>
          </a:p>
          <a:p>
            <a:endParaRPr lang="hu-HU" sz="1000" dirty="0" smtClean="0"/>
          </a:p>
          <a:p>
            <a:endParaRPr lang="hu-HU" sz="1000" dirty="0" smtClean="0"/>
          </a:p>
          <a:p>
            <a:endParaRPr lang="hu-HU" sz="1000" dirty="0" smtClean="0"/>
          </a:p>
          <a:p>
            <a:endParaRPr lang="hu-HU" sz="1000" dirty="0" smtClean="0"/>
          </a:p>
          <a:p>
            <a:r>
              <a:rPr lang="hu-HU" sz="1000" dirty="0" smtClean="0"/>
              <a:t>&gt;100</a:t>
            </a:r>
          </a:p>
          <a:p>
            <a:endParaRPr lang="hu-HU" sz="1000" dirty="0"/>
          </a:p>
        </p:txBody>
      </p:sp>
      <p:sp>
        <p:nvSpPr>
          <p:cNvPr id="6" name="Szövegdoboz 5"/>
          <p:cNvSpPr txBox="1"/>
          <p:nvPr/>
        </p:nvSpPr>
        <p:spPr>
          <a:xfrm>
            <a:off x="5239700" y="6207115"/>
            <a:ext cx="484428" cy="246221"/>
          </a:xfrm>
          <a:prstGeom prst="rect">
            <a:avLst/>
          </a:prstGeom>
          <a:noFill/>
        </p:spPr>
        <p:txBody>
          <a:bodyPr wrap="none" rtlCol="0">
            <a:spAutoFit/>
          </a:bodyPr>
          <a:lstStyle/>
          <a:p>
            <a:r>
              <a:rPr lang="hu-HU" sz="1000" dirty="0" smtClean="0"/>
              <a:t>+ OGJ</a:t>
            </a:r>
            <a:endParaRPr lang="hu-HU" sz="1000" dirty="0"/>
          </a:p>
        </p:txBody>
      </p:sp>
      <p:sp>
        <p:nvSpPr>
          <p:cNvPr id="7" name="Szövegdoboz 6"/>
          <p:cNvSpPr txBox="1"/>
          <p:nvPr/>
        </p:nvSpPr>
        <p:spPr>
          <a:xfrm>
            <a:off x="8172400" y="3933056"/>
            <a:ext cx="216024" cy="215444"/>
          </a:xfrm>
          <a:prstGeom prst="rect">
            <a:avLst/>
          </a:prstGeom>
          <a:solidFill>
            <a:srgbClr val="FFFF00"/>
          </a:solidFill>
        </p:spPr>
        <p:txBody>
          <a:bodyPr wrap="square" rtlCol="0">
            <a:spAutoFit/>
          </a:bodyPr>
          <a:lstStyle/>
          <a:p>
            <a:endParaRPr lang="hu-HU" sz="800" dirty="0"/>
          </a:p>
        </p:txBody>
      </p:sp>
      <p:sp>
        <p:nvSpPr>
          <p:cNvPr id="8" name="Szövegdoboz 7"/>
          <p:cNvSpPr txBox="1"/>
          <p:nvPr/>
        </p:nvSpPr>
        <p:spPr>
          <a:xfrm>
            <a:off x="8100392" y="6669360"/>
            <a:ext cx="864096" cy="246221"/>
          </a:xfrm>
          <a:prstGeom prst="rect">
            <a:avLst/>
          </a:prstGeom>
          <a:solidFill>
            <a:srgbClr val="FFFF00"/>
          </a:solidFill>
        </p:spPr>
        <p:txBody>
          <a:bodyPr wrap="square" rtlCol="0">
            <a:spAutoFit/>
          </a:bodyPr>
          <a:lstStyle/>
          <a:p>
            <a:r>
              <a:rPr lang="hu-HU" sz="1000" dirty="0" smtClean="0"/>
              <a:t>~18%   ~15%      </a:t>
            </a:r>
            <a:endParaRPr lang="hu-HU"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zis 8"/>
          <p:cNvSpPr/>
          <p:nvPr/>
        </p:nvSpPr>
        <p:spPr>
          <a:xfrm>
            <a:off x="4860032" y="1556792"/>
            <a:ext cx="1008112"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Lekerekített téglalap 7"/>
          <p:cNvSpPr/>
          <p:nvPr/>
        </p:nvSpPr>
        <p:spPr>
          <a:xfrm>
            <a:off x="5436096" y="2780928"/>
            <a:ext cx="504056" cy="28803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7" name="Ellipszis 6"/>
          <p:cNvSpPr/>
          <p:nvPr/>
        </p:nvSpPr>
        <p:spPr>
          <a:xfrm>
            <a:off x="5436096" y="2780928"/>
            <a:ext cx="576064"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457200" y="-27384"/>
            <a:ext cx="8229600" cy="1143000"/>
          </a:xfrm>
        </p:spPr>
        <p:txBody>
          <a:bodyPr>
            <a:normAutofit fontScale="90000"/>
          </a:bodyPr>
          <a:lstStyle/>
          <a:p>
            <a:pPr algn="r"/>
            <a:r>
              <a:rPr lang="hu-HU" sz="2800" b="1" dirty="0" smtClean="0">
                <a:latin typeface="Arial" pitchFamily="34" charset="0"/>
                <a:cs typeface="Arial" pitchFamily="34" charset="0"/>
              </a:rPr>
              <a:t>Főbb </a:t>
            </a:r>
            <a:r>
              <a:rPr lang="hu-HU" sz="2800" b="1" dirty="0" err="1" smtClean="0">
                <a:latin typeface="Arial" pitchFamily="34" charset="0"/>
                <a:cs typeface="Arial" pitchFamily="34" charset="0"/>
              </a:rPr>
              <a:t>straigt</a:t>
            </a:r>
            <a:r>
              <a:rPr lang="hu-HU" sz="2800" b="1" dirty="0" smtClean="0">
                <a:latin typeface="Arial" pitchFamily="34" charset="0"/>
                <a:cs typeface="Arial" pitchFamily="34" charset="0"/>
              </a:rPr>
              <a:t> </a:t>
            </a:r>
            <a:r>
              <a:rPr lang="hu-HU" sz="2800" b="1" dirty="0" err="1" smtClean="0">
                <a:latin typeface="Arial" pitchFamily="34" charset="0"/>
                <a:cs typeface="Arial" pitchFamily="34" charset="0"/>
              </a:rPr>
              <a:t>run</a:t>
            </a:r>
            <a:r>
              <a:rPr lang="hu-HU" sz="2800" b="1" dirty="0" smtClean="0">
                <a:latin typeface="Arial" pitchFamily="34" charset="0"/>
                <a:cs typeface="Arial" pitchFamily="34" charset="0"/>
              </a:rPr>
              <a:t> (</a:t>
            </a:r>
            <a:r>
              <a:rPr lang="hu-HU" sz="2800" b="1" dirty="0" err="1" smtClean="0">
                <a:latin typeface="Arial" pitchFamily="34" charset="0"/>
                <a:cs typeface="Arial" pitchFamily="34" charset="0"/>
              </a:rPr>
              <a:t>atm</a:t>
            </a:r>
            <a:r>
              <a:rPr lang="hu-HU" sz="2800" b="1" dirty="0" smtClean="0">
                <a:latin typeface="Arial" pitchFamily="34" charset="0"/>
                <a:cs typeface="Arial" pitchFamily="34" charset="0"/>
              </a:rPr>
              <a:t>. és </a:t>
            </a:r>
            <a:r>
              <a:rPr lang="hu-HU" sz="2800" b="1" dirty="0" err="1" smtClean="0">
                <a:latin typeface="Arial" pitchFamily="34" charset="0"/>
                <a:cs typeface="Arial" pitchFamily="34" charset="0"/>
              </a:rPr>
              <a:t>vácuum</a:t>
            </a:r>
            <a:r>
              <a:rPr lang="hu-HU" sz="2800" b="1" dirty="0" smtClean="0">
                <a:latin typeface="Arial" pitchFamily="34" charset="0"/>
                <a:cs typeface="Arial" pitchFamily="34" charset="0"/>
              </a:rPr>
              <a:t> desztillációs) párlatok és a tovább-finomítás utáni (végső) felhasználásuk (elvi, szemléltető ábra)</a:t>
            </a:r>
            <a:endParaRPr lang="hu-HU" sz="2800" b="1" dirty="0">
              <a:latin typeface="Arial" pitchFamily="34" charset="0"/>
              <a:cs typeface="Arial" pitchFamily="34" charset="0"/>
            </a:endParaRPr>
          </a:p>
        </p:txBody>
      </p:sp>
      <p:pic>
        <p:nvPicPr>
          <p:cNvPr id="7990274" name="Picture 2" descr="http://www.cartografareilpresente.org/IMG/jpg/Fractional_distillation.jpg"/>
          <p:cNvPicPr>
            <a:picLocks noChangeAspect="1" noChangeArrowheads="1"/>
          </p:cNvPicPr>
          <p:nvPr/>
        </p:nvPicPr>
        <p:blipFill>
          <a:blip r:embed="rId2" cstate="print"/>
          <a:srcRect/>
          <a:stretch>
            <a:fillRect/>
          </a:stretch>
        </p:blipFill>
        <p:spPr bwMode="auto">
          <a:xfrm>
            <a:off x="1681708" y="1104850"/>
            <a:ext cx="4762500" cy="5924550"/>
          </a:xfrm>
          <a:prstGeom prst="rect">
            <a:avLst/>
          </a:prstGeom>
          <a:noFill/>
        </p:spPr>
      </p:pic>
      <p:sp>
        <p:nvSpPr>
          <p:cNvPr id="3" name="Tartalom helye 2"/>
          <p:cNvSpPr>
            <a:spLocks noGrp="1"/>
          </p:cNvSpPr>
          <p:nvPr>
            <p:ph idx="1"/>
          </p:nvPr>
        </p:nvSpPr>
        <p:spPr/>
        <p:txBody>
          <a:bodyPr>
            <a:normAutofit/>
          </a:bodyPr>
          <a:lstStyle/>
          <a:p>
            <a:endParaRPr lang="hu-HU" sz="1800" dirty="0">
              <a:latin typeface="Arial" pitchFamily="34" charset="0"/>
              <a:cs typeface="Arial" pitchFamily="34" charset="0"/>
            </a:endParaRPr>
          </a:p>
        </p:txBody>
      </p:sp>
      <p:sp>
        <p:nvSpPr>
          <p:cNvPr id="5" name="Szövegdoboz 4"/>
          <p:cNvSpPr txBox="1"/>
          <p:nvPr/>
        </p:nvSpPr>
        <p:spPr>
          <a:xfrm>
            <a:off x="4716016" y="1613992"/>
            <a:ext cx="2160240" cy="230832"/>
          </a:xfrm>
          <a:prstGeom prst="rect">
            <a:avLst/>
          </a:prstGeom>
          <a:noFill/>
        </p:spPr>
        <p:txBody>
          <a:bodyPr wrap="square" rtlCol="0">
            <a:spAutoFit/>
          </a:bodyPr>
          <a:lstStyle/>
          <a:p>
            <a:r>
              <a:rPr lang="hu-HU" sz="900" b="1" dirty="0" smtClean="0">
                <a:solidFill>
                  <a:srgbClr val="00B050"/>
                </a:solidFill>
                <a:latin typeface="Arial" pitchFamily="34" charset="0"/>
                <a:cs typeface="Arial" pitchFamily="34" charset="0"/>
              </a:rPr>
              <a:t>=LPG (</a:t>
            </a:r>
            <a:r>
              <a:rPr lang="hu-HU" sz="900" b="1" dirty="0" err="1" smtClean="0">
                <a:solidFill>
                  <a:srgbClr val="00B050"/>
                </a:solidFill>
                <a:latin typeface="Arial" pitchFamily="34" charset="0"/>
                <a:cs typeface="Arial" pitchFamily="34" charset="0"/>
              </a:rPr>
              <a:t>alternative</a:t>
            </a:r>
            <a:r>
              <a:rPr lang="hu-HU" sz="900" b="1" dirty="0" smtClean="0">
                <a:solidFill>
                  <a:srgbClr val="00B050"/>
                </a:solidFill>
                <a:latin typeface="Arial" pitchFamily="34" charset="0"/>
                <a:cs typeface="Arial" pitchFamily="34" charset="0"/>
              </a:rPr>
              <a:t> </a:t>
            </a:r>
            <a:r>
              <a:rPr lang="hu-HU" sz="900" b="1" dirty="0" err="1" smtClean="0">
                <a:solidFill>
                  <a:srgbClr val="00B050"/>
                </a:solidFill>
                <a:latin typeface="Arial" pitchFamily="34" charset="0"/>
                <a:cs typeface="Arial" pitchFamily="34" charset="0"/>
              </a:rPr>
              <a:t>fuel</a:t>
            </a:r>
            <a:r>
              <a:rPr lang="hu-HU" sz="900" b="1" dirty="0" smtClean="0">
                <a:solidFill>
                  <a:srgbClr val="00B050"/>
                </a:solidFill>
                <a:latin typeface="Arial" pitchFamily="34" charset="0"/>
                <a:cs typeface="Arial" pitchFamily="34" charset="0"/>
              </a:rPr>
              <a:t>)</a:t>
            </a:r>
            <a:endParaRPr lang="hu-HU" sz="900" b="1" dirty="0">
              <a:solidFill>
                <a:srgbClr val="00B050"/>
              </a:solidFill>
              <a:latin typeface="Arial" pitchFamily="34" charset="0"/>
              <a:cs typeface="Arial" pitchFamily="34" charset="0"/>
            </a:endParaRPr>
          </a:p>
        </p:txBody>
      </p:sp>
      <p:sp>
        <p:nvSpPr>
          <p:cNvPr id="6" name="Szövegdoboz 5"/>
          <p:cNvSpPr txBox="1"/>
          <p:nvPr/>
        </p:nvSpPr>
        <p:spPr>
          <a:xfrm>
            <a:off x="5004048" y="3068960"/>
            <a:ext cx="1296144" cy="230832"/>
          </a:xfrm>
          <a:prstGeom prst="rect">
            <a:avLst/>
          </a:prstGeom>
          <a:noFill/>
        </p:spPr>
        <p:txBody>
          <a:bodyPr wrap="square" rtlCol="0">
            <a:spAutoFit/>
          </a:bodyPr>
          <a:lstStyle/>
          <a:p>
            <a:r>
              <a:rPr lang="hu-HU" sz="900" b="1" dirty="0" err="1" smtClean="0">
                <a:solidFill>
                  <a:srgbClr val="FF0000"/>
                </a:solidFill>
                <a:latin typeface="Arial" pitchFamily="34" charset="0"/>
                <a:cs typeface="Arial" pitchFamily="34" charset="0"/>
              </a:rPr>
              <a:t>Conventional</a:t>
            </a:r>
            <a:r>
              <a:rPr lang="hu-HU" sz="900" b="1" dirty="0" smtClean="0">
                <a:solidFill>
                  <a:srgbClr val="FF0000"/>
                </a:solidFill>
                <a:latin typeface="Arial" pitchFamily="34" charset="0"/>
                <a:cs typeface="Arial" pitchFamily="34" charset="0"/>
              </a:rPr>
              <a:t> </a:t>
            </a:r>
            <a:r>
              <a:rPr lang="hu-HU" sz="900" b="1" dirty="0" err="1" smtClean="0">
                <a:solidFill>
                  <a:srgbClr val="FF0000"/>
                </a:solidFill>
                <a:latin typeface="Arial" pitchFamily="34" charset="0"/>
                <a:cs typeface="Arial" pitchFamily="34" charset="0"/>
              </a:rPr>
              <a:t>fuel</a:t>
            </a:r>
            <a:endParaRPr lang="hu-HU" sz="900" b="1" dirty="0">
              <a:solidFill>
                <a:srgbClr val="FF0000"/>
              </a:solidFill>
              <a:latin typeface="Arial" pitchFamily="34" charset="0"/>
              <a:cs typeface="Arial" pitchFamily="34" charset="0"/>
            </a:endParaRPr>
          </a:p>
        </p:txBody>
      </p:sp>
      <p:sp>
        <p:nvSpPr>
          <p:cNvPr id="10" name="Ötágú csillag 9"/>
          <p:cNvSpPr/>
          <p:nvPr/>
        </p:nvSpPr>
        <p:spPr>
          <a:xfrm>
            <a:off x="5940152" y="1484784"/>
            <a:ext cx="216024" cy="216024"/>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Ötágú csillag 11"/>
          <p:cNvSpPr/>
          <p:nvPr/>
        </p:nvSpPr>
        <p:spPr>
          <a:xfrm>
            <a:off x="6012160" y="2852936"/>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Ötágú csillag 12"/>
          <p:cNvSpPr/>
          <p:nvPr/>
        </p:nvSpPr>
        <p:spPr>
          <a:xfrm>
            <a:off x="6084168" y="3356992"/>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Ötágú csillag 13"/>
          <p:cNvSpPr/>
          <p:nvPr/>
        </p:nvSpPr>
        <p:spPr>
          <a:xfrm>
            <a:off x="6084168" y="4365104"/>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Ötágú csillag 14"/>
          <p:cNvSpPr/>
          <p:nvPr/>
        </p:nvSpPr>
        <p:spPr>
          <a:xfrm>
            <a:off x="6084168" y="4941168"/>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Ötágú csillag 15"/>
          <p:cNvSpPr/>
          <p:nvPr/>
        </p:nvSpPr>
        <p:spPr>
          <a:xfrm>
            <a:off x="6372200" y="5373216"/>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Jobb oldali kapcsos zárójel 16"/>
          <p:cNvSpPr/>
          <p:nvPr/>
        </p:nvSpPr>
        <p:spPr>
          <a:xfrm>
            <a:off x="6732240" y="1412776"/>
            <a:ext cx="216024" cy="32403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hu-HU" b="1" dirty="0" err="1" smtClean="0">
                <a:latin typeface="Arial" pitchFamily="34" charset="0"/>
                <a:cs typeface="Arial" pitchFamily="34" charset="0"/>
              </a:rPr>
              <a:t>atm</a:t>
            </a:r>
            <a:r>
              <a:rPr lang="hu-HU" b="1" dirty="0" smtClean="0">
                <a:latin typeface="Arial" pitchFamily="34" charset="0"/>
                <a:cs typeface="Arial" pitchFamily="34" charset="0"/>
              </a:rPr>
              <a:t>. </a:t>
            </a:r>
            <a:r>
              <a:rPr lang="hu-HU" b="1" dirty="0" err="1" smtClean="0">
                <a:latin typeface="Arial" pitchFamily="34" charset="0"/>
                <a:cs typeface="Arial" pitchFamily="34" charset="0"/>
              </a:rPr>
              <a:t>deszt</a:t>
            </a:r>
            <a:endParaRPr lang="hu-HU" b="1" dirty="0">
              <a:solidFill>
                <a:schemeClr val="tx2"/>
              </a:solidFill>
            </a:endParaRPr>
          </a:p>
        </p:txBody>
      </p:sp>
      <p:sp>
        <p:nvSpPr>
          <p:cNvPr id="18" name="Jobb oldali kapcsos zárójel 17"/>
          <p:cNvSpPr/>
          <p:nvPr/>
        </p:nvSpPr>
        <p:spPr>
          <a:xfrm>
            <a:off x="7164288" y="4293096"/>
            <a:ext cx="216024" cy="23762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hu-HU" b="1" dirty="0" err="1" smtClean="0">
                <a:latin typeface="Arial" pitchFamily="34" charset="0"/>
                <a:cs typeface="Arial" pitchFamily="34" charset="0"/>
              </a:rPr>
              <a:t>vác</a:t>
            </a:r>
            <a:r>
              <a:rPr lang="hu-HU" b="1" dirty="0" smtClean="0">
                <a:latin typeface="Arial" pitchFamily="34" charset="0"/>
                <a:cs typeface="Arial" pitchFamily="34" charset="0"/>
              </a:rPr>
              <a:t>. </a:t>
            </a:r>
            <a:r>
              <a:rPr lang="hu-HU" b="1" dirty="0" err="1" smtClean="0">
                <a:latin typeface="Arial" pitchFamily="34" charset="0"/>
                <a:cs typeface="Arial" pitchFamily="34" charset="0"/>
              </a:rPr>
              <a:t>deszt</a:t>
            </a:r>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Three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types</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refinery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process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plants</a:t>
            </a:r>
            <a:r>
              <a:rPr lang="hu-HU" sz="2800" b="1" dirty="0" smtClean="0">
                <a:effectLst>
                  <a:outerShdw blurRad="38100" dist="38100" dir="2700000" algn="tl">
                    <a:srgbClr val="000000">
                      <a:alpha val="43137"/>
                    </a:srgbClr>
                  </a:outerShdw>
                </a:effectLst>
                <a:latin typeface="Arial" pitchFamily="34" charset="0"/>
                <a:cs typeface="Arial" pitchFamily="34" charset="0"/>
              </a:rPr>
              <a:t> [(miből, mit, hogyan (paraméterek, kialakítás)] (1/4)</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Autofit/>
          </a:bodyPr>
          <a:lstStyle/>
          <a:p>
            <a:pPr>
              <a:buNone/>
            </a:pPr>
            <a:r>
              <a:rPr lang="hu-HU" sz="2400" b="1" dirty="0" err="1" smtClean="0">
                <a:latin typeface="Arial" pitchFamily="34" charset="0"/>
                <a:cs typeface="Arial" pitchFamily="34" charset="0"/>
              </a:rPr>
              <a:t>Separation</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primary</a:t>
            </a:r>
            <a:r>
              <a:rPr lang="hu-HU" sz="2400" b="1" dirty="0" smtClean="0">
                <a:latin typeface="Arial" pitchFamily="34" charset="0"/>
                <a:cs typeface="Arial" pitchFamily="34" charset="0"/>
              </a:rPr>
              <a: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conversion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treating</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auxiliary</a:t>
            </a:r>
            <a:r>
              <a:rPr lang="hu-HU" sz="2400" dirty="0" smtClean="0">
                <a:latin typeface="Arial" pitchFamily="34" charset="0"/>
                <a:cs typeface="Arial" pitchFamily="34" charset="0"/>
              </a:rPr>
              <a:t> </a:t>
            </a:r>
            <a:endParaRPr lang="hu-HU" sz="2400" b="1" dirty="0" smtClean="0">
              <a:latin typeface="Arial" pitchFamily="34" charset="0"/>
              <a:cs typeface="Arial" pitchFamily="34" charset="0"/>
            </a:endParaRPr>
          </a:p>
          <a:p>
            <a:pPr>
              <a:buFontTx/>
              <a:buChar char="-"/>
            </a:pPr>
            <a:r>
              <a:rPr lang="hu-HU" sz="2000" dirty="0" err="1" smtClean="0">
                <a:latin typeface="Arial" pitchFamily="34" charset="0"/>
                <a:cs typeface="Arial" pitchFamily="34" charset="0"/>
              </a:rPr>
              <a:t>Crude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oil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consists</a:t>
            </a:r>
            <a:r>
              <a:rPr lang="hu-HU" sz="2000" dirty="0" smtClean="0">
                <a:latin typeface="Arial" pitchFamily="34" charset="0"/>
                <a:cs typeface="Arial" pitchFamily="34" charset="0"/>
              </a:rPr>
              <a:t> of a </a:t>
            </a:r>
            <a:r>
              <a:rPr lang="hu-HU" sz="2000" dirty="0" err="1" smtClean="0">
                <a:latin typeface="Arial" pitchFamily="34" charset="0"/>
                <a:cs typeface="Arial" pitchFamily="34" charset="0"/>
              </a:rPr>
              <a:t>mixture</a:t>
            </a:r>
            <a:r>
              <a:rPr lang="hu-HU" sz="2000" dirty="0" smtClean="0">
                <a:latin typeface="Arial" pitchFamily="34" charset="0"/>
                <a:cs typeface="Arial" pitchFamily="34" charset="0"/>
              </a:rPr>
              <a:t> of </a:t>
            </a:r>
            <a:r>
              <a:rPr lang="hu-HU" sz="2000" dirty="0" err="1" smtClean="0">
                <a:latin typeface="Arial" pitchFamily="34" charset="0"/>
                <a:cs typeface="Arial" pitchFamily="34" charset="0"/>
              </a:rPr>
              <a:t>hydrocarbon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compounds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including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paraffinic</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naphthenic</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aromatic</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hydrocarbons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with</a:t>
            </a:r>
            <a:r>
              <a:rPr lang="hu-HU" sz="2000" dirty="0" smtClean="0">
                <a:latin typeface="Arial" pitchFamily="34" charset="0"/>
                <a:cs typeface="Arial" pitchFamily="34" charset="0"/>
              </a:rPr>
              <a:t> a </a:t>
            </a:r>
            <a:r>
              <a:rPr lang="hu-HU" sz="2000" dirty="0" err="1" smtClean="0">
                <a:latin typeface="Arial" pitchFamily="34" charset="0"/>
                <a:cs typeface="Arial" pitchFamily="34" charset="0"/>
              </a:rPr>
              <a:t>small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amount</a:t>
            </a:r>
            <a:r>
              <a:rPr lang="hu-HU" sz="2000" dirty="0" smtClean="0">
                <a:latin typeface="Arial" pitchFamily="34" charset="0"/>
                <a:cs typeface="Arial" pitchFamily="34" charset="0"/>
              </a:rPr>
              <a:t> of </a:t>
            </a:r>
            <a:r>
              <a:rPr lang="hu-HU" sz="2000" dirty="0" err="1" smtClean="0">
                <a:latin typeface="Arial" pitchFamily="34" charset="0"/>
                <a:cs typeface="Arial" pitchFamily="34" charset="0"/>
              </a:rPr>
              <a:t>impurities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such</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sulphur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nitrogen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oxygen</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metals</a:t>
            </a:r>
            <a:r>
              <a:rPr lang="hu-HU" sz="2000" dirty="0" smtClean="0">
                <a:latin typeface="Arial" pitchFamily="34" charset="0"/>
                <a:cs typeface="Arial" pitchFamily="34" charset="0"/>
              </a:rPr>
              <a:t> </a:t>
            </a:r>
          </a:p>
          <a:p>
            <a:pPr>
              <a:buFontTx/>
              <a:buChar char="-"/>
            </a:pPr>
            <a:r>
              <a:rPr lang="hu-HU" sz="2000" i="1" dirty="0" err="1" smtClean="0">
                <a:solidFill>
                  <a:srgbClr val="002060"/>
                </a:solidFill>
                <a:latin typeface="Arial" pitchFamily="34" charset="0"/>
                <a:cs typeface="Arial" pitchFamily="34" charset="0"/>
              </a:rPr>
              <a:t>Refinery</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separation</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processes</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separate</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these</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crude</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oil</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components</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into</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common</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boiling-point</a:t>
            </a:r>
            <a:r>
              <a:rPr lang="hu-HU" sz="2000" i="1" dirty="0" smtClean="0">
                <a:solidFill>
                  <a:srgbClr val="002060"/>
                </a:solidFill>
                <a:latin typeface="Arial" pitchFamily="34" charset="0"/>
                <a:cs typeface="Arial" pitchFamily="34" charset="0"/>
              </a:rPr>
              <a:t> </a:t>
            </a:r>
            <a:r>
              <a:rPr lang="hu-HU" sz="2000" i="1" dirty="0" err="1" smtClean="0">
                <a:solidFill>
                  <a:srgbClr val="002060"/>
                </a:solidFill>
                <a:latin typeface="Arial" pitchFamily="34" charset="0"/>
                <a:cs typeface="Arial" pitchFamily="34" charset="0"/>
              </a:rPr>
              <a:t>fractions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liquefied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petroleum</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gas</a:t>
            </a:r>
            <a:r>
              <a:rPr lang="hu-HU" sz="2000" dirty="0" smtClean="0">
                <a:latin typeface="Arial" pitchFamily="34" charset="0"/>
                <a:cs typeface="Arial" pitchFamily="34" charset="0"/>
              </a:rPr>
              <a:t> (LPG), </a:t>
            </a:r>
            <a:r>
              <a:rPr lang="hu-HU" sz="2000" dirty="0" err="1" smtClean="0">
                <a:latin typeface="Arial" pitchFamily="34" charset="0"/>
                <a:cs typeface="Arial" pitchFamily="34" charset="0"/>
              </a:rPr>
              <a:t>naphtha</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atmospheric</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middle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distillates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vacuum</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distillates</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residual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fuels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feedstocks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fuels</a:t>
            </a:r>
            <a:r>
              <a:rPr lang="hu-HU" sz="2000" dirty="0" smtClean="0">
                <a:latin typeface="Arial" pitchFamily="34" charset="0"/>
                <a:cs typeface="Arial" pitchFamily="34" charset="0"/>
              </a:rPr>
              <a:t> &amp; </a:t>
            </a:r>
            <a:r>
              <a:rPr lang="hu-HU" sz="2000" dirty="0" err="1" smtClean="0">
                <a:latin typeface="Arial" pitchFamily="34" charset="0"/>
                <a:cs typeface="Arial" pitchFamily="34" charset="0"/>
              </a:rPr>
              <a:t>lubricants</a:t>
            </a:r>
            <a:r>
              <a:rPr lang="hu-HU" sz="2000" dirty="0" smtClean="0">
                <a:latin typeface="Arial" pitchFamily="34" charset="0"/>
                <a:cs typeface="Arial" pitchFamily="34" charset="0"/>
              </a:rPr>
              <a:t>)</a:t>
            </a:r>
          </a:p>
          <a:p>
            <a:pPr>
              <a:buNone/>
            </a:pP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other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words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first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phase</a:t>
            </a:r>
            <a:r>
              <a:rPr lang="hu-HU" sz="2000" dirty="0" smtClean="0">
                <a:latin typeface="Arial" pitchFamily="34" charset="0"/>
                <a:cs typeface="Arial" pitchFamily="34" charset="0"/>
              </a:rPr>
              <a:t> of </a:t>
            </a:r>
            <a:r>
              <a:rPr lang="hu-HU" sz="2000" dirty="0" err="1" smtClean="0">
                <a:latin typeface="Arial" pitchFamily="34" charset="0"/>
                <a:cs typeface="Arial" pitchFamily="34" charset="0"/>
              </a:rPr>
              <a:t>refining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operations</a:t>
            </a:r>
            <a:endParaRPr lang="hu-HU" sz="2000" dirty="0" smtClean="0">
              <a:latin typeface="Arial" pitchFamily="34" charset="0"/>
              <a:cs typeface="Arial" pitchFamily="34" charset="0"/>
            </a:endParaRPr>
          </a:p>
          <a:p>
            <a:pPr>
              <a:buNone/>
            </a:pP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crude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oil</a:t>
            </a:r>
            <a:r>
              <a:rPr lang="hu-HU" sz="2000" dirty="0" smtClean="0">
                <a:latin typeface="Arial" pitchFamily="34" charset="0"/>
                <a:cs typeface="Arial" pitchFamily="34" charset="0"/>
              </a:rPr>
              <a:t> is </a:t>
            </a:r>
            <a:r>
              <a:rPr lang="hu-HU" sz="2000" dirty="0" err="1" smtClean="0">
                <a:latin typeface="Arial" pitchFamily="34" charset="0"/>
                <a:cs typeface="Arial" pitchFamily="34" charset="0"/>
              </a:rPr>
              <a:t>separated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into</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its</a:t>
            </a:r>
            <a:r>
              <a:rPr lang="hu-HU" sz="2000" dirty="0" smtClean="0">
                <a:latin typeface="Arial" pitchFamily="34" charset="0"/>
                <a:cs typeface="Arial" pitchFamily="34" charset="0"/>
              </a:rPr>
              <a:t> major </a:t>
            </a:r>
            <a:r>
              <a:rPr lang="hu-HU" sz="2000" dirty="0" err="1" smtClean="0">
                <a:latin typeface="Arial" pitchFamily="34" charset="0"/>
                <a:cs typeface="Arial" pitchFamily="34" charset="0"/>
              </a:rPr>
              <a:t>compounds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using</a:t>
            </a:r>
            <a:r>
              <a:rPr lang="hu-HU" sz="2000" b="1" dirty="0" smtClean="0">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three</a:t>
            </a:r>
            <a:endParaRPr lang="hu-HU" sz="2000" b="1" dirty="0" smtClean="0">
              <a:solidFill>
                <a:srgbClr val="002060"/>
              </a:solidFill>
              <a:latin typeface="Arial" pitchFamily="34" charset="0"/>
              <a:cs typeface="Arial" pitchFamily="34" charset="0"/>
            </a:endParaRPr>
          </a:p>
          <a:p>
            <a:pPr>
              <a:buNone/>
            </a:pP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physical</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separation</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processes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atmospheric</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distillation</a:t>
            </a:r>
            <a:r>
              <a:rPr lang="hu-HU" sz="2000" b="1" dirty="0" smtClean="0">
                <a:solidFill>
                  <a:srgbClr val="002060"/>
                </a:solidFill>
                <a:latin typeface="Arial" pitchFamily="34" charset="0"/>
                <a:cs typeface="Arial" pitchFamily="34" charset="0"/>
              </a:rPr>
              <a:t>,</a:t>
            </a:r>
          </a:p>
          <a:p>
            <a:pPr>
              <a:buNone/>
            </a:pP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vacuum</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distillation</a:t>
            </a:r>
            <a:r>
              <a:rPr lang="hu-HU" sz="2000" b="1" dirty="0" smtClean="0">
                <a:solidFill>
                  <a:srgbClr val="002060"/>
                </a:solidFill>
                <a:latin typeface="Arial" pitchFamily="34" charset="0"/>
                <a:cs typeface="Arial" pitchFamily="34" charset="0"/>
              </a:rPr>
              <a:t> and </a:t>
            </a:r>
            <a:r>
              <a:rPr lang="hu-HU" sz="2000" b="1" dirty="0" err="1" smtClean="0">
                <a:solidFill>
                  <a:srgbClr val="002060"/>
                </a:solidFill>
                <a:latin typeface="Arial" pitchFamily="34" charset="0"/>
                <a:cs typeface="Arial" pitchFamily="34" charset="0"/>
              </a:rPr>
              <a:t>light-ends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recovery</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gas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processing</a:t>
            </a:r>
            <a:r>
              <a:rPr lang="hu-HU" sz="2000" b="1" dirty="0" smtClean="0">
                <a:solidFill>
                  <a:srgbClr val="002060"/>
                </a:solidFill>
                <a:latin typeface="Arial" pitchFamily="34" charset="0"/>
                <a:cs typeface="Arial" pitchFamily="34" charset="0"/>
              </a:rPr>
              <a:t>) </a:t>
            </a:r>
            <a:r>
              <a:rPr lang="hu-HU" sz="2000" dirty="0" smtClean="0">
                <a:solidFill>
                  <a:srgbClr val="002060"/>
                </a:solidFill>
              </a:rPr>
              <a:t>        </a:t>
            </a:r>
          </a:p>
          <a:p>
            <a:pPr>
              <a:buNone/>
            </a:pPr>
            <a:r>
              <a:rPr lang="hu-HU" sz="2000" dirty="0" smtClean="0"/>
              <a:t>  </a:t>
            </a:r>
            <a:endParaRPr lang="hu-HU" sz="2000" dirty="0"/>
          </a:p>
        </p:txBody>
      </p:sp>
      <p:sp>
        <p:nvSpPr>
          <p:cNvPr id="4" name="Téglalap 3"/>
          <p:cNvSpPr/>
          <p:nvPr/>
        </p:nvSpPr>
        <p:spPr>
          <a:xfrm>
            <a:off x="1964509" y="6318221"/>
            <a:ext cx="3877985" cy="400110"/>
          </a:xfrm>
          <a:prstGeom prst="rect">
            <a:avLst/>
          </a:prstGeom>
        </p:spPr>
        <p:txBody>
          <a:bodyPr wrap="none">
            <a:spAutoFit/>
          </a:bodyPr>
          <a:lstStyle/>
          <a:p>
            <a:r>
              <a:rPr lang="hu-HU" sz="2000" dirty="0" smtClean="0">
                <a:solidFill>
                  <a:prstClr val="black"/>
                </a:solidFill>
              </a:rPr>
              <a:t>  				</a:t>
            </a:r>
            <a:endParaRPr lang="hu-HU" dirty="0"/>
          </a:p>
        </p:txBody>
      </p:sp>
      <p:sp>
        <p:nvSpPr>
          <p:cNvPr id="5" name="Szövegdoboz 4"/>
          <p:cNvSpPr txBox="1"/>
          <p:nvPr/>
        </p:nvSpPr>
        <p:spPr>
          <a:xfrm>
            <a:off x="714348" y="6429396"/>
            <a:ext cx="4357718"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err="1" smtClean="0">
                <a:latin typeface="Arial" pitchFamily="34" charset="0"/>
                <a:cs typeface="Arial" pitchFamily="34" charset="0"/>
              </a:rPr>
              <a:t>How</a:t>
            </a:r>
            <a:r>
              <a:rPr lang="hu-HU" sz="1200" dirty="0" smtClean="0">
                <a:latin typeface="Arial" pitchFamily="34" charset="0"/>
                <a:cs typeface="Arial" pitchFamily="34" charset="0"/>
              </a:rPr>
              <a:t> an </a:t>
            </a:r>
            <a:r>
              <a:rPr lang="hu-HU" sz="1200" dirty="0" err="1" smtClean="0">
                <a:latin typeface="Arial" pitchFamily="34" charset="0"/>
                <a:cs typeface="Arial" pitchFamily="34" charset="0"/>
              </a:rPr>
              <a:t>oil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refinery</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works</a:t>
            </a:r>
            <a:r>
              <a:rPr lang="hu-HU" sz="1200" dirty="0" smtClean="0">
                <a:latin typeface="Arial" pitchFamily="34" charset="0"/>
                <a:cs typeface="Arial" pitchFamily="34" charset="0"/>
              </a:rPr>
              <a:t>. EUROPIA, 2009</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Kőolaj atmoszférikus desztillációja (‘</a:t>
            </a:r>
            <a:r>
              <a:rPr lang="hu-HU" sz="2800" b="1" dirty="0" err="1" smtClean="0">
                <a:effectLst>
                  <a:outerShdw blurRad="38100" dist="38100" dir="2700000" algn="tl">
                    <a:srgbClr val="000000">
                      <a:alpha val="43137"/>
                    </a:srgbClr>
                  </a:outerShdw>
                </a:effectLst>
                <a:latin typeface="Arial" pitchFamily="34" charset="0"/>
                <a:cs typeface="Arial" pitchFamily="34" charset="0"/>
              </a:rPr>
              <a:t>separation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dirty="0"/>
          </a:p>
        </p:txBody>
      </p:sp>
      <p:sp>
        <p:nvSpPr>
          <p:cNvPr id="3" name="Tartalom helye 2"/>
          <p:cNvSpPr>
            <a:spLocks noGrp="1"/>
          </p:cNvSpPr>
          <p:nvPr>
            <p:ph idx="1"/>
          </p:nvPr>
        </p:nvSpPr>
        <p:spPr/>
        <p:txBody>
          <a:bodyPr/>
          <a:lstStyle/>
          <a:p>
            <a:endParaRPr lang="hu-HU" dirty="0"/>
          </a:p>
        </p:txBody>
      </p:sp>
      <p:pic>
        <p:nvPicPr>
          <p:cNvPr id="988162" name="Picture 2"/>
          <p:cNvPicPr>
            <a:picLocks noChangeAspect="1" noChangeArrowheads="1"/>
          </p:cNvPicPr>
          <p:nvPr/>
        </p:nvPicPr>
        <p:blipFill>
          <a:blip r:embed="rId2" cstate="print"/>
          <a:srcRect/>
          <a:stretch>
            <a:fillRect/>
          </a:stretch>
        </p:blipFill>
        <p:spPr bwMode="auto">
          <a:xfrm>
            <a:off x="285720" y="1428736"/>
            <a:ext cx="8429684" cy="5429264"/>
          </a:xfrm>
          <a:prstGeom prst="rect">
            <a:avLst/>
          </a:prstGeom>
          <a:noFill/>
          <a:ln w="9525">
            <a:noFill/>
            <a:miter lim="800000"/>
            <a:headEnd/>
            <a:tailEnd/>
          </a:ln>
          <a:effectLst/>
        </p:spPr>
      </p:pic>
      <p:sp>
        <p:nvSpPr>
          <p:cNvPr id="5" name="Szövegdoboz 4"/>
          <p:cNvSpPr txBox="1"/>
          <p:nvPr/>
        </p:nvSpPr>
        <p:spPr>
          <a:xfrm>
            <a:off x="7643834" y="2833191"/>
            <a:ext cx="928694" cy="307777"/>
          </a:xfrm>
          <a:prstGeom prst="rect">
            <a:avLst/>
          </a:prstGeom>
          <a:noFill/>
        </p:spPr>
        <p:txBody>
          <a:bodyPr wrap="square" rtlCol="0">
            <a:spAutoFit/>
          </a:bodyPr>
          <a:lstStyle/>
          <a:p>
            <a:r>
              <a:rPr lang="hu-HU" sz="1400" dirty="0" smtClean="0">
                <a:latin typeface="Arial" pitchFamily="34" charset="0"/>
                <a:cs typeface="Arial" pitchFamily="34" charset="0"/>
              </a:rPr>
              <a:t>50-200 C</a:t>
            </a:r>
            <a:endParaRPr lang="hu-HU" sz="1400" dirty="0">
              <a:latin typeface="Arial" pitchFamily="34" charset="0"/>
              <a:cs typeface="Arial" pitchFamily="34" charset="0"/>
            </a:endParaRPr>
          </a:p>
        </p:txBody>
      </p:sp>
      <p:sp>
        <p:nvSpPr>
          <p:cNvPr id="6" name="Szövegdoboz 5"/>
          <p:cNvSpPr txBox="1"/>
          <p:nvPr/>
        </p:nvSpPr>
        <p:spPr>
          <a:xfrm>
            <a:off x="7500958" y="3409255"/>
            <a:ext cx="1143008" cy="307777"/>
          </a:xfrm>
          <a:prstGeom prst="rect">
            <a:avLst/>
          </a:prstGeom>
          <a:noFill/>
        </p:spPr>
        <p:txBody>
          <a:bodyPr wrap="square" rtlCol="0">
            <a:spAutoFit/>
          </a:bodyPr>
          <a:lstStyle/>
          <a:p>
            <a:r>
              <a:rPr lang="hu-HU" sz="1400" dirty="0" smtClean="0">
                <a:latin typeface="Arial" pitchFamily="34" charset="0"/>
                <a:cs typeface="Arial" pitchFamily="34" charset="0"/>
              </a:rPr>
              <a:t>  150-250 C</a:t>
            </a:r>
            <a:endParaRPr lang="hu-HU" sz="1400" dirty="0">
              <a:latin typeface="Arial" pitchFamily="34" charset="0"/>
              <a:cs typeface="Arial" pitchFamily="34" charset="0"/>
            </a:endParaRPr>
          </a:p>
        </p:txBody>
      </p:sp>
      <p:sp>
        <p:nvSpPr>
          <p:cNvPr id="7" name="Szövegdoboz 6"/>
          <p:cNvSpPr txBox="1"/>
          <p:nvPr/>
        </p:nvSpPr>
        <p:spPr>
          <a:xfrm>
            <a:off x="7643834" y="4005064"/>
            <a:ext cx="1071570" cy="307777"/>
          </a:xfrm>
          <a:prstGeom prst="rect">
            <a:avLst/>
          </a:prstGeom>
          <a:noFill/>
        </p:spPr>
        <p:txBody>
          <a:bodyPr wrap="square" rtlCol="0">
            <a:spAutoFit/>
          </a:bodyPr>
          <a:lstStyle/>
          <a:p>
            <a:r>
              <a:rPr lang="hu-HU" sz="1400" dirty="0" smtClean="0">
                <a:latin typeface="Arial" pitchFamily="34" charset="0"/>
                <a:cs typeface="Arial" pitchFamily="34" charset="0"/>
              </a:rPr>
              <a:t>200-360 C</a:t>
            </a:r>
            <a:endParaRPr lang="hu-HU" sz="1400" dirty="0">
              <a:latin typeface="Arial" pitchFamily="34" charset="0"/>
              <a:cs typeface="Arial" pitchFamily="34" charset="0"/>
            </a:endParaRPr>
          </a:p>
        </p:txBody>
      </p:sp>
      <p:sp>
        <p:nvSpPr>
          <p:cNvPr id="8" name="Szövegdoboz 7"/>
          <p:cNvSpPr txBox="1"/>
          <p:nvPr/>
        </p:nvSpPr>
        <p:spPr>
          <a:xfrm>
            <a:off x="3131840" y="4005064"/>
            <a:ext cx="792088" cy="307777"/>
          </a:xfrm>
          <a:prstGeom prst="rect">
            <a:avLst/>
          </a:prstGeom>
          <a:noFill/>
        </p:spPr>
        <p:txBody>
          <a:bodyPr wrap="square" rtlCol="0">
            <a:spAutoFit/>
          </a:bodyPr>
          <a:lstStyle/>
          <a:p>
            <a:r>
              <a:rPr lang="hu-HU" sz="1400" dirty="0" smtClean="0">
                <a:latin typeface="Arial" pitchFamily="34" charset="0"/>
                <a:cs typeface="Arial" pitchFamily="34" charset="0"/>
              </a:rPr>
              <a:t>400 C</a:t>
            </a:r>
            <a:endParaRPr lang="hu-HU" sz="1400" dirty="0">
              <a:latin typeface="Arial" pitchFamily="34" charset="0"/>
              <a:cs typeface="Arial" pitchFamily="34" charset="0"/>
            </a:endParaRPr>
          </a:p>
        </p:txBody>
      </p:sp>
      <p:sp>
        <p:nvSpPr>
          <p:cNvPr id="9" name="Szövegdoboz 8"/>
          <p:cNvSpPr txBox="1"/>
          <p:nvPr/>
        </p:nvSpPr>
        <p:spPr>
          <a:xfrm>
            <a:off x="7092280" y="5085184"/>
            <a:ext cx="1872208" cy="523220"/>
          </a:xfrm>
          <a:prstGeom prst="rect">
            <a:avLst/>
          </a:prstGeom>
          <a:noFill/>
        </p:spPr>
        <p:txBody>
          <a:bodyPr wrap="square" rtlCol="0">
            <a:spAutoFit/>
          </a:bodyPr>
          <a:lstStyle/>
          <a:p>
            <a:r>
              <a:rPr lang="hu-HU" sz="1400" dirty="0" err="1" smtClean="0">
                <a:latin typeface="Arial" pitchFamily="34" charset="0"/>
                <a:cs typeface="Arial" pitchFamily="34" charset="0"/>
              </a:rPr>
              <a:t>Mazut</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atm</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residue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to</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vacuum</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distillation</a:t>
            </a:r>
            <a:endParaRPr lang="hu-HU" sz="1400" dirty="0">
              <a:latin typeface="Arial" pitchFamily="34" charset="0"/>
              <a:cs typeface="Arial" pitchFamily="34" charset="0"/>
            </a:endParaRPr>
          </a:p>
        </p:txBody>
      </p:sp>
      <p:sp>
        <p:nvSpPr>
          <p:cNvPr id="10" name="Szövegdoboz 9"/>
          <p:cNvSpPr txBox="1"/>
          <p:nvPr/>
        </p:nvSpPr>
        <p:spPr>
          <a:xfrm>
            <a:off x="6876256" y="3212976"/>
            <a:ext cx="1296144" cy="215444"/>
          </a:xfrm>
          <a:prstGeom prst="rect">
            <a:avLst/>
          </a:prstGeom>
          <a:noFill/>
        </p:spPr>
        <p:txBody>
          <a:bodyPr wrap="square" rtlCol="0">
            <a:spAutoFit/>
          </a:bodyPr>
          <a:lstStyle/>
          <a:p>
            <a:r>
              <a:rPr lang="hu-HU" sz="800" i="1" dirty="0" err="1" smtClean="0">
                <a:latin typeface="Arial" pitchFamily="34" charset="0"/>
                <a:cs typeface="Arial" pitchFamily="34" charset="0"/>
              </a:rPr>
              <a:t>sómentesítőből</a:t>
            </a:r>
            <a:endParaRPr lang="hu-HU" sz="8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Kőolaj vákuum-desztillációja (‘</a:t>
            </a:r>
            <a:r>
              <a:rPr lang="hu-HU" sz="2800" b="1" dirty="0" err="1" smtClean="0">
                <a:effectLst>
                  <a:outerShdw blurRad="38100" dist="38100" dir="2700000" algn="tl">
                    <a:srgbClr val="000000">
                      <a:alpha val="43137"/>
                    </a:srgbClr>
                  </a:outerShdw>
                </a:effectLst>
                <a:latin typeface="Arial" pitchFamily="34" charset="0"/>
                <a:cs typeface="Arial" pitchFamily="34" charset="0"/>
              </a:rPr>
              <a:t>separation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plants</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dirty="0">
              <a:latin typeface="Arial" pitchFamily="34" charset="0"/>
              <a:cs typeface="Arial" pitchFamily="34" charset="0"/>
            </a:endParaRPr>
          </a:p>
        </p:txBody>
      </p:sp>
      <p:pic>
        <p:nvPicPr>
          <p:cNvPr id="7908354" name="Picture 2" descr="http://upload.wikimedia.org/wikipedia/commons/8/8b/Vacuum_Column.png"/>
          <p:cNvPicPr>
            <a:picLocks noChangeAspect="1" noChangeArrowheads="1"/>
          </p:cNvPicPr>
          <p:nvPr/>
        </p:nvPicPr>
        <p:blipFill>
          <a:blip r:embed="rId2" cstate="print"/>
          <a:srcRect/>
          <a:stretch>
            <a:fillRect/>
          </a:stretch>
        </p:blipFill>
        <p:spPr bwMode="auto">
          <a:xfrm>
            <a:off x="417215" y="1739230"/>
            <a:ext cx="2714625" cy="4210050"/>
          </a:xfrm>
          <a:prstGeom prst="rect">
            <a:avLst/>
          </a:prstGeom>
          <a:noFill/>
        </p:spPr>
      </p:pic>
      <p:sp>
        <p:nvSpPr>
          <p:cNvPr id="6" name="Szövegdoboz 5"/>
          <p:cNvSpPr txBox="1"/>
          <p:nvPr/>
        </p:nvSpPr>
        <p:spPr>
          <a:xfrm>
            <a:off x="1403648" y="1628800"/>
            <a:ext cx="1296144" cy="230832"/>
          </a:xfrm>
          <a:prstGeom prst="rect">
            <a:avLst/>
          </a:prstGeom>
          <a:noFill/>
        </p:spPr>
        <p:txBody>
          <a:bodyPr wrap="square" rtlCol="0">
            <a:spAutoFit/>
          </a:bodyPr>
          <a:lstStyle/>
          <a:p>
            <a:r>
              <a:rPr lang="hu-HU" sz="900" dirty="0" smtClean="0">
                <a:latin typeface="Arial" pitchFamily="34" charset="0"/>
                <a:cs typeface="Arial" pitchFamily="34" charset="0"/>
              </a:rPr>
              <a:t>65 C and 10 </a:t>
            </a:r>
            <a:r>
              <a:rPr lang="hu-HU" sz="900" dirty="0" err="1" smtClean="0">
                <a:latin typeface="Arial" pitchFamily="34" charset="0"/>
                <a:cs typeface="Arial" pitchFamily="34" charset="0"/>
              </a:rPr>
              <a:t>mmHg</a:t>
            </a:r>
            <a:endParaRPr lang="hu-HU" sz="900" dirty="0">
              <a:latin typeface="Arial" pitchFamily="34" charset="0"/>
              <a:cs typeface="Arial" pitchFamily="34" charset="0"/>
            </a:endParaRPr>
          </a:p>
        </p:txBody>
      </p:sp>
      <p:sp>
        <p:nvSpPr>
          <p:cNvPr id="7" name="Téglalap 6"/>
          <p:cNvSpPr/>
          <p:nvPr/>
        </p:nvSpPr>
        <p:spPr>
          <a:xfrm>
            <a:off x="1547664" y="4926360"/>
            <a:ext cx="1316386" cy="230832"/>
          </a:xfrm>
          <a:prstGeom prst="rect">
            <a:avLst/>
          </a:prstGeom>
        </p:spPr>
        <p:txBody>
          <a:bodyPr wrap="none">
            <a:spAutoFit/>
          </a:bodyPr>
          <a:lstStyle/>
          <a:p>
            <a:r>
              <a:rPr lang="hu-HU" sz="900" dirty="0" smtClean="0">
                <a:latin typeface="Arial" pitchFamily="34" charset="0"/>
                <a:cs typeface="Arial" pitchFamily="34" charset="0"/>
              </a:rPr>
              <a:t>~390 C and 20 </a:t>
            </a:r>
            <a:r>
              <a:rPr lang="hu-HU" sz="900" dirty="0" err="1" smtClean="0">
                <a:latin typeface="Arial" pitchFamily="34" charset="0"/>
                <a:cs typeface="Arial" pitchFamily="34" charset="0"/>
              </a:rPr>
              <a:t>mmHg</a:t>
            </a:r>
            <a:endParaRPr lang="hu-HU" sz="900" dirty="0">
              <a:latin typeface="Arial" pitchFamily="34" charset="0"/>
              <a:cs typeface="Arial" pitchFamily="34" charset="0"/>
            </a:endParaRPr>
          </a:p>
        </p:txBody>
      </p:sp>
      <p:sp>
        <p:nvSpPr>
          <p:cNvPr id="8" name="Szövegdoboz 7"/>
          <p:cNvSpPr txBox="1"/>
          <p:nvPr/>
        </p:nvSpPr>
        <p:spPr>
          <a:xfrm>
            <a:off x="2987824" y="4046875"/>
            <a:ext cx="720080" cy="246221"/>
          </a:xfrm>
          <a:prstGeom prst="rect">
            <a:avLst/>
          </a:prstGeom>
          <a:noFill/>
        </p:spPr>
        <p:txBody>
          <a:bodyPr wrap="square" rtlCol="0">
            <a:spAutoFit/>
          </a:bodyPr>
          <a:lstStyle/>
          <a:p>
            <a:r>
              <a:rPr lang="hu-HU" sz="1000" dirty="0" err="1" smtClean="0">
                <a:latin typeface="Arial" pitchFamily="34" charset="0"/>
                <a:cs typeface="Arial" pitchFamily="34" charset="0"/>
              </a:rPr>
              <a:t>Lube</a:t>
            </a:r>
            <a:endParaRPr lang="hu-HU" sz="1000" dirty="0">
              <a:latin typeface="Arial" pitchFamily="34" charset="0"/>
              <a:cs typeface="Arial" pitchFamily="34" charset="0"/>
            </a:endParaRPr>
          </a:p>
        </p:txBody>
      </p:sp>
      <p:sp>
        <p:nvSpPr>
          <p:cNvPr id="9" name="Tartalom helye 8"/>
          <p:cNvSpPr>
            <a:spLocks noGrp="1"/>
          </p:cNvSpPr>
          <p:nvPr>
            <p:ph idx="1"/>
          </p:nvPr>
        </p:nvSpPr>
        <p:spPr/>
        <p:txBody>
          <a:bodyPr/>
          <a:lstStyle/>
          <a:p>
            <a:endParaRPr lang="hu-HU" dirty="0"/>
          </a:p>
        </p:txBody>
      </p:sp>
      <p:sp>
        <p:nvSpPr>
          <p:cNvPr id="10" name="Szövegdoboz 9"/>
          <p:cNvSpPr txBox="1"/>
          <p:nvPr/>
        </p:nvSpPr>
        <p:spPr>
          <a:xfrm>
            <a:off x="4932040" y="2564904"/>
            <a:ext cx="4392488" cy="1477328"/>
          </a:xfrm>
          <a:prstGeom prst="rect">
            <a:avLst/>
          </a:prstGeom>
          <a:noFill/>
        </p:spPr>
        <p:txBody>
          <a:bodyPr wrap="square" rtlCol="0">
            <a:spAutoFit/>
          </a:bodyPr>
          <a:lstStyle/>
          <a:p>
            <a:r>
              <a:rPr lang="hu-HU" dirty="0" err="1" smtClean="0"/>
              <a:t>Vácuum</a:t>
            </a:r>
            <a:r>
              <a:rPr lang="hu-HU" dirty="0" smtClean="0"/>
              <a:t> előállítása:</a:t>
            </a:r>
          </a:p>
          <a:p>
            <a:r>
              <a:rPr lang="hu-HU" dirty="0" smtClean="0"/>
              <a:t>- </a:t>
            </a:r>
            <a:r>
              <a:rPr lang="hu-HU" dirty="0" err="1" smtClean="0"/>
              <a:t>barometrikus</a:t>
            </a:r>
            <a:r>
              <a:rPr lang="hu-HU" dirty="0" smtClean="0"/>
              <a:t> kondenzátor és lépcsős gőzejektor-rendszer , vagy</a:t>
            </a:r>
          </a:p>
          <a:p>
            <a:r>
              <a:rPr lang="hu-HU" dirty="0" smtClean="0"/>
              <a:t>- </a:t>
            </a:r>
            <a:r>
              <a:rPr lang="hu-HU" dirty="0" err="1" smtClean="0"/>
              <a:t>barometrikus</a:t>
            </a:r>
            <a:r>
              <a:rPr lang="hu-HU" dirty="0" smtClean="0"/>
              <a:t> kondenzátor és </a:t>
            </a:r>
            <a:r>
              <a:rPr lang="hu-HU" dirty="0" err="1" smtClean="0"/>
              <a:t>vácuum</a:t>
            </a:r>
            <a:r>
              <a:rPr lang="hu-HU" dirty="0" smtClean="0"/>
              <a:t> szivattyú</a:t>
            </a:r>
            <a:endParaRPr lang="hu-HU" dirty="0"/>
          </a:p>
        </p:txBody>
      </p:sp>
      <p:sp>
        <p:nvSpPr>
          <p:cNvPr id="11" name="Szövegdoboz 10"/>
          <p:cNvSpPr txBox="1"/>
          <p:nvPr/>
        </p:nvSpPr>
        <p:spPr>
          <a:xfrm>
            <a:off x="467544" y="4622939"/>
            <a:ext cx="720080" cy="246221"/>
          </a:xfrm>
          <a:prstGeom prst="rect">
            <a:avLst/>
          </a:prstGeom>
          <a:noFill/>
        </p:spPr>
        <p:txBody>
          <a:bodyPr wrap="square" rtlCol="0">
            <a:spAutoFit/>
          </a:bodyPr>
          <a:lstStyle/>
          <a:p>
            <a:r>
              <a:rPr lang="hu-HU" sz="1000" dirty="0" err="1" smtClean="0"/>
              <a:t>Steam</a:t>
            </a:r>
            <a:endParaRPr lang="hu-HU" sz="1000" dirty="0"/>
          </a:p>
        </p:txBody>
      </p:sp>
      <p:sp>
        <p:nvSpPr>
          <p:cNvPr id="12" name="Szövegdoboz 11"/>
          <p:cNvSpPr txBox="1"/>
          <p:nvPr/>
        </p:nvSpPr>
        <p:spPr>
          <a:xfrm>
            <a:off x="2836829" y="5240233"/>
            <a:ext cx="619080" cy="261610"/>
          </a:xfrm>
          <a:prstGeom prst="rect">
            <a:avLst/>
          </a:prstGeom>
          <a:noFill/>
        </p:spPr>
        <p:txBody>
          <a:bodyPr wrap="none" rtlCol="0">
            <a:spAutoFit/>
          </a:bodyPr>
          <a:lstStyle/>
          <a:p>
            <a:r>
              <a:rPr lang="hu-HU" sz="1100" dirty="0" err="1" smtClean="0"/>
              <a:t>Gudron</a:t>
            </a:r>
            <a:endParaRPr lang="hu-HU"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2921</Words>
  <Application>Microsoft Office PowerPoint</Application>
  <PresentationFormat>Diavetítés a képernyőre (4:3 oldalarány)</PresentationFormat>
  <Paragraphs>393</Paragraphs>
  <Slides>38</Slides>
  <Notes>0</Notes>
  <HiddenSlides>0</HiddenSlides>
  <MMClips>0</MMClips>
  <ScaleCrop>false</ScaleCrop>
  <HeadingPairs>
    <vt:vector size="6" baseType="variant">
      <vt:variant>
        <vt:lpstr>Téma</vt:lpstr>
      </vt:variant>
      <vt:variant>
        <vt:i4>1</vt:i4>
      </vt:variant>
      <vt:variant>
        <vt:lpstr>Beágyazott OLE kiszolgálók</vt:lpstr>
      </vt:variant>
      <vt:variant>
        <vt:i4>3</vt:i4>
      </vt:variant>
      <vt:variant>
        <vt:lpstr>Diacímek</vt:lpstr>
      </vt:variant>
      <vt:variant>
        <vt:i4>38</vt:i4>
      </vt:variant>
    </vt:vector>
  </HeadingPairs>
  <TitlesOfParts>
    <vt:vector size="42" baseType="lpstr">
      <vt:lpstr>Office-téma</vt:lpstr>
      <vt:lpstr>Slide</vt:lpstr>
      <vt:lpstr>Worksheet</vt:lpstr>
      <vt:lpstr>Munkalap</vt:lpstr>
      <vt:lpstr>I. Konvencionális (kőolajalapú) közlekedési hajtóanyagok (motorbenzin, kerozin, dízel-gázolaj, bunker olaj)</vt:lpstr>
      <vt:lpstr>A MOL Rt. finomítói és csővezeték hálózata</vt:lpstr>
      <vt:lpstr>3. dia</vt:lpstr>
      <vt:lpstr>A világ kőolaj-finomítóinak száma és elsődleges desztillációs kapacitása 1965-2013</vt:lpstr>
      <vt:lpstr>5. dia</vt:lpstr>
      <vt:lpstr>Főbb straigt run (atm. és vácuum desztillációs) párlatok és a tovább-finomítás utáni (végső) felhasználásuk (elvi, szemléltető ábra)</vt:lpstr>
      <vt:lpstr>Three types of refinery process plants [(miből, mit, hogyan (paraméterek, kialakítás)] (1/4)</vt:lpstr>
      <vt:lpstr>Kőolaj atmoszférikus desztillációja (‘separation plant’)</vt:lpstr>
      <vt:lpstr>Kőolaj vákuum-desztillációja (‘separation plants’)</vt:lpstr>
      <vt:lpstr>Types of refinery processing plants (2/4)</vt:lpstr>
      <vt:lpstr>A fluid katalitikus krakkolás [‘(deep) conversion plant’] néhány paramétere</vt:lpstr>
      <vt:lpstr>12. dia</vt:lpstr>
      <vt:lpstr>13. dia</vt:lpstr>
      <vt:lpstr>Változások a kőolaj-feldolgozási technológiában Krakkolás 1/4</vt:lpstr>
      <vt:lpstr>15. dia</vt:lpstr>
      <vt:lpstr>16. dia</vt:lpstr>
      <vt:lpstr>Változások a kőolaj-feldolgozási technológiában Hidrokrakkolás 1/</vt:lpstr>
      <vt:lpstr>Késleltetett kokszolás [‘(deep) conversion plant’)</vt:lpstr>
      <vt:lpstr>Késleltetett kokszolás (Foster-Wheeler)</vt:lpstr>
      <vt:lpstr>A kokszoló nélküli esettel összehasonlítva jelentős  a fehéráru hozamnövekedés</vt:lpstr>
      <vt:lpstr>Az alkilezés (‘conversion plant’) néhány paramétere</vt:lpstr>
      <vt:lpstr>22. dia</vt:lpstr>
      <vt:lpstr>23. dia</vt:lpstr>
      <vt:lpstr>Izomerizálás (‘conversion plant’)</vt:lpstr>
      <vt:lpstr>A reformálás (‘conversion plant’) néhány paramétere</vt:lpstr>
      <vt:lpstr>26. dia</vt:lpstr>
      <vt:lpstr>Types of refinery processing plants (3/4)</vt:lpstr>
      <vt:lpstr>A hidrogénezés (‘treating plant’) néhány paramétere</vt:lpstr>
      <vt:lpstr>29. dia</vt:lpstr>
      <vt:lpstr>Egyes konverziós és treating finomítói üzemi kapacitások atmoszférikusra (elsődlegesre) vetített aránya a világon, 1965-2013 (source: OGJ)</vt:lpstr>
      <vt:lpstr>Konverziós beruházások Európában, 1990-2013</vt:lpstr>
      <vt:lpstr>Types of refinery processes (4/4)</vt:lpstr>
      <vt:lpstr>Kőolaj-feldolgozó (finomító) típusok</vt:lpstr>
      <vt:lpstr>34. dia</vt:lpstr>
      <vt:lpstr>A kőolajfinomító kiépítettségének (konfigurációjának) jellemzése (Nelson Complexity Index)</vt:lpstr>
      <vt:lpstr>Az olajipar fő fejlesztési iránya</vt:lpstr>
      <vt:lpstr>A kőolajfeldolgozás tipikus termékei</vt:lpstr>
      <vt:lpstr>I.3. Kőolaj-feldolgozás, közlekedési hajtóanyag gyártás - összefoglalás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Konvencionális (kőolajalapú) közlekedési hajtóanyagok (motorbenzin, kerozin, dízel-gázolaj, bunker olaj)</dc:title>
  <dc:creator>lracz</dc:creator>
  <cp:lastModifiedBy>lracz</cp:lastModifiedBy>
  <cp:revision>1</cp:revision>
  <dcterms:created xsi:type="dcterms:W3CDTF">2014-03-13T20:47:39Z</dcterms:created>
  <dcterms:modified xsi:type="dcterms:W3CDTF">2014-03-13T20:48:08Z</dcterms:modified>
</cp:coreProperties>
</file>