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activeX/activeX15.xml" ContentType="application/vnd.ms-office.activeX+xml"/>
  <Override PartName="/ppt/activeX/activeX26.xml" ContentType="application/vnd.ms-office.activeX+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activeX/activeX11.xml" ContentType="application/vnd.ms-office.activeX+xml"/>
  <Override PartName="/ppt/activeX/activeX22.xml" ContentType="application/vnd.ms-office.activeX+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activeX/activeX20.xml" ContentType="application/vnd.ms-office.activeX+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activeX/activeX9.xml" ContentType="application/vnd.ms-office.activeX+xml"/>
  <Override PartName="/ppt/activeX/activeX29.xml" ContentType="application/vnd.ms-office.activeX+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activeX/activeX7.xml" ContentType="application/vnd.ms-office.activeX+xml"/>
  <Override PartName="/ppt/activeX/activeX18.xml" ContentType="application/vnd.ms-office.activeX+xml"/>
  <Override PartName="/ppt/activeX/activeX27.xml" ContentType="application/vnd.ms-office.activeX+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activeX/activeX5.xml" ContentType="application/vnd.ms-office.activeX+xml"/>
  <Override PartName="/ppt/notesSlides/notesSlide1.xml" ContentType="application/vnd.openxmlformats-officedocument.presentationml.notesSlide+xml"/>
  <Override PartName="/ppt/activeX/activeX16.xml" ContentType="application/vnd.ms-office.activeX+xml"/>
  <Override PartName="/ppt/activeX/activeX25.xml" ContentType="application/vnd.ms-office.activeX+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activeX/activeX14.xml" ContentType="application/vnd.ms-office.activeX+xml"/>
  <Override PartName="/ppt/activeX/activeX2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Default Extension="jpeg" ContentType="image/jpeg"/>
  <Override PartName="/ppt/activeX/activeX12.xml" ContentType="application/vnd.ms-office.activeX+xml"/>
  <Override PartName="/ppt/activeX/activeX2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activeX/activeX10.xml" ContentType="application/vnd.ms-office.activeX+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activeX/activeX8.xml" ContentType="application/vnd.ms-office.activeX+xml"/>
  <Override PartName="/ppt/slides/slide8.xml" ContentType="application/vnd.openxmlformats-officedocument.presentationml.slide+xml"/>
  <Override PartName="/ppt/slides/slide49.xml" ContentType="application/vnd.openxmlformats-officedocument.presentationml.slide+xml"/>
  <Override PartName="/ppt/activeX/activeX6.xml" ContentType="application/vnd.ms-office.activeX+xml"/>
  <Override PartName="/ppt/activeX/activeX19.xml" ContentType="application/vnd.ms-office.activeX+xml"/>
  <Override PartName="/ppt/activeX/activeX28.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activeX/activeX17.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activeX/activeX13.xml" ContentType="application/vnd.ms-office.activeX+xml"/>
  <Override PartName="/ppt/activeX/activeX24.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318" r:id="rId3"/>
    <p:sldId id="259" r:id="rId4"/>
    <p:sldId id="260" r:id="rId5"/>
    <p:sldId id="261" r:id="rId6"/>
    <p:sldId id="262" r:id="rId7"/>
    <p:sldId id="263" r:id="rId8"/>
    <p:sldId id="264"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7" r:id="rId38"/>
    <p:sldId id="300" r:id="rId39"/>
    <p:sldId id="301" r:id="rId40"/>
    <p:sldId id="302" r:id="rId41"/>
    <p:sldId id="303" r:id="rId42"/>
    <p:sldId id="304" r:id="rId43"/>
    <p:sldId id="305" r:id="rId44"/>
    <p:sldId id="307" r:id="rId45"/>
    <p:sldId id="308" r:id="rId46"/>
    <p:sldId id="310" r:id="rId47"/>
    <p:sldId id="311" r:id="rId48"/>
    <p:sldId id="312" r:id="rId49"/>
    <p:sldId id="314" r:id="rId50"/>
    <p:sldId id="317" r:id="rId5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2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activeX/activeX10.xml><?xml version="1.0" encoding="utf-8"?>
<ax:ocx xmlns:ax="http://schemas.microsoft.com/office/2006/activeX" xmlns:r="http://schemas.openxmlformats.org/officeDocument/2006/relationships" ax:classid="{5512D11C-5CC6-11CF-8D67-00AA00BDCE1D}" ax:persistence="persistStream" r:id="rId1"/>
</file>

<file path=ppt/activeX/activeX11.xml><?xml version="1.0" encoding="utf-8"?>
<ax:ocx xmlns:ax="http://schemas.microsoft.com/office/2006/activeX" xmlns:r="http://schemas.openxmlformats.org/officeDocument/2006/relationships" ax:classid="{5512D11C-5CC6-11CF-8D67-00AA00BDCE1D}" ax:persistence="persistStream" r:id="rId1"/>
</file>

<file path=ppt/activeX/activeX12.xml><?xml version="1.0" encoding="utf-8"?>
<ax:ocx xmlns:ax="http://schemas.microsoft.com/office/2006/activeX" xmlns:r="http://schemas.openxmlformats.org/officeDocument/2006/relationships" ax:classid="{5512D11C-5CC6-11CF-8D67-00AA00BDCE1D}" ax:persistence="persistStream" r:id="rId1"/>
</file>

<file path=ppt/activeX/activeX13.xml><?xml version="1.0" encoding="utf-8"?>
<ax:ocx xmlns:ax="http://schemas.microsoft.com/office/2006/activeX" xmlns:r="http://schemas.openxmlformats.org/officeDocument/2006/relationships" ax:classid="{5512D11C-5CC6-11CF-8D67-00AA00BDCE1D}" ax:persistence="persistStream" r:id="rId1"/>
</file>

<file path=ppt/activeX/activeX14.xml><?xml version="1.0" encoding="utf-8"?>
<ax:ocx xmlns:ax="http://schemas.microsoft.com/office/2006/activeX" xmlns:r="http://schemas.openxmlformats.org/officeDocument/2006/relationships" ax:classid="{5512D11C-5CC6-11CF-8D67-00AA00BDCE1D}" ax:persistence="persistStream" r:id="rId1"/>
</file>

<file path=ppt/activeX/activeX15.xml><?xml version="1.0" encoding="utf-8"?>
<ax:ocx xmlns:ax="http://schemas.microsoft.com/office/2006/activeX" xmlns:r="http://schemas.openxmlformats.org/officeDocument/2006/relationships" ax:classid="{5512D11C-5CC6-11CF-8D67-00AA00BDCE1D}" ax:persistence="persistStream" r:id="rId1"/>
</file>

<file path=ppt/activeX/activeX16.xml><?xml version="1.0" encoding="utf-8"?>
<ax:ocx xmlns:ax="http://schemas.microsoft.com/office/2006/activeX" xmlns:r="http://schemas.openxmlformats.org/officeDocument/2006/relationships" ax:classid="{5512D11C-5CC6-11CF-8D67-00AA00BDCE1D}" ax:persistence="persistStream" r:id="rId1"/>
</file>

<file path=ppt/activeX/activeX17.xml><?xml version="1.0" encoding="utf-8"?>
<ax:ocx xmlns:ax="http://schemas.microsoft.com/office/2006/activeX" xmlns:r="http://schemas.openxmlformats.org/officeDocument/2006/relationships" ax:classid="{5512D11C-5CC6-11CF-8D67-00AA00BDCE1D}" ax:persistence="persistStream" r:id="rId1"/>
</file>

<file path=ppt/activeX/activeX18.xml><?xml version="1.0" encoding="utf-8"?>
<ax:ocx xmlns:ax="http://schemas.microsoft.com/office/2006/activeX" xmlns:r="http://schemas.openxmlformats.org/officeDocument/2006/relationships" ax:classid="{5512D11C-5CC6-11CF-8D67-00AA00BDCE1D}" ax:persistence="persistStream" r:id="rId1"/>
</file>

<file path=ppt/activeX/activeX19.xml><?xml version="1.0" encoding="utf-8"?>
<ax:ocx xmlns:ax="http://schemas.microsoft.com/office/2006/activeX" xmlns:r="http://schemas.openxmlformats.org/officeDocument/2006/relationships" ax:classid="{5512D11C-5CC6-11CF-8D67-00AA00BDCE1D}" ax:persistence="persistStream" r:id="rId1"/>
</file>

<file path=ppt/activeX/activeX2.xml><?xml version="1.0" encoding="utf-8"?>
<ax:ocx xmlns:ax="http://schemas.microsoft.com/office/2006/activeX" xmlns:r="http://schemas.openxmlformats.org/officeDocument/2006/relationships" ax:classid="{5512D11C-5CC6-11CF-8D67-00AA00BDCE1D}" ax:persistence="persistStream" r:id="rId1"/>
</file>

<file path=ppt/activeX/activeX20.xml><?xml version="1.0" encoding="utf-8"?>
<ax:ocx xmlns:ax="http://schemas.microsoft.com/office/2006/activeX" xmlns:r="http://schemas.openxmlformats.org/officeDocument/2006/relationships" ax:classid="{5512D11C-5CC6-11CF-8D67-00AA00BDCE1D}" ax:persistence="persistStream" r:id="rId1"/>
</file>

<file path=ppt/activeX/activeX21.xml><?xml version="1.0" encoding="utf-8"?>
<ax:ocx xmlns:ax="http://schemas.microsoft.com/office/2006/activeX" xmlns:r="http://schemas.openxmlformats.org/officeDocument/2006/relationships" ax:classid="{5512D11C-5CC6-11CF-8D67-00AA00BDCE1D}" ax:persistence="persistStream" r:id="rId1"/>
</file>

<file path=ppt/activeX/activeX22.xml><?xml version="1.0" encoding="utf-8"?>
<ax:ocx xmlns:ax="http://schemas.microsoft.com/office/2006/activeX" xmlns:r="http://schemas.openxmlformats.org/officeDocument/2006/relationships" ax:classid="{5512D11C-5CC6-11CF-8D67-00AA00BDCE1D}" ax:persistence="persistStream" r:id="rId1"/>
</file>

<file path=ppt/activeX/activeX23.xml><?xml version="1.0" encoding="utf-8"?>
<ax:ocx xmlns:ax="http://schemas.microsoft.com/office/2006/activeX" xmlns:r="http://schemas.openxmlformats.org/officeDocument/2006/relationships" ax:classid="{5512D11C-5CC6-11CF-8D67-00AA00BDCE1D}" ax:persistence="persistStream" r:id="rId1"/>
</file>

<file path=ppt/activeX/activeX24.xml><?xml version="1.0" encoding="utf-8"?>
<ax:ocx xmlns:ax="http://schemas.microsoft.com/office/2006/activeX" xmlns:r="http://schemas.openxmlformats.org/officeDocument/2006/relationships" ax:classid="{5512D11C-5CC6-11CF-8D67-00AA00BDCE1D}" ax:persistence="persistStream" r:id="rId1"/>
</file>

<file path=ppt/activeX/activeX25.xml><?xml version="1.0" encoding="utf-8"?>
<ax:ocx xmlns:ax="http://schemas.microsoft.com/office/2006/activeX" xmlns:r="http://schemas.openxmlformats.org/officeDocument/2006/relationships" ax:classid="{5512D11C-5CC6-11CF-8D67-00AA00BDCE1D}" ax:persistence="persistStream" r:id="rId1"/>
</file>

<file path=ppt/activeX/activeX26.xml><?xml version="1.0" encoding="utf-8"?>
<ax:ocx xmlns:ax="http://schemas.microsoft.com/office/2006/activeX" xmlns:r="http://schemas.openxmlformats.org/officeDocument/2006/relationships" ax:classid="{5512D11C-5CC6-11CF-8D67-00AA00BDCE1D}" ax:persistence="persistStream" r:id="rId1"/>
</file>

<file path=ppt/activeX/activeX27.xml><?xml version="1.0" encoding="utf-8"?>
<ax:ocx xmlns:ax="http://schemas.microsoft.com/office/2006/activeX" xmlns:r="http://schemas.openxmlformats.org/officeDocument/2006/relationships" ax:classid="{5512D11A-5CC6-11CF-8D67-00AA00BDCE1D}" ax:persistence="persistStream" r:id="rId1"/>
</file>

<file path=ppt/activeX/activeX28.xml><?xml version="1.0" encoding="utf-8"?>
<ax:ocx xmlns:ax="http://schemas.microsoft.com/office/2006/activeX" xmlns:r="http://schemas.openxmlformats.org/officeDocument/2006/relationships" ax:classid="{5512D11C-5CC6-11CF-8D67-00AA00BDCE1D}" ax:persistence="persistStream" r:id="rId1"/>
</file>

<file path=ppt/activeX/activeX29.xml><?xml version="1.0" encoding="utf-8"?>
<ax:ocx xmlns:ax="http://schemas.microsoft.com/office/2006/activeX" xmlns:r="http://schemas.openxmlformats.org/officeDocument/2006/relationships" ax:classid="{5512D110-5CC6-11CF-8D67-00AA00BDCE1D}" ax:persistence="persistStream" r:id="rId1"/>
</file>

<file path=ppt/activeX/activeX3.xml><?xml version="1.0" encoding="utf-8"?>
<ax:ocx xmlns:ax="http://schemas.microsoft.com/office/2006/activeX" xmlns:r="http://schemas.openxmlformats.org/officeDocument/2006/relationships" ax:classid="{5512D11C-5CC6-11CF-8D67-00AA00BDCE1D}" ax:persistence="persistStream" r:id="rId1"/>
</file>

<file path=ppt/activeX/activeX4.xml><?xml version="1.0" encoding="utf-8"?>
<ax:ocx xmlns:ax="http://schemas.microsoft.com/office/2006/activeX" xmlns:r="http://schemas.openxmlformats.org/officeDocument/2006/relationships" ax:classid="{5512D11C-5CC6-11CF-8D67-00AA00BDCE1D}" ax:persistence="persistStream" r:id="rId1"/>
</file>

<file path=ppt/activeX/activeX5.xml><?xml version="1.0" encoding="utf-8"?>
<ax:ocx xmlns:ax="http://schemas.microsoft.com/office/2006/activeX" xmlns:r="http://schemas.openxmlformats.org/officeDocument/2006/relationships" ax:classid="{5512D11C-5CC6-11CF-8D67-00AA00BDCE1D}" ax:persistence="persistStream" r:id="rId1"/>
</file>

<file path=ppt/activeX/activeX6.xml><?xml version="1.0" encoding="utf-8"?>
<ax:ocx xmlns:ax="http://schemas.microsoft.com/office/2006/activeX" xmlns:r="http://schemas.openxmlformats.org/officeDocument/2006/relationships" ax:classid="{5512D11C-5CC6-11CF-8D67-00AA00BDCE1D}" ax:persistence="persistStream" r:id="rId1"/>
</file>

<file path=ppt/activeX/activeX7.xml><?xml version="1.0" encoding="utf-8"?>
<ax:ocx xmlns:ax="http://schemas.microsoft.com/office/2006/activeX" xmlns:r="http://schemas.openxmlformats.org/officeDocument/2006/relationships" ax:classid="{5512D11C-5CC6-11CF-8D67-00AA00BDCE1D}" ax:persistence="persistStream" r:id="rId1"/>
</file>

<file path=ppt/activeX/activeX8.xml><?xml version="1.0" encoding="utf-8"?>
<ax:ocx xmlns:ax="http://schemas.microsoft.com/office/2006/activeX" xmlns:r="http://schemas.openxmlformats.org/officeDocument/2006/relationships" ax:classid="{5512D11C-5CC6-11CF-8D67-00AA00BDCE1D}" ax:persistence="persistStream" r:id="rId1"/>
</file>

<file path=ppt/activeX/activeX9.xml><?xml version="1.0" encoding="utf-8"?>
<ax:ocx xmlns:ax="http://schemas.microsoft.com/office/2006/activeX" xmlns:r="http://schemas.openxmlformats.org/officeDocument/2006/relationships" ax:classid="{5512D11C-5CC6-11CF-8D67-00AA00BDCE1D}" ax:persistence="persistStream" r:id="rId1"/>
</file>

<file path=ppt/charts/_rels/chart1.xml.rels><?xml version="1.0" encoding="UTF-8" standalone="yes"?>
<Relationships xmlns="http://schemas.openxmlformats.org/package/2006/relationships"><Relationship Id="rId1" Type="http://schemas.openxmlformats.org/officeDocument/2006/relationships/oleObject" Target="file:///C:\Users\lracz\Documents\HChistory201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title>
      <c:tx>
        <c:rich>
          <a:bodyPr/>
          <a:lstStyle/>
          <a:p>
            <a:pPr>
              <a:defRPr sz="1200" b="1" i="0" u="none" strike="noStrike" baseline="0">
                <a:solidFill>
                  <a:srgbClr val="000000"/>
                </a:solidFill>
                <a:latin typeface="Arial"/>
                <a:ea typeface="Arial"/>
                <a:cs typeface="Arial"/>
              </a:defRPr>
            </a:pPr>
            <a:r>
              <a:rPr lang="hu-HU"/>
              <a:t>Crude oil production and R/P value in 1965-2013 (source: OGJ)</a:t>
            </a:r>
          </a:p>
        </c:rich>
      </c:tx>
      <c:layout>
        <c:manualLayout>
          <c:xMode val="edge"/>
          <c:yMode val="edge"/>
          <c:x val="0.13036817978397863"/>
          <c:y val="3.2171658955001819E-2"/>
        </c:manualLayout>
      </c:layout>
      <c:spPr>
        <a:noFill/>
        <a:ln w="25400">
          <a:noFill/>
        </a:ln>
      </c:spPr>
    </c:title>
    <c:plotArea>
      <c:layout>
        <c:manualLayout>
          <c:layoutTarget val="inner"/>
          <c:xMode val="edge"/>
          <c:yMode val="edge"/>
          <c:x val="0.13190193927184629"/>
          <c:y val="0.18766780599107491"/>
          <c:w val="0.76993922691241834"/>
          <c:h val="0.57104632394427068"/>
        </c:manualLayout>
      </c:layout>
      <c:barChart>
        <c:barDir val="col"/>
        <c:grouping val="clustered"/>
        <c:ser>
          <c:idx val="1"/>
          <c:order val="0"/>
          <c:tx>
            <c:v>Kőolajtermelés, kb/d</c:v>
          </c:tx>
          <c:spPr>
            <a:solidFill>
              <a:srgbClr val="993366"/>
            </a:solidFill>
            <a:ln w="12700">
              <a:solidFill>
                <a:srgbClr val="000000"/>
              </a:solidFill>
              <a:prstDash val="solid"/>
            </a:ln>
          </c:spPr>
          <c:cat>
            <c:numRef>
              <c:f>Munka1!$F$58:$F$105</c:f>
              <c:numCache>
                <c:formatCode>General</c:formatCode>
                <c:ptCount val="48"/>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numCache>
            </c:numRef>
          </c:cat>
          <c:val>
            <c:numRef>
              <c:f>Munka1!$D$58:$D$105</c:f>
              <c:numCache>
                <c:formatCode>General</c:formatCode>
                <c:ptCount val="48"/>
                <c:pt idx="1">
                  <c:v>38453</c:v>
                </c:pt>
                <c:pt idx="2">
                  <c:v>41266</c:v>
                </c:pt>
                <c:pt idx="3">
                  <c:v>44910</c:v>
                </c:pt>
                <c:pt idx="4">
                  <c:v>47888</c:v>
                </c:pt>
                <c:pt idx="5">
                  <c:v>49699</c:v>
                </c:pt>
                <c:pt idx="6">
                  <c:v>55213</c:v>
                </c:pt>
                <c:pt idx="7">
                  <c:v>56722</c:v>
                </c:pt>
                <c:pt idx="8">
                  <c:v>53851</c:v>
                </c:pt>
                <c:pt idx="9">
                  <c:v>57211</c:v>
                </c:pt>
                <c:pt idx="10">
                  <c:v>59528</c:v>
                </c:pt>
                <c:pt idx="11">
                  <c:v>59993</c:v>
                </c:pt>
                <c:pt idx="12">
                  <c:v>62588</c:v>
                </c:pt>
                <c:pt idx="13">
                  <c:v>59674</c:v>
                </c:pt>
                <c:pt idx="14">
                  <c:v>55886</c:v>
                </c:pt>
                <c:pt idx="15">
                  <c:v>53002</c:v>
                </c:pt>
                <c:pt idx="16">
                  <c:v>53259</c:v>
                </c:pt>
                <c:pt idx="17">
                  <c:v>54090</c:v>
                </c:pt>
                <c:pt idx="18">
                  <c:v>53484</c:v>
                </c:pt>
                <c:pt idx="20">
                  <c:v>55720</c:v>
                </c:pt>
                <c:pt idx="21">
                  <c:v>57703</c:v>
                </c:pt>
                <c:pt idx="22">
                  <c:v>59381</c:v>
                </c:pt>
                <c:pt idx="23">
                  <c:v>60595</c:v>
                </c:pt>
                <c:pt idx="24">
                  <c:v>60129</c:v>
                </c:pt>
                <c:pt idx="25">
                  <c:v>60003</c:v>
                </c:pt>
                <c:pt idx="26">
                  <c:v>59781</c:v>
                </c:pt>
                <c:pt idx="27">
                  <c:v>60521</c:v>
                </c:pt>
                <c:pt idx="28">
                  <c:v>61856</c:v>
                </c:pt>
                <c:pt idx="29">
                  <c:v>63290</c:v>
                </c:pt>
                <c:pt idx="30">
                  <c:v>65440</c:v>
                </c:pt>
                <c:pt idx="31">
                  <c:v>66302</c:v>
                </c:pt>
                <c:pt idx="32">
                  <c:v>64710</c:v>
                </c:pt>
                <c:pt idx="33">
                  <c:v>67096</c:v>
                </c:pt>
                <c:pt idx="34">
                  <c:v>63695</c:v>
                </c:pt>
                <c:pt idx="35">
                  <c:v>66042</c:v>
                </c:pt>
                <c:pt idx="36">
                  <c:v>68507</c:v>
                </c:pt>
                <c:pt idx="37">
                  <c:v>70993</c:v>
                </c:pt>
                <c:pt idx="38">
                  <c:v>71794</c:v>
                </c:pt>
                <c:pt idx="39">
                  <c:v>72487</c:v>
                </c:pt>
                <c:pt idx="40">
                  <c:v>72361</c:v>
                </c:pt>
                <c:pt idx="41">
                  <c:v>72966</c:v>
                </c:pt>
                <c:pt idx="44">
                  <c:v>72618</c:v>
                </c:pt>
                <c:pt idx="45">
                  <c:v>73575</c:v>
                </c:pt>
                <c:pt idx="46">
                  <c:v>75717</c:v>
                </c:pt>
                <c:pt idx="47">
                  <c:v>75278</c:v>
                </c:pt>
              </c:numCache>
            </c:numRef>
          </c:val>
        </c:ser>
        <c:axId val="692073600"/>
        <c:axId val="692075904"/>
      </c:barChart>
      <c:lineChart>
        <c:grouping val="standard"/>
        <c:ser>
          <c:idx val="0"/>
          <c:order val="1"/>
          <c:tx>
            <c:v>R/P</c:v>
          </c:tx>
          <c:spPr>
            <a:ln w="12700">
              <a:solidFill>
                <a:srgbClr val="000080"/>
              </a:solidFill>
              <a:prstDash val="solid"/>
            </a:ln>
          </c:spPr>
          <c:marker>
            <c:symbol val="diamond"/>
            <c:size val="5"/>
            <c:spPr>
              <a:solidFill>
                <a:srgbClr val="000080"/>
              </a:solidFill>
              <a:ln>
                <a:solidFill>
                  <a:srgbClr val="000080"/>
                </a:solidFill>
                <a:prstDash val="solid"/>
              </a:ln>
            </c:spPr>
          </c:marker>
          <c:val>
            <c:numRef>
              <c:f>Munka1!$E$58:$E$105</c:f>
              <c:numCache>
                <c:formatCode>General</c:formatCode>
                <c:ptCount val="48"/>
                <c:pt idx="1">
                  <c:v>36.1</c:v>
                </c:pt>
                <c:pt idx="2">
                  <c:v>38.5</c:v>
                </c:pt>
                <c:pt idx="3">
                  <c:v>41.3</c:v>
                </c:pt>
                <c:pt idx="4">
                  <c:v>40</c:v>
                </c:pt>
                <c:pt idx="5">
                  <c:v>40.700000000000003</c:v>
                </c:pt>
                <c:pt idx="6">
                  <c:v>34.4</c:v>
                </c:pt>
                <c:pt idx="8">
                  <c:v>37.1</c:v>
                </c:pt>
                <c:pt idx="9">
                  <c:v>31.7</c:v>
                </c:pt>
                <c:pt idx="10">
                  <c:v>32.9</c:v>
                </c:pt>
                <c:pt idx="11">
                  <c:v>32.4</c:v>
                </c:pt>
                <c:pt idx="12">
                  <c:v>31.1</c:v>
                </c:pt>
                <c:pt idx="13">
                  <c:v>32.9</c:v>
                </c:pt>
                <c:pt idx="14">
                  <c:v>36.4</c:v>
                </c:pt>
                <c:pt idx="15">
                  <c:v>38.300000000000004</c:v>
                </c:pt>
                <c:pt idx="16">
                  <c:v>38.1</c:v>
                </c:pt>
                <c:pt idx="17">
                  <c:v>39.1</c:v>
                </c:pt>
                <c:pt idx="18">
                  <c:v>39.700000000000003</c:v>
                </c:pt>
                <c:pt idx="20">
                  <c:v>48.3</c:v>
                </c:pt>
                <c:pt idx="21">
                  <c:v>47.7</c:v>
                </c:pt>
                <c:pt idx="22">
                  <c:v>51.1</c:v>
                </c:pt>
                <c:pt idx="23">
                  <c:v>50</c:v>
                </c:pt>
                <c:pt idx="24">
                  <c:v>49.9</c:v>
                </c:pt>
                <c:pt idx="25">
                  <c:v>50.4</c:v>
                </c:pt>
                <c:pt idx="26">
                  <c:v>50.7</c:v>
                </c:pt>
                <c:pt idx="27">
                  <c:v>50.1</c:v>
                </c:pt>
                <c:pt idx="28">
                  <c:v>49.4</c:v>
                </c:pt>
                <c:pt idx="29">
                  <c:v>48.8</c:v>
                </c:pt>
                <c:pt idx="30">
                  <c:v>47.2</c:v>
                </c:pt>
                <c:pt idx="31">
                  <c:v>47.3</c:v>
                </c:pt>
                <c:pt idx="33">
                  <c:v>46.5</c:v>
                </c:pt>
                <c:pt idx="34">
                  <c:v>49.2</c:v>
                </c:pt>
                <c:pt idx="35" formatCode="0.0">
                  <c:v>51.014674163579294</c:v>
                </c:pt>
                <c:pt idx="36" formatCode="0.0">
                  <c:v>56</c:v>
                </c:pt>
                <c:pt idx="37">
                  <c:v>54.5</c:v>
                </c:pt>
                <c:pt idx="38">
                  <c:v>54.6</c:v>
                </c:pt>
                <c:pt idx="39">
                  <c:v>55.1</c:v>
                </c:pt>
                <c:pt idx="40" formatCode="0.0">
                  <c:v>55.76827966513018</c:v>
                </c:pt>
                <c:pt idx="41">
                  <c:v>55.7</c:v>
                </c:pt>
                <c:pt idx="44">
                  <c:v>61.3</c:v>
                </c:pt>
                <c:pt idx="45">
                  <c:v>62.6</c:v>
                </c:pt>
                <c:pt idx="46">
                  <c:v>65.5</c:v>
                </c:pt>
                <c:pt idx="47">
                  <c:v>66.099999999999994</c:v>
                </c:pt>
              </c:numCache>
            </c:numRef>
          </c:val>
        </c:ser>
        <c:marker val="1"/>
        <c:axId val="692078080"/>
        <c:axId val="692079616"/>
      </c:lineChart>
      <c:catAx>
        <c:axId val="692073600"/>
        <c:scaling>
          <c:orientation val="minMax"/>
        </c:scaling>
        <c:axPos val="b"/>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692075904"/>
        <c:crosses val="autoZero"/>
        <c:lblAlgn val="ctr"/>
        <c:lblOffset val="100"/>
        <c:tickLblSkip val="6"/>
        <c:tickMarkSkip val="1"/>
      </c:catAx>
      <c:valAx>
        <c:axId val="692075904"/>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hu-HU"/>
                  <a:t>Crude oil production, kb/d</a:t>
                </a:r>
              </a:p>
            </c:rich>
          </c:tx>
          <c:layout>
            <c:manualLayout>
              <c:xMode val="edge"/>
              <c:yMode val="edge"/>
              <c:x val="2.4539835746338192E-2"/>
              <c:y val="0.2466490245420369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692073600"/>
        <c:crosses val="autoZero"/>
        <c:crossBetween val="between"/>
      </c:valAx>
      <c:catAx>
        <c:axId val="692078080"/>
        <c:scaling>
          <c:orientation val="minMax"/>
        </c:scaling>
        <c:delete val="1"/>
        <c:axPos val="b"/>
        <c:tickLblPos val="none"/>
        <c:crossAx val="692079616"/>
        <c:crosses val="autoZero"/>
        <c:lblAlgn val="ctr"/>
        <c:lblOffset val="100"/>
      </c:catAx>
      <c:valAx>
        <c:axId val="692079616"/>
        <c:scaling>
          <c:orientation val="minMax"/>
        </c:scaling>
        <c:axPos val="r"/>
        <c:title>
          <c:tx>
            <c:rich>
              <a:bodyPr/>
              <a:lstStyle/>
              <a:p>
                <a:pPr>
                  <a:defRPr sz="1000" b="1" i="0" u="none" strike="noStrike" baseline="0">
                    <a:solidFill>
                      <a:srgbClr val="000000"/>
                    </a:solidFill>
                    <a:latin typeface="Arial"/>
                    <a:ea typeface="Arial"/>
                    <a:cs typeface="Arial"/>
                  </a:defRPr>
                </a:pPr>
                <a:r>
                  <a:rPr lang="hu-HU"/>
                  <a:t>Resources/production, year</a:t>
                </a:r>
              </a:p>
            </c:rich>
          </c:tx>
          <c:layout>
            <c:manualLayout>
              <c:xMode val="edge"/>
              <c:yMode val="edge"/>
              <c:x val="0.94171849486556114"/>
              <c:y val="0.23592521037963041"/>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hu-HU"/>
          </a:p>
        </c:txPr>
        <c:crossAx val="692078080"/>
        <c:crosses val="max"/>
        <c:crossBetween val="between"/>
      </c:valAx>
      <c:spPr>
        <a:solidFill>
          <a:srgbClr val="C0C0C0"/>
        </a:solidFill>
        <a:ln w="12700">
          <a:solidFill>
            <a:srgbClr val="808080"/>
          </a:solidFill>
          <a:prstDash val="solid"/>
        </a:ln>
      </c:spPr>
    </c:plotArea>
    <c:legend>
      <c:legendPos val="b"/>
      <c:layout>
        <c:manualLayout>
          <c:xMode val="edge"/>
          <c:yMode val="edge"/>
          <c:x val="0.30368119307667407"/>
          <c:y val="0.91689130611251313"/>
          <c:w val="0.42638073466623305"/>
          <c:h val="6.4343317910004111E-2"/>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hu-HU"/>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hu-HU"/>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6.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45D65-563E-4637-AD70-33937A855307}" type="datetimeFigureOut">
              <a:rPr lang="hu-HU" smtClean="0"/>
              <a:t>2014.03.06.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55862-5622-4056-8B67-A49F505F168C}"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CAS – </a:t>
            </a:r>
            <a:r>
              <a:rPr lang="hu-HU" dirty="0" err="1" smtClean="0"/>
              <a:t>Chemical</a:t>
            </a:r>
            <a:r>
              <a:rPr lang="hu-HU" dirty="0" smtClean="0"/>
              <a:t> </a:t>
            </a:r>
            <a:r>
              <a:rPr lang="hu-HU" dirty="0" err="1" smtClean="0"/>
              <a:t>Abstract</a:t>
            </a:r>
            <a:r>
              <a:rPr lang="hu-HU" baseline="0" dirty="0" smtClean="0"/>
              <a:t> Service</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10</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a:t>
            </a:r>
            <a:r>
              <a:rPr lang="hu-HU" dirty="0" err="1" smtClean="0"/>
              <a:t>Mo</a:t>
            </a:r>
            <a:r>
              <a:rPr lang="hu-HU" dirty="0" smtClean="0"/>
              <a:t>.(MOL)</a:t>
            </a:r>
            <a:r>
              <a:rPr lang="hu-HU" baseline="0" dirty="0" smtClean="0"/>
              <a:t> számára logisztikailag elérhetőbb országok </a:t>
            </a:r>
            <a:r>
              <a:rPr lang="hu-HU" baseline="0" dirty="0" err="1" smtClean="0"/>
              <a:t>CH-vagyonát</a:t>
            </a:r>
            <a:r>
              <a:rPr lang="hu-HU" baseline="0" dirty="0" smtClean="0"/>
              <a:t> mutatja a kétoszlopos ábra. Látszik, hogy az olaj az OPEC tagországokban (</a:t>
            </a:r>
            <a:r>
              <a:rPr lang="hu-HU" baseline="0" dirty="0" err="1" smtClean="0"/>
              <a:t>Iran</a:t>
            </a:r>
            <a:r>
              <a:rPr lang="hu-HU" baseline="0" dirty="0" smtClean="0"/>
              <a:t>, Irak, </a:t>
            </a:r>
            <a:r>
              <a:rPr lang="hu-HU" baseline="0" dirty="0" err="1" smtClean="0"/>
              <a:t>Kuwait</a:t>
            </a:r>
            <a:r>
              <a:rPr lang="hu-HU" baseline="0" dirty="0" smtClean="0"/>
              <a:t>, Szaúdi Arábia, EAE) összpontosul, míg a földgáz a régi SZU (FSU) tagországaiban (</a:t>
            </a:r>
            <a:r>
              <a:rPr lang="hu-HU" baseline="0" dirty="0" err="1" smtClean="0"/>
              <a:t>Oroszo</a:t>
            </a:r>
            <a:r>
              <a:rPr lang="hu-HU" baseline="0" dirty="0" smtClean="0"/>
              <a:t>, </a:t>
            </a:r>
            <a:r>
              <a:rPr lang="hu-HU" baseline="0" dirty="0" err="1" smtClean="0"/>
              <a:t>Azerb</a:t>
            </a:r>
            <a:r>
              <a:rPr lang="hu-HU" baseline="0" dirty="0" smtClean="0"/>
              <a:t>., Kazahsztán, </a:t>
            </a:r>
            <a:r>
              <a:rPr lang="hu-HU" baseline="0" dirty="0" err="1" smtClean="0"/>
              <a:t>Türkménia</a:t>
            </a:r>
            <a:r>
              <a:rPr lang="hu-HU" baseline="0" dirty="0" smtClean="0"/>
              <a:t>), </a:t>
            </a:r>
            <a:r>
              <a:rPr lang="hu-HU" baseline="0" dirty="0" err="1" smtClean="0"/>
              <a:t>vm</a:t>
            </a:r>
            <a:r>
              <a:rPr lang="hu-HU" baseline="0" dirty="0" smtClean="0"/>
              <a:t>. Iránban és </a:t>
            </a:r>
            <a:r>
              <a:rPr lang="hu-HU" baseline="0" dirty="0" err="1" smtClean="0"/>
              <a:t>Qatarban</a:t>
            </a:r>
            <a:r>
              <a:rPr lang="hu-HU" baseline="0" dirty="0" smtClean="0"/>
              <a:t>.</a:t>
            </a:r>
          </a:p>
          <a:p>
            <a:r>
              <a:rPr lang="hu-HU" baseline="0" dirty="0" smtClean="0"/>
              <a:t>A hivatkozott forrás </a:t>
            </a:r>
            <a:r>
              <a:rPr lang="hu-HU" baseline="0" dirty="0" err="1" smtClean="0"/>
              <a:t>Mo.-ra</a:t>
            </a:r>
            <a:r>
              <a:rPr lang="hu-HU" baseline="0" dirty="0" smtClean="0"/>
              <a:t> nem tartalmaz adatot, ilyet az OGJ éves áttekintésében (OGJ, </a:t>
            </a:r>
            <a:r>
              <a:rPr lang="hu-HU" baseline="0" dirty="0" err="1" smtClean="0"/>
              <a:t>Dec</a:t>
            </a:r>
            <a:r>
              <a:rPr lang="hu-HU" baseline="0" dirty="0" smtClean="0"/>
              <a:t> 22, 2008) találunk: eszerint 2008 végén a hazai igazolt olajkészlet 20180 ezer barrel (20 millió barrel), a termelés 14,4 </a:t>
            </a:r>
            <a:r>
              <a:rPr lang="hu-HU" baseline="0" dirty="0" err="1" smtClean="0"/>
              <a:t>kb</a:t>
            </a:r>
            <a:r>
              <a:rPr lang="hu-HU" baseline="0" dirty="0" smtClean="0"/>
              <a:t>/d, vagyis az R/P 4-5. A földgázkészlet 286 </a:t>
            </a:r>
            <a:r>
              <a:rPr lang="hu-HU" baseline="0" dirty="0" err="1" smtClean="0"/>
              <a:t>bcf</a:t>
            </a:r>
            <a:r>
              <a:rPr lang="hu-HU" baseline="0" dirty="0" smtClean="0"/>
              <a:t>, azaz 81 Mrdm3 [1 </a:t>
            </a:r>
            <a:r>
              <a:rPr lang="hu-HU" baseline="0" dirty="0" err="1" smtClean="0"/>
              <a:t>bcf</a:t>
            </a:r>
            <a:r>
              <a:rPr lang="hu-HU" baseline="0" dirty="0" smtClean="0"/>
              <a:t>=28,3 Mm3]. </a:t>
            </a:r>
          </a:p>
          <a:p>
            <a:r>
              <a:rPr lang="hu-HU" baseline="0" dirty="0" smtClean="0"/>
              <a:t>A </a:t>
            </a:r>
            <a:r>
              <a:rPr lang="hu-HU" baseline="0" dirty="0" err="1" smtClean="0"/>
              <a:t>MOL-ExxonMobil</a:t>
            </a:r>
            <a:r>
              <a:rPr lang="hu-HU" baseline="0" dirty="0" smtClean="0"/>
              <a:t> együttműködésben feltárandó „Makói árok” a MOL adatai szerint 340Mrdm3 (a táblázatbeli Egy. </a:t>
            </a:r>
            <a:r>
              <a:rPr lang="hu-HU" baseline="0" dirty="0" err="1" smtClean="0"/>
              <a:t>Kir</a:t>
            </a:r>
            <a:r>
              <a:rPr lang="hu-HU" baseline="0" dirty="0" smtClean="0"/>
              <a:t>. gázvagyonához közeli nagyságú) kitermelhető gázt rejt, a kitermelést a MOL 2012 utánra valószínűsíti.  </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21</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r>
              <a:rPr lang="hu-HU" dirty="0" smtClean="0"/>
              <a:t>Egy hagyományos gázmezőn egy konvencionális kút költsége 2-4 millió dollár, s a fúrás 2-3 kilométer mélységű. A nem konvencionális kút fúrásának költsége 8-12 millió dollár, a mélysége pedig 2,5-5,5 kilométer. Évente 50, nem hagyományos kút fúrása azonban még további költségekkel jár: ezekhez ugyanis a kapcsolódó felszíni létesítmények további 30-40 millió dollárba kerülnek. A Mol által bemutatott elemzések szerint egy konvencionális kút működésének időtartama mintegy 15 év, a nem konvencionálisé pedig mintegy 30 év.</a:t>
            </a:r>
            <a:br>
              <a:rPr lang="hu-HU" dirty="0" smtClean="0"/>
            </a:br>
            <a:r>
              <a:rPr lang="hu-HU" dirty="0" smtClean="0"/>
              <a:t/>
            </a:r>
            <a:br>
              <a:rPr lang="hu-HU" dirty="0" smtClean="0"/>
            </a:br>
            <a:r>
              <a:rPr lang="hu-HU" dirty="0" smtClean="0"/>
              <a:t>A Mol jelenlegi elképzelései szerint 1 hordó </a:t>
            </a:r>
            <a:r>
              <a:rPr lang="hu-HU" dirty="0" err="1" smtClean="0"/>
              <a:t>olajegyenértékű</a:t>
            </a:r>
            <a:r>
              <a:rPr lang="hu-HU" dirty="0" smtClean="0"/>
              <a:t> gáz-mennyiség (1100 m3) kihozatala a Makói-medencében 2-3 dollár költséggel jár. A Mol átlagos kitermelési költsége 3-4 dollár olaj-egyenértékű, de ebben benne van a gáznál drágább olajkitermelés is. Az árak a folyó költségeket tartalmazzák, az amortizációt nem. A nem konvencionális kitermelés teljes költsége azért nagyobb, mert sokkal nagyobb összegű beruházást (CAPEX) igényel. </a:t>
            </a:r>
            <a:r>
              <a:rPr lang="hu-HU" dirty="0" err="1" smtClean="0"/>
              <a:t>Holoda</a:t>
            </a:r>
            <a:r>
              <a:rPr lang="hu-HU" dirty="0" smtClean="0"/>
              <a:t> Attila elmondta: a Mol termelési költségei a legjobbak Európában.</a:t>
            </a:r>
            <a:br>
              <a:rPr lang="hu-HU" dirty="0" smtClean="0"/>
            </a:br>
            <a:r>
              <a:rPr lang="hu-HU" dirty="0" smtClean="0"/>
              <a:t/>
            </a:r>
            <a:br>
              <a:rPr lang="hu-HU" dirty="0" smtClean="0"/>
            </a:br>
            <a:r>
              <a:rPr lang="hu-HU" dirty="0" smtClean="0"/>
              <a:t>Az 1567 négyzetkilométeres Makói-medencében az eddigi felmérések és nagy pontosságú becslések szerint a kitermelhető ipari gázvagyon 2 milliárd hordó egyenértéknek felel meg, azaz 340 milliárd köbméter gáz feletti vagyont képez. Az ipari vagyonnak - a jelenlegi technológiai ismeretek alapján, évi ötven kút lefúrásával számolva - a következő 30 év során  mintegy 30 százaléka termelhető ki.</a:t>
            </a:r>
            <a:br>
              <a:rPr lang="hu-HU" dirty="0" smtClean="0"/>
            </a:br>
            <a:r>
              <a:rPr lang="hu-HU" dirty="0" smtClean="0"/>
              <a:t/>
            </a:r>
            <a:br>
              <a:rPr lang="hu-HU" dirty="0" smtClean="0"/>
            </a:br>
            <a:r>
              <a:rPr lang="hu-HU" dirty="0" smtClean="0"/>
              <a:t>A földtani vagyon és az ipari vagyon közötti különbség az, hogy az előbbi a teljes gázmennyiségre vonatkozik, az utóbbi pedig a kitermelhető részre. A harmadik fogalom a készlet, ami a gazdaságosan kitermelhető részt képezi, de erről a Makói-medence esetében még nem beszélhetünk, mivel ennek nagyságát csak később lehet meghatározni.</a:t>
            </a:r>
            <a:br>
              <a:rPr lang="hu-HU" dirty="0" smtClean="0"/>
            </a:br>
            <a:r>
              <a:rPr lang="hu-HU" dirty="0" smtClean="0"/>
              <a:t/>
            </a:r>
            <a:br>
              <a:rPr lang="hu-HU" dirty="0" smtClean="0"/>
            </a:br>
            <a:r>
              <a:rPr lang="hu-HU" dirty="0" smtClean="0"/>
              <a:t>A Mol és az ExxonMobil leányvállalata, az ExxonMobil Kutatás és Termelés Magyarország Kft. (ExxonMobil) 2008. április 11-én írt alá  megállapodást közös kutatási program indításáról a Mol Makói-árokban lévő 106. és 107., nyugati területi kutatási blokkjaiban. Az ExxonMobil finanszírozza a teljes kutatási programot, és a felek megegyeztek abban, hogy 50-50 százalékban részesednek a kutatási eredményekből.</a:t>
            </a:r>
            <a:br>
              <a:rPr lang="hu-HU" dirty="0" smtClean="0"/>
            </a:br>
            <a:r>
              <a:rPr lang="hu-HU" dirty="0" smtClean="0"/>
              <a:t/>
            </a:r>
            <a:br>
              <a:rPr lang="hu-HU" dirty="0" smtClean="0"/>
            </a:br>
            <a:r>
              <a:rPr lang="hu-HU" dirty="0" smtClean="0"/>
              <a:t>A Mol korábban közölte azt is: megerősítette pozícióját a Makói-árokban azzal, hogy megszerezte az ExxonMobil részesedésének 50 százalékát a kanadai Falcon csoporthoz tartozó </a:t>
            </a:r>
            <a:r>
              <a:rPr lang="hu-HU" dirty="0" err="1" smtClean="0"/>
              <a:t>TXM-nek</a:t>
            </a:r>
            <a:r>
              <a:rPr lang="hu-HU" dirty="0" smtClean="0"/>
              <a:t>, a Makói-árok keleti területén lévő bányatelkén végzendő kutatásokban. Egy korábbi bejelentés szerint az ExxonMobil leányvállalata, az </a:t>
            </a:r>
            <a:r>
              <a:rPr lang="hu-HU" dirty="0" err="1" smtClean="0"/>
              <a:t>Esso</a:t>
            </a:r>
            <a:r>
              <a:rPr lang="hu-HU" dirty="0" smtClean="0"/>
              <a:t> 2008. árpilis 10-én megállapodást írt alá a Falcon leányvállalatával, a </a:t>
            </a:r>
            <a:r>
              <a:rPr lang="hu-HU" dirty="0" err="1" smtClean="0"/>
              <a:t>TXM-mel</a:t>
            </a:r>
            <a:r>
              <a:rPr lang="hu-HU" dirty="0" smtClean="0"/>
              <a:t>, több szakaszra osztott kutatási program elvégezéséről a TXM Makói-árok felett húzódó bányatelkében. A Mol 2008. április 11-én csatlakozott az </a:t>
            </a:r>
            <a:r>
              <a:rPr lang="hu-HU" dirty="0" err="1" smtClean="0"/>
              <a:t>ExxonMobil-Falcon</a:t>
            </a:r>
            <a:r>
              <a:rPr lang="hu-HU" dirty="0" smtClean="0"/>
              <a:t> megállapodáshoz az ExxonMobil részesedés 50 százalékának megszerzésével. HVG_hu 2008</a:t>
            </a:r>
          </a:p>
          <a:p>
            <a:endParaRPr lang="hu-H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Széleskörű a vélemény, hogy a makói lelőhely a legnagyobb az európai szárazföldön a hollandiai, groningeni gázmező 1959-es fölfedezése óta. Ám a nehézsége is óriási: a makói gáz </a:t>
            </a:r>
            <a:r>
              <a:rPr lang="hu-HU" dirty="0" err="1" smtClean="0"/>
              <a:t>nagyrésze</a:t>
            </a:r>
            <a:r>
              <a:rPr lang="hu-HU" dirty="0" smtClean="0"/>
              <a:t> több mint 6000 méter mélyen van, és minél lejjebb, annál forróbb, elérheti akár a 200 Celsius fokot is. Ugyanis Makó alatt a földkéreg szokatlanul vékony, olvadt kőzet van nem sokkal a felszín alatt. - Ott még fő a kő, vagyis, ha egy kicsit mélyebbre fúrunk, láva tör föl, és elborít - idézte a lap John </a:t>
            </a:r>
            <a:r>
              <a:rPr lang="hu-HU" dirty="0" err="1" smtClean="0"/>
              <a:t>Gustavsont</a:t>
            </a:r>
            <a:r>
              <a:rPr lang="hu-HU" dirty="0" smtClean="0"/>
              <a:t>. Napi_hu 2008</a:t>
            </a:r>
          </a:p>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37</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4C5442D-C52F-495C-959F-C31A5AC7FBF5}" type="datetimeFigureOut">
              <a:rPr lang="hu-HU" smtClean="0"/>
              <a:t>2014.03.06.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4C5442D-C52F-495C-959F-C31A5AC7FBF5}" type="datetimeFigureOut">
              <a:rPr lang="hu-HU" smtClean="0"/>
              <a:t>2014.03.06.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4C5442D-C52F-495C-959F-C31A5AC7FBF5}" type="datetimeFigureOut">
              <a:rPr lang="hu-HU" smtClean="0"/>
              <a:t>2014.03.06.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748800"/>
            <a:ext cx="8424000" cy="466731"/>
          </a:xfrm>
        </p:spPr>
        <p:txBody>
          <a:bodyPr lIns="0" tIns="0" rIns="0" bIns="0" anchor="t" anchorCtr="0">
            <a:normAutofit/>
          </a:bodyPr>
          <a:lstStyle>
            <a:lvl1pPr algn="l">
              <a:lnSpc>
                <a:spcPts val="3100"/>
              </a:lnSpc>
              <a:defRPr sz="3000" spc="-85" baseline="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0000" y="1340768"/>
            <a:ext cx="8424000" cy="4851231"/>
          </a:xfrm>
        </p:spPr>
        <p:txBody>
          <a:bodyPr lIns="0" tIns="0" rIns="0" bIns="0">
            <a:normAutofit/>
          </a:bodyPr>
          <a:lstStyle>
            <a:lvl1pPr marL="184075" indent="-216000">
              <a:lnSpc>
                <a:spcPts val="2200"/>
              </a:lnSpc>
              <a:spcBef>
                <a:spcPts val="0"/>
              </a:spcBef>
              <a:defRPr sz="2200" spc="-17" baseline="0"/>
            </a:lvl1pPr>
            <a:lvl2pPr marL="432000" indent="-216000">
              <a:lnSpc>
                <a:spcPts val="2200"/>
              </a:lnSpc>
              <a:spcBef>
                <a:spcPts val="0"/>
              </a:spcBef>
              <a:buFont typeface="Arial" pitchFamily="34" charset="0"/>
              <a:buChar char="•"/>
              <a:defRPr sz="2200" spc="-17" baseline="0"/>
            </a:lvl2pPr>
            <a:lvl3pPr marL="648000" indent="-216000">
              <a:lnSpc>
                <a:spcPts val="2200"/>
              </a:lnSpc>
              <a:spcBef>
                <a:spcPts val="0"/>
              </a:spcBef>
              <a:buFont typeface="Arial" pitchFamily="34" charset="0"/>
              <a:buChar char="•"/>
              <a:defRPr sz="2200" spc="-17" baseline="0"/>
            </a:lvl3pPr>
            <a:lvl4pPr marL="864000" indent="-216000">
              <a:lnSpc>
                <a:spcPts val="2200"/>
              </a:lnSpc>
              <a:spcBef>
                <a:spcPts val="0"/>
              </a:spcBef>
              <a:buFont typeface="Arial" pitchFamily="34" charset="0"/>
              <a:buChar char="•"/>
              <a:defRPr sz="2200" spc="-17" baseline="0"/>
            </a:lvl4pPr>
            <a:lvl5pPr marL="1080000" indent="-216000">
              <a:lnSpc>
                <a:spcPts val="2200"/>
              </a:lnSpc>
              <a:spcBef>
                <a:spcPts val="0"/>
              </a:spcBef>
              <a:buFont typeface="Arial" pitchFamily="34" charset="0"/>
              <a:buChar char="•"/>
              <a:defRPr sz="2200" spc="-17"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5739642" y="6300000"/>
            <a:ext cx="3044359" cy="360000"/>
          </a:xfrm>
          <a:prstGeom prst="rect">
            <a:avLst/>
          </a:prstGeom>
        </p:spPr>
        <p:txBody>
          <a:bodyPr lIns="0" tIns="0" rIns="0" bIns="0" anchor="t" anchorCtr="0"/>
          <a:lstStyle>
            <a:lvl1pPr algn="r">
              <a:lnSpc>
                <a:spcPts val="1000"/>
              </a:lnSpc>
              <a:defRPr sz="800">
                <a:solidFill>
                  <a:schemeClr val="tx2"/>
                </a:solidFill>
              </a:defRPr>
            </a:lvl1pPr>
          </a:lstStyle>
          <a:p>
            <a:r>
              <a:rPr lang="en-GB" dirty="0" smtClean="0"/>
              <a:t>BP Statistical Review of World Energy 2012 </a:t>
            </a:r>
          </a:p>
          <a:p>
            <a:r>
              <a:rPr lang="en-GB" dirty="0" smtClean="0">
                <a:solidFill>
                  <a:schemeClr val="tx1"/>
                </a:solidFill>
              </a:rPr>
              <a:t>© BP 2012</a:t>
            </a:r>
            <a:endParaRPr lang="en-GB" dirty="0">
              <a:solidFill>
                <a:schemeClr val="tx1"/>
              </a:solidFill>
            </a:endParaRPr>
          </a:p>
        </p:txBody>
      </p:sp>
      <p:cxnSp>
        <p:nvCxnSpPr>
          <p:cNvPr id="9" name="Straight Connector 8"/>
          <p:cNvCxnSpPr/>
          <p:nvPr userDrawn="1"/>
        </p:nvCxnSpPr>
        <p:spPr>
          <a:xfrm>
            <a:off x="360000" y="1215531"/>
            <a:ext cx="8424000"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0000" y="6264000"/>
            <a:ext cx="8424000"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10829" y="332656"/>
            <a:ext cx="573171" cy="759146"/>
          </a:xfrm>
          <a:prstGeom prst="rect">
            <a:avLst/>
          </a:prstGeom>
        </p:spPr>
      </p:pic>
    </p:spTree>
    <p:extLst>
      <p:ext uri="{BB962C8B-B14F-4D97-AF65-F5344CB8AC3E}">
        <p14:creationId xmlns:p14="http://schemas.microsoft.com/office/powerpoint/2010/main" xmlns="" val="12108548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4C5442D-C52F-495C-959F-C31A5AC7FBF5}" type="datetimeFigureOut">
              <a:rPr lang="hu-HU" smtClean="0"/>
              <a:t>2014.03.06.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4C5442D-C52F-495C-959F-C31A5AC7FBF5}" type="datetimeFigureOut">
              <a:rPr lang="hu-HU" smtClean="0"/>
              <a:t>2014.03.06.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4C5442D-C52F-495C-959F-C31A5AC7FBF5}" type="datetimeFigureOut">
              <a:rPr lang="hu-HU" smtClean="0"/>
              <a:t>2014.03.06.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4C5442D-C52F-495C-959F-C31A5AC7FBF5}" type="datetimeFigureOut">
              <a:rPr lang="hu-HU" smtClean="0"/>
              <a:t>2014.03.06.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4C5442D-C52F-495C-959F-C31A5AC7FBF5}" type="datetimeFigureOut">
              <a:rPr lang="hu-HU" smtClean="0"/>
              <a:t>2014.03.06.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4C5442D-C52F-495C-959F-C31A5AC7FBF5}" type="datetimeFigureOut">
              <a:rPr lang="hu-HU" smtClean="0"/>
              <a:t>2014.03.06.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4C5442D-C52F-495C-959F-C31A5AC7FBF5}" type="datetimeFigureOut">
              <a:rPr lang="hu-HU" smtClean="0"/>
              <a:t>2014.03.06.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4C5442D-C52F-495C-959F-C31A5AC7FBF5}" type="datetimeFigureOut">
              <a:rPr lang="hu-HU" smtClean="0"/>
              <a:t>2014.03.06.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8C059F0-69EF-44AC-8D6B-177D77E0B99D}"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5442D-C52F-495C-959F-C31A5AC7FBF5}" type="datetimeFigureOut">
              <a:rPr lang="hu-HU" smtClean="0"/>
              <a:t>2014.03.06.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059F0-69EF-44AC-8D6B-177D77E0B99D}"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3" Type="http://schemas.openxmlformats.org/officeDocument/2006/relationships/control" Target="../activeX/activeX17.xml"/><Relationship Id="rId18" Type="http://schemas.openxmlformats.org/officeDocument/2006/relationships/control" Target="../activeX/activeX22.xml"/><Relationship Id="rId26" Type="http://schemas.openxmlformats.org/officeDocument/2006/relationships/slideLayout" Target="../slideLayouts/slideLayout6.xml"/><Relationship Id="rId39" Type="http://schemas.openxmlformats.org/officeDocument/2006/relationships/hyperlink" Target="http://www.bp.com/extendedsectiongenericarticle.do?categoryId=9037129&amp;contentId=7074606" TargetMode="External"/><Relationship Id="rId21" Type="http://schemas.openxmlformats.org/officeDocument/2006/relationships/control" Target="../activeX/activeX25.xml"/><Relationship Id="rId34" Type="http://schemas.openxmlformats.org/officeDocument/2006/relationships/hyperlink" Target="http://www.bp.com/sectionbodycopy.do?categoryId=132&amp;contentId=7063897" TargetMode="External"/><Relationship Id="rId42" Type="http://schemas.openxmlformats.org/officeDocument/2006/relationships/hyperlink" Target="http://www.bp.com/sectiongenericarticle800.do?categoryId=9037169&amp;contentId=7068608" TargetMode="External"/><Relationship Id="rId47" Type="http://schemas.openxmlformats.org/officeDocument/2006/relationships/hyperlink" Target="http://www.bp.com/extendedsectiongenericarticle.do?categoryId=9041567&amp;contentId=7075236" TargetMode="External"/><Relationship Id="rId50" Type="http://schemas.openxmlformats.org/officeDocument/2006/relationships/hyperlink" Target="http://www.bp.com/liveassets/bp_internet/globalbp/globalbp_uk_english/reports_and_publications/statistical_energy_review_2011/STAGING/local_assets/spreadsheets/statistical_review_of_world_energy_full_report_2011.xls" TargetMode="External"/><Relationship Id="rId55" Type="http://schemas.openxmlformats.org/officeDocument/2006/relationships/hyperlink" Target="https://secure.wilink.com/asp/NA000402/hqgold/NA000402_search_ENG.asp?target=NA000402" TargetMode="External"/><Relationship Id="rId63" Type="http://schemas.openxmlformats.org/officeDocument/2006/relationships/image" Target="../media/image25.gif"/><Relationship Id="rId7" Type="http://schemas.openxmlformats.org/officeDocument/2006/relationships/control" Target="../activeX/activeX11.xml"/><Relationship Id="rId2" Type="http://schemas.openxmlformats.org/officeDocument/2006/relationships/control" Target="../activeX/activeX6.xml"/><Relationship Id="rId16" Type="http://schemas.openxmlformats.org/officeDocument/2006/relationships/control" Target="../activeX/activeX20.xml"/><Relationship Id="rId29" Type="http://schemas.openxmlformats.org/officeDocument/2006/relationships/hyperlink" Target="http://www.bp.com/multipleimagesection.do?categoryId=23&amp;contentId=7017765" TargetMode="External"/><Relationship Id="rId1" Type="http://schemas.openxmlformats.org/officeDocument/2006/relationships/vmlDrawing" Target="../drawings/vmlDrawing2.vml"/><Relationship Id="rId6" Type="http://schemas.openxmlformats.org/officeDocument/2006/relationships/control" Target="../activeX/activeX10.xml"/><Relationship Id="rId11" Type="http://schemas.openxmlformats.org/officeDocument/2006/relationships/control" Target="../activeX/activeX15.xml"/><Relationship Id="rId24" Type="http://schemas.openxmlformats.org/officeDocument/2006/relationships/control" Target="../activeX/activeX28.xml"/><Relationship Id="rId32" Type="http://schemas.openxmlformats.org/officeDocument/2006/relationships/hyperlink" Target="http://www.bp.com/productsservices.do?categoryId=37&amp;contentId=2007985" TargetMode="External"/><Relationship Id="rId37" Type="http://schemas.openxmlformats.org/officeDocument/2006/relationships/hyperlink" Target="http://www.bp.com/sectionbodycopy.do?categoryId=47&amp;contentId=7081352" TargetMode="External"/><Relationship Id="rId40" Type="http://schemas.openxmlformats.org/officeDocument/2006/relationships/hyperlink" Target="http://www.bp.com/subsection.do?categoryId=9037149&amp;contentId=7068599" TargetMode="External"/><Relationship Id="rId45" Type="http://schemas.openxmlformats.org/officeDocument/2006/relationships/hyperlink" Target="http://www.bp.com/extendedsectiongenericarticle.do?categoryId=9041229&amp;contentId=7075080" TargetMode="External"/><Relationship Id="rId53" Type="http://schemas.openxmlformats.org/officeDocument/2006/relationships/hyperlink" Target="http://www.bp.com/liveassets/bp_internet/globalbp/globalbp_uk_english/reports_and_publications/statistical_energy_review_2011/STAGING/local_assets/powerpoint/Oil_slidepack_2012.pptx" TargetMode="External"/><Relationship Id="rId58" Type="http://schemas.openxmlformats.org/officeDocument/2006/relationships/image" Target="../media/image20.gif"/><Relationship Id="rId66" Type="http://schemas.openxmlformats.org/officeDocument/2006/relationships/image" Target="../media/image28.gif"/><Relationship Id="rId5" Type="http://schemas.openxmlformats.org/officeDocument/2006/relationships/control" Target="../activeX/activeX9.xml"/><Relationship Id="rId15" Type="http://schemas.openxmlformats.org/officeDocument/2006/relationships/control" Target="../activeX/activeX19.xml"/><Relationship Id="rId23" Type="http://schemas.openxmlformats.org/officeDocument/2006/relationships/control" Target="../activeX/activeX27.xml"/><Relationship Id="rId28" Type="http://schemas.openxmlformats.org/officeDocument/2006/relationships/hyperlink" Target="http://www.bp.com/multipleimagesection.do?categoryId=6840&amp;contentId=7021557" TargetMode="External"/><Relationship Id="rId36" Type="http://schemas.openxmlformats.org/officeDocument/2006/relationships/hyperlink" Target="http://www.bp.com/sectionbodycopy.do?categoryId=122&amp;contentId=7058789" TargetMode="External"/><Relationship Id="rId49" Type="http://schemas.openxmlformats.org/officeDocument/2006/relationships/hyperlink" Target="http://www.bp.com/extendedsectiongenericarticle.do?categoryId=9041230&amp;contentId=7075081" TargetMode="External"/><Relationship Id="rId57" Type="http://schemas.openxmlformats.org/officeDocument/2006/relationships/hyperlink" Target="http://www.bp.com/siteindex.do?categoryId=9041230" TargetMode="External"/><Relationship Id="rId61" Type="http://schemas.openxmlformats.org/officeDocument/2006/relationships/image" Target="../media/image23.jpeg"/><Relationship Id="rId10" Type="http://schemas.openxmlformats.org/officeDocument/2006/relationships/control" Target="../activeX/activeX14.xml"/><Relationship Id="rId19" Type="http://schemas.openxmlformats.org/officeDocument/2006/relationships/control" Target="../activeX/activeX23.xml"/><Relationship Id="rId31" Type="http://schemas.openxmlformats.org/officeDocument/2006/relationships/hyperlink" Target="http://www.bp.com/sectionbodycopy.do?categoryId=2&amp;contentId=7065607" TargetMode="External"/><Relationship Id="rId44" Type="http://schemas.openxmlformats.org/officeDocument/2006/relationships/hyperlink" Target="http://www.bp.com/sectiongenericarticle800.do?categoryId=9037171&amp;contentId=7068611" TargetMode="External"/><Relationship Id="rId52" Type="http://schemas.openxmlformats.org/officeDocument/2006/relationships/hyperlink" Target="http://www.bp.com/liveassets/bp_internet/globalbp/globalbp_uk_english/reports_and_publications/statistical_energy_review_2011/STAGING/local_assets/pdf/oil_section_2012.pdf" TargetMode="External"/><Relationship Id="rId60" Type="http://schemas.openxmlformats.org/officeDocument/2006/relationships/image" Target="../media/image22.gif"/><Relationship Id="rId65" Type="http://schemas.openxmlformats.org/officeDocument/2006/relationships/image" Target="../media/image27.gif"/><Relationship Id="rId4" Type="http://schemas.openxmlformats.org/officeDocument/2006/relationships/control" Target="../activeX/activeX8.xml"/><Relationship Id="rId9" Type="http://schemas.openxmlformats.org/officeDocument/2006/relationships/control" Target="../activeX/activeX13.xml"/><Relationship Id="rId14" Type="http://schemas.openxmlformats.org/officeDocument/2006/relationships/control" Target="../activeX/activeX18.xml"/><Relationship Id="rId22" Type="http://schemas.openxmlformats.org/officeDocument/2006/relationships/control" Target="../activeX/activeX26.xml"/><Relationship Id="rId27" Type="http://schemas.openxmlformats.org/officeDocument/2006/relationships/hyperlink" Target="http://www.bp.com/multipleimagesection.do?categoryId=9009861&amp;contentId=7018696" TargetMode="External"/><Relationship Id="rId30" Type="http://schemas.openxmlformats.org/officeDocument/2006/relationships/hyperlink" Target="http://www.bp.com/home.do?categoryId=1&amp;contentId=2006973" TargetMode="External"/><Relationship Id="rId35" Type="http://schemas.openxmlformats.org/officeDocument/2006/relationships/hyperlink" Target="http://www.bp.com/productlanding.do?categoryId=120&amp;contentId=7047744" TargetMode="External"/><Relationship Id="rId43" Type="http://schemas.openxmlformats.org/officeDocument/2006/relationships/hyperlink" Target="http://www.bp.com/extendedsectiongenericarticle.do?categoryId=9041228&amp;contentId=7074736" TargetMode="External"/><Relationship Id="rId48" Type="http://schemas.openxmlformats.org/officeDocument/2006/relationships/hyperlink" Target="http://www.bp.com/sectiongenericarticle800.do?categoryId=9037176&amp;contentId=7068620" TargetMode="External"/><Relationship Id="rId56" Type="http://schemas.openxmlformats.org/officeDocument/2006/relationships/hyperlink" Target="http://www.bp.com/conversionCalculator.do?categoryId=9037131" TargetMode="External"/><Relationship Id="rId64" Type="http://schemas.openxmlformats.org/officeDocument/2006/relationships/image" Target="../media/image26.jpeg"/><Relationship Id="rId8" Type="http://schemas.openxmlformats.org/officeDocument/2006/relationships/control" Target="../activeX/activeX12.xml"/><Relationship Id="rId51" Type="http://schemas.openxmlformats.org/officeDocument/2006/relationships/hyperlink" Target="http://www.bp.com/liveassets/bp_internet/globalbp/globalbp_uk_english/reports_and_publications/statistical_energy_review_2011/STAGING/local_assets/pdf/statistical_review_of_world_energy_full_report_2012.pdf" TargetMode="External"/><Relationship Id="rId3" Type="http://schemas.openxmlformats.org/officeDocument/2006/relationships/control" Target="../activeX/activeX7.xml"/><Relationship Id="rId12" Type="http://schemas.openxmlformats.org/officeDocument/2006/relationships/control" Target="../activeX/activeX16.xml"/><Relationship Id="rId17" Type="http://schemas.openxmlformats.org/officeDocument/2006/relationships/control" Target="../activeX/activeX21.xml"/><Relationship Id="rId25" Type="http://schemas.openxmlformats.org/officeDocument/2006/relationships/control" Target="../activeX/activeX29.xml"/><Relationship Id="rId33" Type="http://schemas.openxmlformats.org/officeDocument/2006/relationships/hyperlink" Target="http://www.bp.com/sectionbodycopy.do?categoryId=3311&amp;contentId=7066754" TargetMode="External"/><Relationship Id="rId38" Type="http://schemas.openxmlformats.org/officeDocument/2006/relationships/hyperlink" Target="http://www.bp.com/sectionbodycopy.do?categoryId=7500&amp;contentId=7068481" TargetMode="External"/><Relationship Id="rId46" Type="http://schemas.openxmlformats.org/officeDocument/2006/relationships/hyperlink" Target="http://www.bp.com/sectiongenericarticle800.do?categoryId=9037174&amp;contentId=7068617" TargetMode="External"/><Relationship Id="rId59" Type="http://schemas.openxmlformats.org/officeDocument/2006/relationships/image" Target="../media/image21.gif"/><Relationship Id="rId67" Type="http://schemas.openxmlformats.org/officeDocument/2006/relationships/image" Target="../media/image29.gif"/><Relationship Id="rId20" Type="http://schemas.openxmlformats.org/officeDocument/2006/relationships/control" Target="../activeX/activeX24.xml"/><Relationship Id="rId41" Type="http://schemas.openxmlformats.org/officeDocument/2006/relationships/hyperlink" Target="http://www.bp.com/sectiongenericarticle800.do?categoryId=9037157&amp;contentId=7068604" TargetMode="External"/><Relationship Id="rId54" Type="http://schemas.openxmlformats.org/officeDocument/2006/relationships/hyperlink" Target="http://www.bp.com/sectionbodycopy.do?categoryId=9037132&amp;contentId=7069049" TargetMode="External"/><Relationship Id="rId62" Type="http://schemas.openxmlformats.org/officeDocument/2006/relationships/image" Target="../media/image24.gif"/></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europa.eu/rapid/press-release_MEMO-13-1095_en.htm)" TargetMode="External"/><Relationship Id="rId2" Type="http://schemas.openxmlformats.org/officeDocument/2006/relationships/hyperlink" Target="http://hy-tec.eu/2013/10/regions-role-aknowleded-in-eu-parliament-report-on-clean-power-for-transport/"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Pemex" TargetMode="External"/><Relationship Id="rId3" Type="http://schemas.openxmlformats.org/officeDocument/2006/relationships/hyperlink" Target="http://en.wikipedia.org/wiki/Peak_oil" TargetMode="External"/><Relationship Id="rId7" Type="http://schemas.openxmlformats.org/officeDocument/2006/relationships/hyperlink" Target="http://en.wikipedia.org/wiki/1979_oil_crisis" TargetMode="External"/><Relationship Id="rId2" Type="http://schemas.openxmlformats.org/officeDocument/2006/relationships/hyperlink" Target="http://en.wikipedia.org/wiki/Hubbert_peak_theory" TargetMode="External"/><Relationship Id="rId1" Type="http://schemas.openxmlformats.org/officeDocument/2006/relationships/slideLayout" Target="../slideLayouts/slideLayout2.xml"/><Relationship Id="rId6" Type="http://schemas.openxmlformats.org/officeDocument/2006/relationships/hyperlink" Target="http://en.wikipedia.org/wiki/1973_oil_crisis" TargetMode="External"/><Relationship Id="rId5" Type="http://schemas.openxmlformats.org/officeDocument/2006/relationships/hyperlink" Target="http://en.wikipedia.org/wiki/OPEC" TargetMode="External"/><Relationship Id="rId4" Type="http://schemas.openxmlformats.org/officeDocument/2006/relationships/hyperlink" Target="http://en.wikipedia.org/wiki/M._King_Hubbert" TargetMode="External"/><Relationship Id="rId9" Type="http://schemas.openxmlformats.org/officeDocument/2006/relationships/hyperlink" Target="http://en.wikipedia.org/wiki/Cantarell_Fiel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ontrol" Target="../activeX/activeX2.xml"/><Relationship Id="rId7"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processengineers.blogspot.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ec.europa.eu/environment/integration/energy/unconventional_en.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Romania" TargetMode="External"/><Relationship Id="rId3" Type="http://schemas.openxmlformats.org/officeDocument/2006/relationships/hyperlink" Target="http://en.wikipedia.org/wiki/Austrian_Empire" TargetMode="External"/><Relationship Id="rId7" Type="http://schemas.openxmlformats.org/officeDocument/2006/relationships/hyperlink" Target="http://en.wikipedia.org/wiki/Ploie%C5%9Fti" TargetMode="External"/><Relationship Id="rId2" Type="http://schemas.openxmlformats.org/officeDocument/2006/relationships/hyperlink" Target="http://en.wikipedia.org/wiki/Jas%C5%82o" TargetMode="External"/><Relationship Id="rId1" Type="http://schemas.openxmlformats.org/officeDocument/2006/relationships/slideLayout" Target="../slideLayouts/slideLayout2.xml"/><Relationship Id="rId6" Type="http://schemas.openxmlformats.org/officeDocument/2006/relationships/hyperlink" Target="http://en.wikipedia.org/wiki/Ploesti" TargetMode="External"/><Relationship Id="rId11" Type="http://schemas.openxmlformats.org/officeDocument/2006/relationships/hyperlink" Target="http://en.wikipedia.org/wiki/Sweden" TargetMode="External"/><Relationship Id="rId5" Type="http://schemas.openxmlformats.org/officeDocument/2006/relationships/hyperlink" Target="http://en.wikipedia.org/wiki/Kerosene_lamp" TargetMode="External"/><Relationship Id="rId10" Type="http://schemas.openxmlformats.org/officeDocument/2006/relationships/hyperlink" Target="http://en.wikipedia.org/w/index.php?title=Olje%C3%B6n&amp;action=edit&amp;redlink=1" TargetMode="External"/><Relationship Id="rId4" Type="http://schemas.openxmlformats.org/officeDocument/2006/relationships/hyperlink" Target="http://en.wikipedia.org/wiki/Poland" TargetMode="External"/><Relationship Id="rId9" Type="http://schemas.openxmlformats.org/officeDocument/2006/relationships/hyperlink" Target="http://en.wikipedia.org/wiki/U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car.az/"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nland" TargetMode="External"/><Relationship Id="rId13" Type="http://schemas.openxmlformats.org/officeDocument/2006/relationships/hyperlink" Target="http://en.wikipedia.org/wiki/Rothschild_family" TargetMode="External"/><Relationship Id="rId18" Type="http://schemas.openxmlformats.org/officeDocument/2006/relationships/hyperlink" Target="http://en.wikipedia.org/wiki/Pood" TargetMode="External"/><Relationship Id="rId3" Type="http://schemas.openxmlformats.org/officeDocument/2006/relationships/hyperlink" Target="http://en.wikipedia.org/w/index.php?title=Bibi-Heybat&amp;action=edit&amp;redlink=1" TargetMode="External"/><Relationship Id="rId21" Type="http://schemas.openxmlformats.org/officeDocument/2006/relationships/image" Target="../media/image10.jpeg"/><Relationship Id="rId7" Type="http://schemas.openxmlformats.org/officeDocument/2006/relationships/hyperlink" Target="http://en.wikipedia.org/wiki/Ludvig_Nobel" TargetMode="External"/><Relationship Id="rId12" Type="http://schemas.openxmlformats.org/officeDocument/2006/relationships/hyperlink" Target="http://en.wikipedia.org/w/index.php?title=Villa_Petrolea&amp;action=edit&amp;redlink=1" TargetMode="External"/><Relationship Id="rId17" Type="http://schemas.openxmlformats.org/officeDocument/2006/relationships/hyperlink" Target="http://en.wikipedia.org/w/index.php?title=Seid_Mirbabayev&amp;action=edit&amp;redlink=1" TargetMode="External"/><Relationship Id="rId2" Type="http://schemas.openxmlformats.org/officeDocument/2006/relationships/hyperlink" Target="http://en.wikipedia.org/wiki/Paraffin" TargetMode="External"/><Relationship Id="rId16" Type="http://schemas.openxmlformats.org/officeDocument/2006/relationships/hyperlink" Target="http://en.wikipedia.org/w/index.php?title=Shamsi_Asadullayev&amp;action=edit&amp;redlink=1" TargetMode="External"/><Relationship Id="rId20"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hyperlink" Target="http://en.wikipedia.org/wiki/Nobel" TargetMode="External"/><Relationship Id="rId11" Type="http://schemas.openxmlformats.org/officeDocument/2006/relationships/hyperlink" Target="http://en.wikipedia.org/wiki/Germany" TargetMode="External"/><Relationship Id="rId24" Type="http://schemas.openxmlformats.org/officeDocument/2006/relationships/image" Target="../media/image12.jpeg"/><Relationship Id="rId5" Type="http://schemas.openxmlformats.org/officeDocument/2006/relationships/hyperlink" Target="http://en.wikipedia.org/wiki/Kerosene" TargetMode="External"/><Relationship Id="rId15" Type="http://schemas.openxmlformats.org/officeDocument/2006/relationships/hyperlink" Target="http://en.wikipedia.org/wiki/Murtuza_Mukhtarov" TargetMode="External"/><Relationship Id="rId23" Type="http://schemas.openxmlformats.org/officeDocument/2006/relationships/image" Target="../media/image11.jpeg"/><Relationship Id="rId10" Type="http://schemas.openxmlformats.org/officeDocument/2006/relationships/hyperlink" Target="http://en.wikipedia.org/wiki/Norway" TargetMode="External"/><Relationship Id="rId19" Type="http://schemas.openxmlformats.org/officeDocument/2006/relationships/hyperlink" Target="http://en.wikipedia.org/wiki/Gigagram" TargetMode="External"/><Relationship Id="rId4" Type="http://schemas.openxmlformats.org/officeDocument/2006/relationships/hyperlink" Target="http://en.wikipedia.org/wiki/Wikipedia:Citation_needed" TargetMode="External"/><Relationship Id="rId9" Type="http://schemas.openxmlformats.org/officeDocument/2006/relationships/hyperlink" Target="http://en.wikipedia.org/wiki/Sweden" TargetMode="External"/><Relationship Id="rId14" Type="http://schemas.openxmlformats.org/officeDocument/2006/relationships/hyperlink" Target="http://en.wikipedia.org/wiki/Musa_Nagiyev" TargetMode="External"/><Relationship Id="rId22" Type="http://schemas.openxmlformats.org/officeDocument/2006/relationships/hyperlink" Target="http://en.wikipedia.org/wiki/File:Oldbakuu1_(5).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I. Konvencionális (kőolajalapú)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(motorbenzin, dízel-gázolaj, kerozin, bunker olaj)</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normAutofit fontScale="92500" lnSpcReduction="10000"/>
          </a:bodyPr>
          <a:lstStyle/>
          <a:p>
            <a:r>
              <a:rPr lang="hu-HU" b="1" dirty="0" smtClean="0">
                <a:effectLst>
                  <a:outerShdw blurRad="38100" dist="38100" dir="2700000" algn="tl">
                    <a:srgbClr val="000000">
                      <a:alpha val="43137"/>
                    </a:srgbClr>
                  </a:outerShdw>
                </a:effectLst>
                <a:latin typeface="Arial" pitchFamily="34" charset="0"/>
                <a:cs typeface="Arial" pitchFamily="34" charset="0"/>
              </a:rPr>
              <a:t>I.1. Kőolaj, története, jellemzői, készletek, </a:t>
            </a:r>
            <a:r>
              <a:rPr lang="hu-HU" b="1" dirty="0" err="1" smtClean="0">
                <a:effectLst>
                  <a:outerShdw blurRad="38100" dist="38100" dir="2700000" algn="tl">
                    <a:srgbClr val="000000">
                      <a:alpha val="43137"/>
                    </a:srgbClr>
                  </a:outerShdw>
                </a:effectLst>
                <a:latin typeface="Arial" pitchFamily="34" charset="0"/>
                <a:cs typeface="Arial" pitchFamily="34" charset="0"/>
              </a:rPr>
              <a:t>oil</a:t>
            </a:r>
            <a:r>
              <a:rPr lang="hu-HU" b="1" dirty="0" smtClean="0">
                <a:effectLst>
                  <a:outerShdw blurRad="38100" dist="38100" dir="2700000" algn="tl">
                    <a:srgbClr val="000000">
                      <a:alpha val="43137"/>
                    </a:srgbClr>
                  </a:outerShdw>
                </a:effectLst>
                <a:latin typeface="Arial" pitchFamily="34" charset="0"/>
                <a:cs typeface="Arial" pitchFamily="34" charset="0"/>
              </a:rPr>
              <a:t> </a:t>
            </a:r>
            <a:r>
              <a:rPr lang="hu-HU" b="1" dirty="0" err="1" smtClean="0">
                <a:effectLst>
                  <a:outerShdw blurRad="38100" dist="38100" dir="2700000" algn="tl">
                    <a:srgbClr val="000000">
                      <a:alpha val="43137"/>
                    </a:srgbClr>
                  </a:outerShdw>
                </a:effectLst>
                <a:latin typeface="Arial" pitchFamily="34" charset="0"/>
                <a:cs typeface="Arial" pitchFamily="34" charset="0"/>
              </a:rPr>
              <a:t>peaking</a:t>
            </a:r>
            <a:endParaRPr lang="hu-HU" b="1" dirty="0" smtClean="0">
              <a:effectLst>
                <a:outerShdw blurRad="38100" dist="38100" dir="2700000" algn="tl">
                  <a:srgbClr val="000000">
                    <a:alpha val="43137"/>
                  </a:srgbClr>
                </a:outerShdw>
              </a:effectLst>
              <a:latin typeface="Arial" pitchFamily="34" charset="0"/>
              <a:cs typeface="Arial" pitchFamily="34" charset="0"/>
            </a:endParaRPr>
          </a:p>
          <a:p>
            <a:endParaRPr lang="hu-HU" b="1" dirty="0" smtClean="0">
              <a:effectLst>
                <a:outerShdw blurRad="38100" dist="38100" dir="2700000" algn="tl">
                  <a:srgbClr val="000000">
                    <a:alpha val="43137"/>
                  </a:srgbClr>
                </a:outerShdw>
              </a:effectLst>
              <a:latin typeface="Arial" pitchFamily="34" charset="0"/>
              <a:cs typeface="Arial" pitchFamily="34" charset="0"/>
            </a:endParaRPr>
          </a:p>
          <a:p>
            <a:r>
              <a:rPr lang="hu-HU" sz="2200" b="1" dirty="0" smtClean="0">
                <a:effectLst>
                  <a:outerShdw blurRad="38100" dist="38100" dir="2700000" algn="tl">
                    <a:srgbClr val="000000">
                      <a:alpha val="43137"/>
                    </a:srgbClr>
                  </a:outerShdw>
                </a:effectLst>
                <a:latin typeface="Arial" pitchFamily="34" charset="0"/>
                <a:cs typeface="Arial" pitchFamily="34" charset="0"/>
              </a:rPr>
              <a:t>I.2. Kőolaj keletkezése, kutatása és termelése</a:t>
            </a:r>
            <a:endParaRPr lang="hu-HU"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 jellemzők - kis kőolajkémia</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214422"/>
            <a:ext cx="8229600" cy="5214973"/>
          </a:xfrm>
        </p:spPr>
        <p:txBody>
          <a:bodyPr>
            <a:normAutofit fontScale="70000" lnSpcReduction="20000"/>
          </a:bodyPr>
          <a:lstStyle/>
          <a:p>
            <a:r>
              <a:rPr lang="hu-HU" sz="2400" i="1" dirty="0" smtClean="0">
                <a:solidFill>
                  <a:srgbClr val="7030A0"/>
                </a:solidFill>
                <a:latin typeface="Arial" pitchFamily="34" charset="0"/>
                <a:cs typeface="Arial" pitchFamily="34" charset="0"/>
              </a:rPr>
              <a:t>EU REACH (2007) rendelet értelmezése szerint:</a:t>
            </a:r>
            <a:r>
              <a:rPr lang="hu-HU" sz="2400" dirty="0" smtClean="0">
                <a:latin typeface="Arial" pitchFamily="34" charset="0"/>
                <a:cs typeface="Arial" pitchFamily="34" charset="0"/>
              </a:rPr>
              <a:t> </a:t>
            </a:r>
            <a:r>
              <a:rPr lang="hu-HU" sz="2400" b="1" dirty="0" err="1" smtClean="0">
                <a:latin typeface="Arial" pitchFamily="34" charset="0"/>
                <a:cs typeface="Arial" pitchFamily="34" charset="0"/>
              </a:rPr>
              <a:t>preparation</a:t>
            </a:r>
            <a:r>
              <a:rPr lang="hu-HU" sz="2400" b="1" dirty="0" smtClean="0">
                <a:latin typeface="Arial" pitchFamily="34" charset="0"/>
                <a:cs typeface="Arial" pitchFamily="34" charset="0"/>
              </a:rPr>
              <a:t> / </a:t>
            </a:r>
            <a:r>
              <a:rPr lang="hu-HU" sz="2400" b="1" dirty="0" err="1" smtClean="0">
                <a:latin typeface="Arial" pitchFamily="34" charset="0"/>
                <a:cs typeface="Arial" pitchFamily="34" charset="0"/>
              </a:rPr>
              <a:t>mixture</a:t>
            </a:r>
            <a:r>
              <a:rPr lang="hu-HU" sz="2400" dirty="0" smtClean="0">
                <a:latin typeface="Arial" pitchFamily="34" charset="0"/>
                <a:cs typeface="Arial" pitchFamily="34" charset="0"/>
              </a:rPr>
              <a:t>, a belőle gyártott termékek </a:t>
            </a:r>
            <a:r>
              <a:rPr lang="hu-HU" sz="2400" i="1" dirty="0" smtClean="0">
                <a:latin typeface="Arial" pitchFamily="34" charset="0"/>
                <a:cs typeface="Arial" pitchFamily="34" charset="0"/>
              </a:rPr>
              <a:t>CAS (</a:t>
            </a:r>
            <a:r>
              <a:rPr lang="hu-HU" sz="2400" i="1" dirty="0" err="1" smtClean="0">
                <a:latin typeface="Arial" pitchFamily="34" charset="0"/>
                <a:cs typeface="Arial" pitchFamily="34" charset="0"/>
              </a:rPr>
              <a:t>Chemical</a:t>
            </a:r>
            <a:r>
              <a:rPr lang="hu-HU" sz="2400" i="1" dirty="0" smtClean="0">
                <a:latin typeface="Arial" pitchFamily="34" charset="0"/>
                <a:cs typeface="Arial" pitchFamily="34" charset="0"/>
              </a:rPr>
              <a:t> </a:t>
            </a:r>
            <a:r>
              <a:rPr lang="hu-HU" sz="2400" i="1" dirty="0" err="1" smtClean="0">
                <a:latin typeface="Arial" pitchFamily="34" charset="0"/>
                <a:cs typeface="Arial" pitchFamily="34" charset="0"/>
              </a:rPr>
              <a:t>Abstract</a:t>
            </a:r>
            <a:r>
              <a:rPr lang="hu-HU" sz="2400" i="1" dirty="0" smtClean="0">
                <a:latin typeface="Arial" pitchFamily="34" charset="0"/>
                <a:cs typeface="Arial" pitchFamily="34" charset="0"/>
              </a:rPr>
              <a:t> Service) számok</a:t>
            </a:r>
            <a:r>
              <a:rPr lang="hu-HU" sz="2400" dirty="0" smtClean="0">
                <a:latin typeface="Arial" pitchFamily="34" charset="0"/>
                <a:cs typeface="Arial" pitchFamily="34" charset="0"/>
              </a:rPr>
              <a:t>kal leírható szénhidrogén komponenseket  tartalmaznak. Pl. </a:t>
            </a:r>
            <a:r>
              <a:rPr lang="en-US" sz="2000" dirty="0" smtClean="0"/>
              <a:t>Distillates (petroleum), straight-run middle </a:t>
            </a:r>
            <a:r>
              <a:rPr lang="hu-HU" sz="2000" dirty="0" smtClean="0"/>
              <a:t>CAS </a:t>
            </a:r>
            <a:r>
              <a:rPr lang="en-US" sz="2000" dirty="0" smtClean="0"/>
              <a:t>64741-44-2 </a:t>
            </a:r>
            <a:r>
              <a:rPr lang="hu-HU" sz="2000" dirty="0" smtClean="0"/>
              <a:t>EN</a:t>
            </a:r>
            <a:r>
              <a:rPr lang="en-US" sz="2000" dirty="0" smtClean="0"/>
              <a:t>265-044-7   A complex combination of hydrocarbons produced by the distillation of crude oil.  It consists of hydrocarbons having carbon numbers predominantly in the range of C11 through C20 and boiling in the range of 205°C to 345°C (401°F to 653°F). </a:t>
            </a:r>
            <a:endParaRPr lang="hu-HU" sz="2400" dirty="0" smtClean="0">
              <a:latin typeface="Arial" pitchFamily="34" charset="0"/>
              <a:cs typeface="Arial" pitchFamily="34" charset="0"/>
            </a:endParaRPr>
          </a:p>
          <a:p>
            <a:r>
              <a:rPr lang="hu-HU" sz="2400" i="1" dirty="0" smtClean="0">
                <a:solidFill>
                  <a:srgbClr val="7030A0"/>
                </a:solidFill>
                <a:latin typeface="Arial" pitchFamily="34" charset="0"/>
                <a:cs typeface="Arial" pitchFamily="34" charset="0"/>
              </a:rPr>
              <a:t>Tradicionális felfogás:</a:t>
            </a:r>
            <a:r>
              <a:rPr lang="hu-HU" sz="2400" dirty="0" smtClean="0">
                <a:latin typeface="Arial" pitchFamily="34" charset="0"/>
                <a:cs typeface="Arial" pitchFamily="34" charset="0"/>
              </a:rPr>
              <a:t> </a:t>
            </a:r>
            <a:r>
              <a:rPr lang="hu-HU" sz="2400" b="1" dirty="0" smtClean="0">
                <a:latin typeface="Arial" pitchFamily="34" charset="0"/>
                <a:cs typeface="Arial" pitchFamily="34" charset="0"/>
              </a:rPr>
              <a:t>szénhidrogének (paraffin, olefin, </a:t>
            </a:r>
            <a:r>
              <a:rPr lang="hu-HU" sz="2400" b="1" dirty="0" err="1" smtClean="0">
                <a:latin typeface="Arial" pitchFamily="34" charset="0"/>
                <a:cs typeface="Arial" pitchFamily="34" charset="0"/>
              </a:rPr>
              <a:t>naftén</a:t>
            </a:r>
            <a:r>
              <a:rPr lang="hu-HU" sz="2400" b="1" dirty="0" smtClean="0">
                <a:latin typeface="Arial" pitchFamily="34" charset="0"/>
                <a:cs typeface="Arial" pitchFamily="34" charset="0"/>
              </a:rPr>
              <a:t> és aromás) </a:t>
            </a:r>
            <a:r>
              <a:rPr lang="hu-HU" sz="2400" b="1" dirty="0" err="1" smtClean="0">
                <a:latin typeface="Arial" pitchFamily="34" charset="0"/>
                <a:cs typeface="Arial" pitchFamily="34" charset="0"/>
              </a:rPr>
              <a:t>vm</a:t>
            </a:r>
            <a:r>
              <a:rPr lang="hu-HU" sz="2400" b="1" dirty="0" smtClean="0">
                <a:latin typeface="Arial" pitchFamily="34" charset="0"/>
                <a:cs typeface="Arial" pitchFamily="34" charset="0"/>
              </a:rPr>
              <a:t>. nem szénhidrogének (S, N, O, nehézfémek stb.) elegye </a:t>
            </a:r>
          </a:p>
          <a:p>
            <a:pPr lvl="1"/>
            <a:r>
              <a:rPr lang="hu-HU" sz="2000" b="1" dirty="0" smtClean="0">
                <a:solidFill>
                  <a:srgbClr val="002060"/>
                </a:solidFill>
                <a:latin typeface="Arial" pitchFamily="34" charset="0"/>
                <a:cs typeface="Arial" pitchFamily="34" charset="0"/>
              </a:rPr>
              <a:t>Paraffinok (CnH2n+2)</a:t>
            </a:r>
            <a:r>
              <a:rPr lang="hu-HU" sz="2000" dirty="0" smtClean="0">
                <a:latin typeface="Arial" pitchFamily="34" charset="0"/>
                <a:cs typeface="Arial" pitchFamily="34" charset="0"/>
              </a:rPr>
              <a:t> (15-60%): fő komponensek, </a:t>
            </a:r>
            <a:r>
              <a:rPr lang="hu-HU" sz="2000" i="1" dirty="0" smtClean="0">
                <a:latin typeface="Arial" pitchFamily="34" charset="0"/>
                <a:cs typeface="Arial" pitchFamily="34" charset="0"/>
              </a:rPr>
              <a:t>n</a:t>
            </a:r>
            <a:r>
              <a:rPr lang="hu-HU" sz="2000" dirty="0" smtClean="0">
                <a:latin typeface="Arial" pitchFamily="34" charset="0"/>
                <a:cs typeface="Arial" pitchFamily="34" charset="0"/>
              </a:rPr>
              <a:t> és </a:t>
            </a:r>
            <a:r>
              <a:rPr lang="hu-HU" sz="2000" i="1" dirty="0" smtClean="0">
                <a:latin typeface="Arial" pitchFamily="34" charset="0"/>
                <a:cs typeface="Arial" pitchFamily="34" charset="0"/>
              </a:rPr>
              <a:t>i</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izo</a:t>
            </a:r>
            <a:r>
              <a:rPr lang="hu-HU" sz="2000" dirty="0" smtClean="0">
                <a:latin typeface="Arial" pitchFamily="34" charset="0"/>
                <a:cs typeface="Arial" pitchFamily="34" charset="0"/>
              </a:rPr>
              <a:t> kisebb sűrűség, </a:t>
            </a:r>
            <a:r>
              <a:rPr lang="hu-HU" sz="2000" dirty="0" err="1" smtClean="0">
                <a:latin typeface="Arial" pitchFamily="34" charset="0"/>
                <a:cs typeface="Arial" pitchFamily="34" charset="0"/>
              </a:rPr>
              <a:t>dp</a:t>
            </a:r>
            <a:r>
              <a:rPr lang="hu-HU" sz="2000" dirty="0" smtClean="0">
                <a:latin typeface="Arial" pitchFamily="34" charset="0"/>
                <a:cs typeface="Arial" pitchFamily="34" charset="0"/>
              </a:rPr>
              <a:t>. és </a:t>
            </a:r>
            <a:r>
              <a:rPr lang="hu-HU" sz="2000" dirty="0" err="1" smtClean="0">
                <a:latin typeface="Arial" pitchFamily="34" charset="0"/>
                <a:cs typeface="Arial" pitchFamily="34" charset="0"/>
              </a:rPr>
              <a:t>fp</a:t>
            </a:r>
            <a:r>
              <a:rPr lang="hu-HU" sz="2000" dirty="0" smtClean="0">
                <a:latin typeface="Arial" pitchFamily="34" charset="0"/>
                <a:cs typeface="Arial" pitchFamily="34" charset="0"/>
              </a:rPr>
              <a:t>.). C1-4: gáz, C5-16: folyadék (C5-8 benzin, C8-16 gázolaj), C17-: szilárd (lemezkristályos paraffin, és tűkristályos </a:t>
            </a:r>
            <a:r>
              <a:rPr lang="hu-HU" sz="2000" dirty="0" err="1" smtClean="0">
                <a:latin typeface="Arial" pitchFamily="34" charset="0"/>
                <a:cs typeface="Arial" pitchFamily="34" charset="0"/>
              </a:rPr>
              <a:t>cerezin</a:t>
            </a:r>
            <a:r>
              <a:rPr lang="hu-HU" sz="2000" dirty="0" smtClean="0">
                <a:latin typeface="Arial" pitchFamily="34" charset="0"/>
                <a:cs typeface="Arial" pitchFamily="34" charset="0"/>
              </a:rPr>
              <a:t>)</a:t>
            </a:r>
          </a:p>
          <a:p>
            <a:pPr lvl="1"/>
            <a:r>
              <a:rPr lang="hu-HU" sz="2000" b="1" dirty="0" smtClean="0">
                <a:solidFill>
                  <a:srgbClr val="FF0000"/>
                </a:solidFill>
                <a:latin typeface="Arial" pitchFamily="34" charset="0"/>
                <a:cs typeface="Arial" pitchFamily="34" charset="0"/>
              </a:rPr>
              <a:t>Olefinek:</a:t>
            </a:r>
            <a:r>
              <a:rPr lang="hu-HU" sz="2000" dirty="0" smtClean="0">
                <a:latin typeface="Arial" pitchFamily="34" charset="0"/>
                <a:cs typeface="Arial" pitchFamily="34" charset="0"/>
              </a:rPr>
              <a:t> könnyen polimerizálódik (nem kívánatos), ritkán. Telítendő</a:t>
            </a:r>
          </a:p>
          <a:p>
            <a:pPr lvl="1"/>
            <a:r>
              <a:rPr lang="hu-HU" sz="2000" b="1" dirty="0" err="1" smtClean="0">
                <a:solidFill>
                  <a:srgbClr val="002060"/>
                </a:solidFill>
                <a:latin typeface="Arial" pitchFamily="34" charset="0"/>
                <a:cs typeface="Arial" pitchFamily="34" charset="0"/>
              </a:rPr>
              <a:t>Naftének</a:t>
            </a:r>
            <a:r>
              <a:rPr lang="hu-HU" sz="2000" b="1" dirty="0" smtClean="0">
                <a:solidFill>
                  <a:srgbClr val="002060"/>
                </a:solidFill>
                <a:latin typeface="Arial" pitchFamily="34" charset="0"/>
                <a:cs typeface="Arial" pitchFamily="34" charset="0"/>
              </a:rPr>
              <a:t> (CnH2n)</a:t>
            </a:r>
            <a:r>
              <a:rPr lang="hu-HU" sz="2000" dirty="0" smtClean="0">
                <a:latin typeface="Arial" pitchFamily="34" charset="0"/>
                <a:cs typeface="Arial" pitchFamily="34" charset="0"/>
              </a:rPr>
              <a:t> (30-60%): fontos </a:t>
            </a:r>
            <a:r>
              <a:rPr lang="hu-HU" sz="2000" dirty="0" err="1" smtClean="0">
                <a:latin typeface="Arial" pitchFamily="34" charset="0"/>
                <a:cs typeface="Arial" pitchFamily="34" charset="0"/>
              </a:rPr>
              <a:t>motorhajtóa</a:t>
            </a:r>
            <a:r>
              <a:rPr lang="hu-HU" sz="2000" dirty="0" smtClean="0">
                <a:latin typeface="Arial" pitchFamily="34" charset="0"/>
                <a:cs typeface="Arial" pitchFamily="34" charset="0"/>
              </a:rPr>
              <a:t>. és </a:t>
            </a:r>
            <a:r>
              <a:rPr lang="hu-HU" sz="2000" dirty="0" err="1" smtClean="0">
                <a:latin typeface="Arial" pitchFamily="34" charset="0"/>
                <a:cs typeface="Arial" pitchFamily="34" charset="0"/>
              </a:rPr>
              <a:t>kenőa</a:t>
            </a:r>
            <a:r>
              <a:rPr lang="hu-HU" sz="2000" dirty="0" smtClean="0">
                <a:latin typeface="Arial" pitchFamily="34" charset="0"/>
                <a:cs typeface="Arial" pitchFamily="34" charset="0"/>
              </a:rPr>
              <a:t>. komponens. Azonos C-szám mellett a paraffinnál nagyobb </a:t>
            </a:r>
            <a:r>
              <a:rPr lang="hu-HU" sz="2000" dirty="0" err="1" smtClean="0">
                <a:latin typeface="Arial" pitchFamily="34" charset="0"/>
                <a:cs typeface="Arial" pitchFamily="34" charset="0"/>
              </a:rPr>
              <a:t>sűr.-ű</a:t>
            </a:r>
            <a:r>
              <a:rPr lang="hu-HU" sz="2000" dirty="0" smtClean="0">
                <a:latin typeface="Arial" pitchFamily="34" charset="0"/>
                <a:cs typeface="Arial" pitchFamily="34" charset="0"/>
              </a:rPr>
              <a:t>, kisebb </a:t>
            </a:r>
            <a:r>
              <a:rPr lang="hu-HU" sz="2000" dirty="0" err="1" smtClean="0">
                <a:latin typeface="Arial" pitchFamily="34" charset="0"/>
                <a:cs typeface="Arial" pitchFamily="34" charset="0"/>
              </a:rPr>
              <a:t>dp.-ú</a:t>
            </a:r>
            <a:endParaRPr lang="hu-HU" sz="2000" dirty="0" smtClean="0">
              <a:latin typeface="Arial" pitchFamily="34" charset="0"/>
              <a:cs typeface="Arial" pitchFamily="34" charset="0"/>
            </a:endParaRPr>
          </a:p>
          <a:p>
            <a:pPr lvl="1"/>
            <a:r>
              <a:rPr lang="hu-HU" sz="2000" b="1" dirty="0" smtClean="0">
                <a:solidFill>
                  <a:srgbClr val="7030A0"/>
                </a:solidFill>
                <a:latin typeface="Arial" pitchFamily="34" charset="0"/>
                <a:cs typeface="Arial" pitchFamily="34" charset="0"/>
              </a:rPr>
              <a:t>Aromások </a:t>
            </a:r>
            <a:r>
              <a:rPr lang="hu-HU" sz="2000" dirty="0" smtClean="0">
                <a:latin typeface="Arial" pitchFamily="34" charset="0"/>
                <a:cs typeface="Arial" pitchFamily="34" charset="0"/>
              </a:rPr>
              <a:t>(3-30%): égési </a:t>
            </a:r>
            <a:r>
              <a:rPr lang="hu-HU" sz="2000" dirty="0" err="1" smtClean="0">
                <a:latin typeface="Arial" pitchFamily="34" charset="0"/>
                <a:cs typeface="Arial" pitchFamily="34" charset="0"/>
              </a:rPr>
              <a:t>tul.-kat</a:t>
            </a:r>
            <a:r>
              <a:rPr lang="hu-HU" sz="2000" dirty="0" smtClean="0">
                <a:latin typeface="Arial" pitchFamily="34" charset="0"/>
                <a:cs typeface="Arial" pitchFamily="34" charset="0"/>
              </a:rPr>
              <a:t> rontja (nem kívánatos benzinben és gázolajban), hosszú </a:t>
            </a:r>
            <a:r>
              <a:rPr lang="hu-HU" sz="2000" dirty="0" err="1" smtClean="0">
                <a:latin typeface="Arial" pitchFamily="34" charset="0"/>
                <a:cs typeface="Arial" pitchFamily="34" charset="0"/>
              </a:rPr>
              <a:t>izopar</a:t>
            </a:r>
            <a:r>
              <a:rPr lang="hu-HU" sz="2000" dirty="0" smtClean="0">
                <a:latin typeface="Arial" pitchFamily="34" charset="0"/>
                <a:cs typeface="Arial" pitchFamily="34" charset="0"/>
              </a:rPr>
              <a:t>. oldallánccal viszkozitási </a:t>
            </a:r>
            <a:r>
              <a:rPr lang="hu-HU" sz="2000" dirty="0" err="1" smtClean="0">
                <a:latin typeface="Arial" pitchFamily="34" charset="0"/>
                <a:cs typeface="Arial" pitchFamily="34" charset="0"/>
              </a:rPr>
              <a:t>tul.-t</a:t>
            </a:r>
            <a:r>
              <a:rPr lang="hu-HU" sz="2000" dirty="0" smtClean="0">
                <a:latin typeface="Arial" pitchFamily="34" charset="0"/>
                <a:cs typeface="Arial" pitchFamily="34" charset="0"/>
              </a:rPr>
              <a:t> javítja (kenőolajban kívánatos), jó oldószerek</a:t>
            </a:r>
          </a:p>
          <a:p>
            <a:pPr lvl="1"/>
            <a:r>
              <a:rPr lang="hu-HU" sz="2000" b="1" dirty="0" smtClean="0">
                <a:solidFill>
                  <a:srgbClr val="FF0000"/>
                </a:solidFill>
                <a:latin typeface="Arial" pitchFamily="34" charset="0"/>
                <a:cs typeface="Arial" pitchFamily="34" charset="0"/>
              </a:rPr>
              <a:t>Kén</a:t>
            </a:r>
            <a:r>
              <a:rPr lang="hu-HU" sz="2000" dirty="0" smtClean="0">
                <a:latin typeface="Arial" pitchFamily="34" charset="0"/>
                <a:cs typeface="Arial" pitchFamily="34" charset="0"/>
              </a:rPr>
              <a:t> (0,1-6%), </a:t>
            </a:r>
            <a:r>
              <a:rPr lang="hu-HU" sz="2000" dirty="0" err="1" smtClean="0">
                <a:latin typeface="Arial" pitchFamily="34" charset="0"/>
                <a:cs typeface="Arial" pitchFamily="34" charset="0"/>
              </a:rPr>
              <a:t>sweet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sour</a:t>
            </a:r>
            <a:r>
              <a:rPr lang="hu-HU" sz="2000" dirty="0" smtClean="0">
                <a:latin typeface="Arial" pitchFamily="34" charset="0"/>
                <a:cs typeface="Arial" pitchFamily="34" charset="0"/>
              </a:rPr>
              <a:t>. Előfordulása: kénhidrogén, </a:t>
            </a:r>
            <a:r>
              <a:rPr lang="hu-HU" sz="2000" dirty="0" err="1" smtClean="0">
                <a:latin typeface="Arial" pitchFamily="34" charset="0"/>
                <a:cs typeface="Arial" pitchFamily="34" charset="0"/>
              </a:rPr>
              <a:t>merkaptán</a:t>
            </a:r>
            <a:r>
              <a:rPr lang="hu-HU" sz="2000" dirty="0" smtClean="0">
                <a:latin typeface="Arial" pitchFamily="34" charset="0"/>
                <a:cs typeface="Arial" pitchFamily="34" charset="0"/>
              </a:rPr>
              <a:t> (savas, korrozív); szulfid, diszulfid (hőre bomlik); </a:t>
            </a:r>
            <a:r>
              <a:rPr lang="hu-HU" sz="2000" dirty="0" err="1" smtClean="0">
                <a:latin typeface="Arial" pitchFamily="34" charset="0"/>
                <a:cs typeface="Arial" pitchFamily="34" charset="0"/>
              </a:rPr>
              <a:t>tiofán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tiofén</a:t>
            </a:r>
            <a:r>
              <a:rPr lang="hu-HU" sz="2000" dirty="0" smtClean="0">
                <a:latin typeface="Arial" pitchFamily="34" charset="0"/>
                <a:cs typeface="Arial" pitchFamily="34" charset="0"/>
              </a:rPr>
              <a:t> (termikusan stabil). Magasabban forró frakciókban feldúsul. Kénmentesítés kell!</a:t>
            </a:r>
          </a:p>
          <a:p>
            <a:pPr lvl="1"/>
            <a:r>
              <a:rPr lang="hu-HU" sz="2000" b="1" dirty="0" smtClean="0">
                <a:solidFill>
                  <a:srgbClr val="FF0000"/>
                </a:solidFill>
                <a:latin typeface="Arial" pitchFamily="34" charset="0"/>
                <a:cs typeface="Arial" pitchFamily="34" charset="0"/>
              </a:rPr>
              <a:t>Nitrogén</a:t>
            </a:r>
            <a:r>
              <a:rPr lang="hu-HU" sz="2000" dirty="0" smtClean="0">
                <a:latin typeface="Arial" pitchFamily="34" charset="0"/>
                <a:cs typeface="Arial" pitchFamily="34" charset="0"/>
              </a:rPr>
              <a:t> (0,03-2%): </a:t>
            </a:r>
            <a:r>
              <a:rPr lang="hu-HU" sz="2000" dirty="0" err="1" smtClean="0">
                <a:latin typeface="Arial" pitchFamily="34" charset="0"/>
                <a:cs typeface="Arial" pitchFamily="34" charset="0"/>
              </a:rPr>
              <a:t>piperidin</a:t>
            </a:r>
            <a:r>
              <a:rPr lang="hu-HU" sz="2000" dirty="0" smtClean="0">
                <a:latin typeface="Arial" pitchFamily="34" charset="0"/>
                <a:cs typeface="Arial" pitchFamily="34" charset="0"/>
              </a:rPr>
              <a:t>, piridin, </a:t>
            </a:r>
            <a:r>
              <a:rPr lang="hu-HU" sz="2000" dirty="0" err="1" smtClean="0">
                <a:latin typeface="Arial" pitchFamily="34" charset="0"/>
                <a:cs typeface="Arial" pitchFamily="34" charset="0"/>
              </a:rPr>
              <a:t>kinolin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indol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pirrol</a:t>
            </a:r>
            <a:r>
              <a:rPr lang="hu-HU" sz="2000" dirty="0" smtClean="0">
                <a:latin typeface="Arial" pitchFamily="34" charset="0"/>
                <a:cs typeface="Arial" pitchFamily="34" charset="0"/>
              </a:rPr>
              <a:t>. Gyantaképződést segíti. Magasabban forró frakciókban feldúsul. Csökkentendő</a:t>
            </a:r>
          </a:p>
          <a:p>
            <a:pPr lvl="1"/>
            <a:r>
              <a:rPr lang="hu-HU" sz="2000" b="1" dirty="0" smtClean="0">
                <a:solidFill>
                  <a:srgbClr val="7030A0"/>
                </a:solidFill>
                <a:latin typeface="Arial" pitchFamily="34" charset="0"/>
                <a:cs typeface="Arial" pitchFamily="34" charset="0"/>
              </a:rPr>
              <a:t>Oxigén</a:t>
            </a:r>
            <a:r>
              <a:rPr lang="hu-HU" sz="2000" dirty="0" smtClean="0">
                <a:latin typeface="Arial" pitchFamily="34" charset="0"/>
                <a:cs typeface="Arial" pitchFamily="34" charset="0"/>
              </a:rPr>
              <a:t> (0,3-4,8%): </a:t>
            </a:r>
            <a:r>
              <a:rPr lang="hu-HU" sz="2000" dirty="0" err="1" smtClean="0">
                <a:latin typeface="Arial" pitchFamily="34" charset="0"/>
                <a:cs typeface="Arial" pitchFamily="34" charset="0"/>
              </a:rPr>
              <a:t>nafténsav</a:t>
            </a:r>
            <a:r>
              <a:rPr lang="hu-HU" sz="2000" dirty="0" smtClean="0">
                <a:latin typeface="Arial" pitchFamily="34" charset="0"/>
                <a:cs typeface="Arial" pitchFamily="34" charset="0"/>
              </a:rPr>
              <a:t>, fenol, aszfalt / gyanta. Aromás, </a:t>
            </a:r>
            <a:r>
              <a:rPr lang="hu-HU" sz="2000" dirty="0" err="1" smtClean="0">
                <a:latin typeface="Arial" pitchFamily="34" charset="0"/>
                <a:cs typeface="Arial" pitchFamily="34" charset="0"/>
              </a:rPr>
              <a:t>naftén</a:t>
            </a:r>
            <a:r>
              <a:rPr lang="hu-HU" sz="2000" dirty="0" smtClean="0">
                <a:latin typeface="Arial" pitchFamily="34" charset="0"/>
                <a:cs typeface="Arial" pitchFamily="34" charset="0"/>
              </a:rPr>
              <a:t> paraffin oldallánccal </a:t>
            </a:r>
            <a:r>
              <a:rPr lang="hu-HU" sz="2000" dirty="0" err="1" smtClean="0">
                <a:latin typeface="Arial" pitchFamily="34" charset="0"/>
                <a:cs typeface="Arial" pitchFamily="34" charset="0"/>
              </a:rPr>
              <a:t>aszfalténné</a:t>
            </a:r>
            <a:r>
              <a:rPr lang="hu-HU" sz="2000" dirty="0" smtClean="0">
                <a:latin typeface="Arial" pitchFamily="34" charset="0"/>
                <a:cs typeface="Arial" pitchFamily="34" charset="0"/>
              </a:rPr>
              <a:t> oxidálódhat.  Lehet hasznos</a:t>
            </a:r>
          </a:p>
          <a:p>
            <a:pPr lvl="1"/>
            <a:r>
              <a:rPr lang="hu-HU" sz="2000" b="1" dirty="0" smtClean="0">
                <a:solidFill>
                  <a:srgbClr val="FF0000"/>
                </a:solidFill>
                <a:latin typeface="Arial" pitchFamily="34" charset="0"/>
                <a:cs typeface="Arial" pitchFamily="34" charset="0"/>
              </a:rPr>
              <a:t>Nehézfémek</a:t>
            </a:r>
            <a:r>
              <a:rPr lang="hu-HU" sz="2000" dirty="0" smtClean="0">
                <a:latin typeface="Arial" pitchFamily="34" charset="0"/>
                <a:cs typeface="Arial" pitchFamily="34" charset="0"/>
              </a:rPr>
              <a:t>: V, Ni stb. Magasabban forró frakciókban feldúsulnak. Nem kívánatosak </a:t>
            </a:r>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53752"/>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Néhány </a:t>
            </a:r>
            <a:r>
              <a:rPr lang="hu-HU"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kőolaj</a:t>
            </a:r>
            <a:r>
              <a:rPr lang="hu-HU" sz="2800" b="1" dirty="0" smtClean="0">
                <a:effectLst>
                  <a:outerShdw blurRad="38100" dist="38100" dir="2700000" algn="tl">
                    <a:srgbClr val="000000">
                      <a:alpha val="43137"/>
                    </a:srgbClr>
                  </a:outerShdw>
                </a:effectLst>
                <a:latin typeface="Arial" pitchFamily="34" charset="0"/>
                <a:cs typeface="Arial" pitchFamily="34" charset="0"/>
              </a:rPr>
              <a:t>- és </a:t>
            </a:r>
            <a:r>
              <a:rPr lang="hu-HU" sz="28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kőolajtermék</a:t>
            </a:r>
            <a:r>
              <a:rPr lang="hu-HU" sz="2800" b="1" dirty="0" smtClean="0">
                <a:effectLst>
                  <a:outerShdw blurRad="38100" dist="38100" dir="2700000" algn="tl">
                    <a:srgbClr val="000000">
                      <a:alpha val="43137"/>
                    </a:srgbClr>
                  </a:outerShdw>
                </a:effectLst>
                <a:latin typeface="Arial" pitchFamily="34" charset="0"/>
                <a:cs typeface="Arial" pitchFamily="34" charset="0"/>
              </a:rPr>
              <a:t>-tulajdonság</a:t>
            </a:r>
            <a:endParaRPr lang="hu-HU" sz="2800" dirty="0"/>
          </a:p>
        </p:txBody>
      </p:sp>
      <p:sp>
        <p:nvSpPr>
          <p:cNvPr id="3" name="Tartalom helye 2"/>
          <p:cNvSpPr>
            <a:spLocks noGrp="1"/>
          </p:cNvSpPr>
          <p:nvPr>
            <p:ph idx="1"/>
          </p:nvPr>
        </p:nvSpPr>
        <p:spPr>
          <a:xfrm>
            <a:off x="457200" y="980729"/>
            <a:ext cx="8229600" cy="5877271"/>
          </a:xfrm>
        </p:spPr>
        <p:txBody>
          <a:bodyPr>
            <a:normAutofit fontScale="77500" lnSpcReduction="20000"/>
          </a:bodyPr>
          <a:lstStyle/>
          <a:p>
            <a:r>
              <a:rPr lang="hu-HU" sz="2400" b="1" dirty="0" smtClean="0">
                <a:solidFill>
                  <a:srgbClr val="002060"/>
                </a:solidFill>
                <a:latin typeface="Arial" pitchFamily="34" charset="0"/>
                <a:cs typeface="Arial" pitchFamily="34" charset="0"/>
              </a:rPr>
              <a:t>Sűrűség</a:t>
            </a:r>
            <a:r>
              <a:rPr lang="hu-HU" sz="2400" dirty="0" smtClean="0">
                <a:latin typeface="Arial" pitchFamily="34" charset="0"/>
                <a:cs typeface="Arial" pitchFamily="34" charset="0"/>
              </a:rPr>
              <a:t>: erősen hőmérsékletfüggő (növelésekor csökken) </a:t>
            </a:r>
            <a:r>
              <a:rPr lang="hu-HU" sz="2400" dirty="0" smtClean="0">
                <a:solidFill>
                  <a:schemeClr val="accent6">
                    <a:lumMod val="50000"/>
                  </a:schemeClr>
                </a:solidFill>
                <a:latin typeface="Arial" pitchFamily="34" charset="0"/>
                <a:cs typeface="Arial" pitchFamily="34" charset="0"/>
              </a:rPr>
              <a:t>(termékeknél is fontos)</a:t>
            </a:r>
            <a:r>
              <a:rPr lang="hu-HU" sz="2400" dirty="0" smtClean="0">
                <a:latin typeface="Arial" pitchFamily="34" charset="0"/>
                <a:cs typeface="Arial" pitchFamily="34" charset="0"/>
              </a:rPr>
              <a:t>; </a:t>
            </a:r>
            <a:r>
              <a:rPr lang="hu-HU" sz="2400" b="1" dirty="0" smtClean="0">
                <a:solidFill>
                  <a:srgbClr val="002060"/>
                </a:solidFill>
                <a:latin typeface="Arial" pitchFamily="34" charset="0"/>
                <a:cs typeface="Arial" pitchFamily="34" charset="0"/>
              </a:rPr>
              <a:t>API </a:t>
            </a:r>
            <a:r>
              <a:rPr lang="hu-HU" sz="2400" b="1" dirty="0" err="1" smtClean="0">
                <a:solidFill>
                  <a:srgbClr val="002060"/>
                </a:solidFill>
                <a:latin typeface="Arial" pitchFamily="34" charset="0"/>
                <a:cs typeface="Arial" pitchFamily="34" charset="0"/>
              </a:rPr>
              <a:t>gravity</a:t>
            </a:r>
            <a:r>
              <a:rPr lang="hu-HU" sz="2400" b="1" dirty="0" smtClean="0">
                <a:solidFill>
                  <a:srgbClr val="002060"/>
                </a:solidFill>
                <a:latin typeface="Arial" pitchFamily="34" charset="0"/>
                <a:cs typeface="Arial" pitchFamily="34" charset="0"/>
              </a:rPr>
              <a:t> </a:t>
            </a:r>
            <a:r>
              <a:rPr lang="hu-HU" sz="2400" b="1" dirty="0" smtClean="0">
                <a:latin typeface="Arial" pitchFamily="34" charset="0"/>
                <a:cs typeface="Arial" pitchFamily="34" charset="0"/>
              </a:rPr>
              <a:t>:</a:t>
            </a:r>
          </a:p>
          <a:p>
            <a:pPr lvl="1"/>
            <a:r>
              <a:rPr lang="hu-HU" sz="2000" i="1" dirty="0" err="1" smtClean="0">
                <a:latin typeface="Arial" pitchFamily="34" charset="0"/>
                <a:cs typeface="Arial" pitchFamily="34" charset="0"/>
              </a:rPr>
              <a:t>Light</a:t>
            </a:r>
            <a:r>
              <a:rPr lang="hu-HU" sz="2000" i="1" dirty="0" smtClean="0">
                <a:latin typeface="Arial" pitchFamily="34" charset="0"/>
                <a:cs typeface="Arial" pitchFamily="34" charset="0"/>
              </a:rPr>
              <a:t> &gt; 31.1</a:t>
            </a:r>
            <a:r>
              <a:rPr lang="hu-HU" sz="2000" dirty="0" smtClean="0">
                <a:latin typeface="Arial" pitchFamily="34" charset="0"/>
                <a:cs typeface="Arial" pitchFamily="34" charset="0"/>
              </a:rPr>
              <a:t> (Ural 32, Algyői 41) [legdrágább: 40-45, de &gt;45 kevésbé értékes a rövidebb lánc miatt]</a:t>
            </a:r>
          </a:p>
          <a:p>
            <a:pPr lvl="1"/>
            <a:r>
              <a:rPr lang="hu-HU" sz="2000" i="1" dirty="0" err="1" smtClean="0">
                <a:latin typeface="Arial" pitchFamily="34" charset="0"/>
                <a:cs typeface="Arial" pitchFamily="34" charset="0"/>
              </a:rPr>
              <a:t>Medium</a:t>
            </a:r>
            <a:r>
              <a:rPr lang="hu-HU" sz="2000" i="1" dirty="0" smtClean="0">
                <a:latin typeface="Arial" pitchFamily="34" charset="0"/>
                <a:cs typeface="Arial" pitchFamily="34" charset="0"/>
              </a:rPr>
              <a:t> 22.3 – 31.1</a:t>
            </a:r>
          </a:p>
          <a:p>
            <a:pPr lvl="1"/>
            <a:r>
              <a:rPr lang="hu-HU" sz="2000" i="1" dirty="0" err="1" smtClean="0">
                <a:latin typeface="Arial" pitchFamily="34" charset="0"/>
                <a:cs typeface="Arial" pitchFamily="34" charset="0"/>
              </a:rPr>
              <a:t>Heavy</a:t>
            </a:r>
            <a:r>
              <a:rPr lang="hu-HU" sz="2000" i="1" dirty="0" smtClean="0">
                <a:latin typeface="Arial" pitchFamily="34" charset="0"/>
                <a:cs typeface="Arial" pitchFamily="34" charset="0"/>
              </a:rPr>
              <a:t> &lt; 22.3 (&lt;10: extra </a:t>
            </a:r>
            <a:r>
              <a:rPr lang="hu-HU" sz="2000" i="1" dirty="0" err="1" smtClean="0">
                <a:latin typeface="Arial" pitchFamily="34" charset="0"/>
                <a:cs typeface="Arial" pitchFamily="34" charset="0"/>
              </a:rPr>
              <a:t>heavy</a:t>
            </a:r>
            <a:r>
              <a:rPr lang="hu-HU" sz="2000" i="1" dirty="0" smtClean="0">
                <a:latin typeface="Arial" pitchFamily="34" charset="0"/>
                <a:cs typeface="Arial" pitchFamily="34" charset="0"/>
              </a:rPr>
              <a:t>)</a:t>
            </a:r>
          </a:p>
          <a:p>
            <a:r>
              <a:rPr lang="hu-HU" sz="2400" b="1" dirty="0" smtClean="0">
                <a:solidFill>
                  <a:srgbClr val="002060"/>
                </a:solidFill>
                <a:latin typeface="Arial" pitchFamily="34" charset="0"/>
                <a:cs typeface="Arial" pitchFamily="34" charset="0"/>
              </a:rPr>
              <a:t>Kéntartalom</a:t>
            </a:r>
            <a:r>
              <a:rPr lang="hu-HU" sz="2400" dirty="0" smtClean="0">
                <a:latin typeface="Arial" pitchFamily="34" charset="0"/>
                <a:cs typeface="Arial" pitchFamily="34" charset="0"/>
              </a:rPr>
              <a:t>: </a:t>
            </a:r>
            <a:r>
              <a:rPr lang="hu-HU" sz="2400" i="1" dirty="0" err="1" smtClean="0">
                <a:latin typeface="Arial" pitchFamily="34" charset="0"/>
                <a:cs typeface="Arial" pitchFamily="34" charset="0"/>
              </a:rPr>
              <a:t>sweet</a:t>
            </a:r>
            <a:r>
              <a:rPr lang="hu-HU" sz="2400" i="1" dirty="0" smtClean="0">
                <a:latin typeface="Arial" pitchFamily="34" charset="0"/>
                <a:cs typeface="Arial" pitchFamily="34" charset="0"/>
              </a:rPr>
              <a:t> - &lt;=0,5%; </a:t>
            </a:r>
            <a:r>
              <a:rPr lang="hu-HU" sz="2400" i="1" dirty="0" err="1" smtClean="0">
                <a:latin typeface="Arial" pitchFamily="34" charset="0"/>
                <a:cs typeface="Arial" pitchFamily="34" charset="0"/>
              </a:rPr>
              <a:t>sour</a:t>
            </a:r>
            <a:r>
              <a:rPr lang="hu-HU" sz="2400" i="1" dirty="0" smtClean="0">
                <a:latin typeface="Arial" pitchFamily="34" charset="0"/>
                <a:cs typeface="Arial" pitchFamily="34" charset="0"/>
              </a:rPr>
              <a:t> &gt; 0,5% </a:t>
            </a:r>
            <a:r>
              <a:rPr lang="hu-HU" sz="2400" dirty="0" smtClean="0">
                <a:solidFill>
                  <a:schemeClr val="accent6">
                    <a:lumMod val="50000"/>
                  </a:schemeClr>
                </a:solidFill>
                <a:latin typeface="Arial" pitchFamily="34" charset="0"/>
                <a:cs typeface="Arial" pitchFamily="34" charset="0"/>
              </a:rPr>
              <a:t>(termékeknél is fontos)</a:t>
            </a:r>
          </a:p>
          <a:p>
            <a:r>
              <a:rPr lang="hu-HU" sz="2400" b="1" dirty="0" smtClean="0">
                <a:solidFill>
                  <a:schemeClr val="accent6">
                    <a:lumMod val="50000"/>
                  </a:schemeClr>
                </a:solidFill>
                <a:latin typeface="Arial" pitchFamily="34" charset="0"/>
                <a:cs typeface="Arial" pitchFamily="34" charset="0"/>
              </a:rPr>
              <a:t>Telített gőznyomás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n-paraffinokra</a:t>
            </a:r>
            <a:r>
              <a:rPr lang="hu-HU" sz="2400" dirty="0" smtClean="0">
                <a:latin typeface="Arial" pitchFamily="34" charset="0"/>
                <a:cs typeface="Arial" pitchFamily="34" charset="0"/>
              </a:rPr>
              <a:t> a hőmérséklettel lineárisan változik (</a:t>
            </a:r>
            <a:r>
              <a:rPr lang="hu-HU" sz="2400" dirty="0" err="1" smtClean="0">
                <a:latin typeface="Arial" pitchFamily="34" charset="0"/>
                <a:cs typeface="Arial" pitchFamily="34" charset="0"/>
              </a:rPr>
              <a:t>Cox-diagram</a:t>
            </a:r>
            <a:r>
              <a:rPr lang="hu-HU" sz="2400" dirty="0" smtClean="0">
                <a:latin typeface="Arial" pitchFamily="34" charset="0"/>
                <a:cs typeface="Arial" pitchFamily="34" charset="0"/>
              </a:rPr>
              <a:t>). Motorbenzinre szabvány szerinti érték</a:t>
            </a:r>
          </a:p>
          <a:p>
            <a:r>
              <a:rPr lang="hu-HU" sz="2400" b="1" dirty="0" smtClean="0">
                <a:solidFill>
                  <a:schemeClr val="accent6">
                    <a:lumMod val="50000"/>
                  </a:schemeClr>
                </a:solidFill>
                <a:latin typeface="Arial" pitchFamily="34" charset="0"/>
                <a:cs typeface="Arial" pitchFamily="34" charset="0"/>
              </a:rPr>
              <a:t>Viszkozitás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cS</a:t>
            </a:r>
            <a:r>
              <a:rPr lang="hu-HU" sz="2400" dirty="0" smtClean="0">
                <a:latin typeface="Arial" pitchFamily="34" charset="0"/>
                <a:cs typeface="Arial" pitchFamily="34" charset="0"/>
              </a:rPr>
              <a:t>(cm2/sec). A hőmérséklet növelésekor csökken. Kenőolajokra </a:t>
            </a:r>
            <a:r>
              <a:rPr lang="hu-HU" sz="2400" b="1" dirty="0" smtClean="0">
                <a:solidFill>
                  <a:schemeClr val="accent6">
                    <a:lumMod val="50000"/>
                  </a:schemeClr>
                </a:solidFill>
                <a:latin typeface="Arial" pitchFamily="34" charset="0"/>
                <a:cs typeface="Arial" pitchFamily="34" charset="0"/>
              </a:rPr>
              <a:t>viszkozitási index</a:t>
            </a:r>
            <a:r>
              <a:rPr lang="hu-HU" sz="2400" dirty="0" smtClean="0">
                <a:latin typeface="Arial" pitchFamily="34" charset="0"/>
                <a:cs typeface="Arial" pitchFamily="34" charset="0"/>
              </a:rPr>
              <a:t> (később)</a:t>
            </a:r>
          </a:p>
          <a:p>
            <a:r>
              <a:rPr lang="hu-HU" sz="2400" dirty="0" smtClean="0">
                <a:latin typeface="Arial" pitchFamily="34" charset="0"/>
                <a:cs typeface="Arial" pitchFamily="34" charset="0"/>
              </a:rPr>
              <a:t>Hőtani tulajdonságok: fajhő, párolgási hő, entalpia (hőtartalom), olvadáspont (</a:t>
            </a:r>
            <a:r>
              <a:rPr lang="hu-HU" sz="2400" dirty="0" err="1" smtClean="0">
                <a:latin typeface="Arial" pitchFamily="34" charset="0"/>
                <a:cs typeface="Arial" pitchFamily="34" charset="0"/>
              </a:rPr>
              <a:t>op</a:t>
            </a:r>
            <a:r>
              <a:rPr lang="hu-HU" sz="2400" dirty="0" smtClean="0">
                <a:latin typeface="Arial" pitchFamily="34" charset="0"/>
                <a:cs typeface="Arial" pitchFamily="34" charset="0"/>
              </a:rPr>
              <a:t>), </a:t>
            </a:r>
            <a:r>
              <a:rPr lang="hu-HU" sz="2400" b="1" dirty="0" smtClean="0">
                <a:solidFill>
                  <a:schemeClr val="accent6">
                    <a:lumMod val="50000"/>
                  </a:schemeClr>
                </a:solidFill>
                <a:latin typeface="Arial" pitchFamily="34" charset="0"/>
                <a:cs typeface="Arial" pitchFamily="34" charset="0"/>
              </a:rPr>
              <a:t>dermedéspont (</a:t>
            </a:r>
            <a:r>
              <a:rPr lang="hu-HU" sz="2400" b="1" dirty="0" err="1" smtClean="0">
                <a:solidFill>
                  <a:schemeClr val="accent6">
                    <a:lumMod val="50000"/>
                  </a:schemeClr>
                </a:solidFill>
                <a:latin typeface="Arial" pitchFamily="34" charset="0"/>
                <a:cs typeface="Arial" pitchFamily="34" charset="0"/>
              </a:rPr>
              <a:t>dp</a:t>
            </a:r>
            <a:r>
              <a:rPr lang="hu-HU" sz="2400" b="1" dirty="0" smtClean="0">
                <a:solidFill>
                  <a:schemeClr val="accent6">
                    <a:lumMod val="50000"/>
                  </a:schemeClr>
                </a:solidFill>
                <a:latin typeface="Arial" pitchFamily="34" charset="0"/>
                <a:cs typeface="Arial" pitchFamily="34" charset="0"/>
              </a:rPr>
              <a:t>), CFPP</a:t>
            </a:r>
            <a:r>
              <a:rPr lang="hu-HU" sz="2400" dirty="0" smtClean="0">
                <a:solidFill>
                  <a:schemeClr val="accent6">
                    <a:lumMod val="50000"/>
                  </a:schemeClr>
                </a:solidFill>
                <a:latin typeface="Arial" pitchFamily="34" charset="0"/>
                <a:cs typeface="Arial" pitchFamily="34" charset="0"/>
              </a:rPr>
              <a:t> </a:t>
            </a:r>
            <a:r>
              <a:rPr lang="hu-HU" sz="2400" dirty="0" smtClean="0">
                <a:latin typeface="Arial" pitchFamily="34" charset="0"/>
                <a:cs typeface="Arial" pitchFamily="34" charset="0"/>
              </a:rPr>
              <a:t>(később), égéshő</a:t>
            </a:r>
            <a:r>
              <a:rPr lang="hu-HU" sz="2400" dirty="0" smtClean="0">
                <a:solidFill>
                  <a:schemeClr val="accent6">
                    <a:lumMod val="50000"/>
                  </a:schemeClr>
                </a:solidFill>
                <a:latin typeface="Arial" pitchFamily="34" charset="0"/>
                <a:cs typeface="Arial" pitchFamily="34" charset="0"/>
              </a:rPr>
              <a:t>, </a:t>
            </a:r>
            <a:r>
              <a:rPr lang="hu-HU" sz="2400" b="1" dirty="0" smtClean="0">
                <a:solidFill>
                  <a:schemeClr val="accent6">
                    <a:lumMod val="50000"/>
                  </a:schemeClr>
                </a:solidFill>
                <a:latin typeface="Arial" pitchFamily="34" charset="0"/>
                <a:cs typeface="Arial" pitchFamily="34" charset="0"/>
              </a:rPr>
              <a:t>lobbanáspont, öngyulladáspont</a:t>
            </a:r>
          </a:p>
          <a:p>
            <a:r>
              <a:rPr lang="hu-HU" sz="2400" dirty="0" smtClean="0">
                <a:solidFill>
                  <a:schemeClr val="accent6">
                    <a:lumMod val="50000"/>
                  </a:schemeClr>
                </a:solidFill>
                <a:latin typeface="Arial" pitchFamily="34" charset="0"/>
                <a:cs typeface="Arial" pitchFamily="34" charset="0"/>
              </a:rPr>
              <a:t>Optikai tulajdonságok</a:t>
            </a:r>
            <a:r>
              <a:rPr lang="hu-HU" sz="2400" dirty="0" smtClean="0">
                <a:latin typeface="Arial" pitchFamily="34" charset="0"/>
                <a:cs typeface="Arial" pitchFamily="34" charset="0"/>
              </a:rPr>
              <a:t>: töréspont (refraktométer) (hőmérséklettel fordítottan arányos)</a:t>
            </a:r>
          </a:p>
          <a:p>
            <a:r>
              <a:rPr lang="hu-HU" sz="2400" b="1" dirty="0" err="1" smtClean="0">
                <a:solidFill>
                  <a:schemeClr val="accent6">
                    <a:lumMod val="50000"/>
                  </a:schemeClr>
                </a:solidFill>
                <a:latin typeface="Arial" pitchFamily="34" charset="0"/>
                <a:cs typeface="Arial" pitchFamily="34" charset="0"/>
              </a:rPr>
              <a:t>Antidetonációs</a:t>
            </a:r>
            <a:r>
              <a:rPr lang="hu-HU" sz="2400" b="1" dirty="0" smtClean="0">
                <a:solidFill>
                  <a:schemeClr val="accent6">
                    <a:lumMod val="50000"/>
                  </a:schemeClr>
                </a:solidFill>
                <a:latin typeface="Arial" pitchFamily="34" charset="0"/>
                <a:cs typeface="Arial" pitchFamily="34" charset="0"/>
              </a:rPr>
              <a:t> tulajdonságok</a:t>
            </a:r>
            <a:r>
              <a:rPr lang="hu-HU" sz="2400" dirty="0" smtClean="0">
                <a:solidFill>
                  <a:schemeClr val="accent6">
                    <a:lumMod val="50000"/>
                  </a:schemeClr>
                </a:solidFill>
                <a:latin typeface="Arial" pitchFamily="34" charset="0"/>
                <a:cs typeface="Arial" pitchFamily="34" charset="0"/>
              </a:rPr>
              <a:t>: </a:t>
            </a:r>
            <a:r>
              <a:rPr lang="hu-HU" sz="2400" b="1" dirty="0" smtClean="0">
                <a:solidFill>
                  <a:schemeClr val="accent6">
                    <a:lumMod val="50000"/>
                  </a:schemeClr>
                </a:solidFill>
                <a:latin typeface="Arial" pitchFamily="34" charset="0"/>
                <a:cs typeface="Arial" pitchFamily="34" charset="0"/>
              </a:rPr>
              <a:t>oktánszám</a:t>
            </a:r>
            <a:r>
              <a:rPr lang="hu-HU" sz="2400" dirty="0" smtClean="0">
                <a:solidFill>
                  <a:schemeClr val="accent6">
                    <a:lumMod val="50000"/>
                  </a:schemeClr>
                </a:solidFill>
                <a:latin typeface="Arial" pitchFamily="34" charset="0"/>
                <a:cs typeface="Arial" pitchFamily="34" charset="0"/>
              </a:rPr>
              <a:t> </a:t>
            </a:r>
            <a:r>
              <a:rPr lang="hu-HU" sz="2400" dirty="0" smtClean="0">
                <a:latin typeface="Arial" pitchFamily="34" charset="0"/>
                <a:cs typeface="Arial" pitchFamily="34" charset="0"/>
              </a:rPr>
              <a:t>(</a:t>
            </a:r>
            <a:r>
              <a:rPr lang="hu-HU" sz="2400" dirty="0" err="1" smtClean="0">
                <a:latin typeface="Arial" pitchFamily="34" charset="0"/>
                <a:cs typeface="Arial" pitchFamily="34" charset="0"/>
              </a:rPr>
              <a:t>izo-oktán</a:t>
            </a: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n-heptán</a:t>
            </a:r>
            <a:r>
              <a:rPr lang="hu-HU" sz="2400" dirty="0" smtClean="0">
                <a:latin typeface="Arial" pitchFamily="34" charset="0"/>
                <a:cs typeface="Arial" pitchFamily="34" charset="0"/>
              </a:rPr>
              <a:t>) (később)</a:t>
            </a:r>
          </a:p>
          <a:p>
            <a:r>
              <a:rPr lang="hu-HU" sz="2400" b="1" dirty="0" smtClean="0">
                <a:solidFill>
                  <a:schemeClr val="accent6">
                    <a:lumMod val="50000"/>
                  </a:schemeClr>
                </a:solidFill>
                <a:latin typeface="Arial" pitchFamily="34" charset="0"/>
                <a:cs typeface="Arial" pitchFamily="34" charset="0"/>
              </a:rPr>
              <a:t>Gyulladási tulajdonságok</a:t>
            </a:r>
            <a:r>
              <a:rPr lang="hu-HU" sz="2400" dirty="0" smtClean="0">
                <a:solidFill>
                  <a:schemeClr val="accent6">
                    <a:lumMod val="50000"/>
                  </a:schemeClr>
                </a:solidFill>
                <a:latin typeface="Arial" pitchFamily="34" charset="0"/>
                <a:cs typeface="Arial" pitchFamily="34" charset="0"/>
              </a:rPr>
              <a:t>: </a:t>
            </a:r>
            <a:r>
              <a:rPr lang="hu-HU" sz="2400" b="1" dirty="0" smtClean="0">
                <a:solidFill>
                  <a:schemeClr val="accent6">
                    <a:lumMod val="50000"/>
                  </a:schemeClr>
                </a:solidFill>
                <a:latin typeface="Arial" pitchFamily="34" charset="0"/>
                <a:cs typeface="Arial" pitchFamily="34" charset="0"/>
              </a:rPr>
              <a:t>cetánszám</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cetán</a:t>
            </a:r>
            <a:r>
              <a:rPr lang="hu-HU" sz="2400" dirty="0" smtClean="0">
                <a:latin typeface="Arial" pitchFamily="34" charset="0"/>
                <a:cs typeface="Arial" pitchFamily="34" charset="0"/>
              </a:rPr>
              <a:t> - alfa-metilnaftalin) (később)</a:t>
            </a:r>
          </a:p>
          <a:p>
            <a:r>
              <a:rPr lang="hu-HU" sz="2400" b="1" dirty="0" smtClean="0">
                <a:solidFill>
                  <a:srgbClr val="002060"/>
                </a:solidFill>
                <a:latin typeface="Arial" pitchFamily="34" charset="0"/>
                <a:cs typeface="Arial" pitchFamily="34" charset="0"/>
              </a:rPr>
              <a:t>Párlatösszetétel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TBP-görbe</a:t>
            </a:r>
            <a:r>
              <a:rPr lang="hu-HU" sz="2400" b="1" dirty="0" smtClean="0">
                <a:latin typeface="Arial" pitchFamily="34" charset="0"/>
                <a:cs typeface="Arial" pitchFamily="34" charset="0"/>
              </a:rPr>
              <a:t>, ASTM- v. </a:t>
            </a:r>
            <a:r>
              <a:rPr lang="hu-HU" sz="2400" b="1" dirty="0" err="1" smtClean="0">
                <a:latin typeface="Arial" pitchFamily="34" charset="0"/>
                <a:cs typeface="Arial" pitchFamily="34" charset="0"/>
              </a:rPr>
              <a:t>Engler-desztilláció</a:t>
            </a:r>
            <a:r>
              <a:rPr lang="hu-HU" sz="2400" b="1" dirty="0" smtClean="0">
                <a:latin typeface="Arial" pitchFamily="34" charset="0"/>
                <a:cs typeface="Arial" pitchFamily="34" charset="0"/>
              </a:rPr>
              <a:t> </a:t>
            </a:r>
            <a:r>
              <a:rPr lang="hu-HU" sz="2400" dirty="0" smtClean="0">
                <a:solidFill>
                  <a:schemeClr val="accent6">
                    <a:lumMod val="50000"/>
                  </a:schemeClr>
                </a:solidFill>
                <a:latin typeface="Arial" pitchFamily="34" charset="0"/>
                <a:cs typeface="Arial" pitchFamily="34" charset="0"/>
              </a:rPr>
              <a:t>(termékeknél is fontos)</a:t>
            </a:r>
            <a:endParaRPr lang="hu-HU" sz="2400" b="1" dirty="0" smtClean="0">
              <a:latin typeface="Arial" pitchFamily="34" charset="0"/>
              <a:cs typeface="Arial" pitchFamily="34" charset="0"/>
            </a:endParaRP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API </a:t>
            </a:r>
            <a:r>
              <a:rPr lang="hu-HU" sz="2800" b="1" dirty="0" err="1" smtClean="0">
                <a:effectLst>
                  <a:outerShdw blurRad="38100" dist="38100" dir="2700000" algn="tl">
                    <a:srgbClr val="000000">
                      <a:alpha val="43137"/>
                    </a:srgbClr>
                  </a:outerShdw>
                </a:effectLst>
                <a:latin typeface="Arial" pitchFamily="34" charset="0"/>
                <a:cs typeface="Arial" pitchFamily="34" charset="0"/>
              </a:rPr>
              <a:t>gravity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vs</a:t>
            </a:r>
            <a:r>
              <a:rPr lang="hu-HU" sz="2800" b="1" dirty="0" smtClean="0">
                <a:effectLst>
                  <a:outerShdw blurRad="38100" dist="38100" dir="2700000" algn="tl">
                    <a:srgbClr val="000000">
                      <a:alpha val="43137"/>
                    </a:srgbClr>
                  </a:outerShdw>
                </a:effectLst>
                <a:latin typeface="Arial" pitchFamily="34" charset="0"/>
                <a:cs typeface="Arial" pitchFamily="34" charset="0"/>
              </a:rPr>
              <a:t> SG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lnSpcReduction="20000"/>
          </a:bodyPr>
          <a:lstStyle/>
          <a:p>
            <a:r>
              <a:rPr lang="hu-HU" sz="2400" dirty="0" smtClean="0">
                <a:latin typeface="Arial" pitchFamily="34" charset="0"/>
                <a:cs typeface="Arial" pitchFamily="34" charset="0"/>
              </a:rPr>
              <a:t>API </a:t>
            </a:r>
            <a:r>
              <a:rPr lang="hu-HU" sz="2400" dirty="0" err="1" smtClean="0">
                <a:latin typeface="Arial" pitchFamily="34" charset="0"/>
                <a:cs typeface="Arial" pitchFamily="34" charset="0"/>
              </a:rPr>
              <a:t>gravity</a:t>
            </a:r>
            <a:r>
              <a:rPr lang="hu-HU" sz="2400" dirty="0" smtClean="0">
                <a:latin typeface="Arial" pitchFamily="34" charset="0"/>
                <a:cs typeface="Arial" pitchFamily="34" charset="0"/>
              </a:rPr>
              <a:t> is </a:t>
            </a:r>
          </a:p>
          <a:p>
            <a:pPr lvl="1"/>
            <a:r>
              <a:rPr lang="hu-HU" sz="2000" dirty="0" err="1" smtClean="0">
                <a:latin typeface="Arial" pitchFamily="34" charset="0"/>
                <a:cs typeface="Arial" pitchFamily="34" charset="0"/>
              </a:rPr>
              <a:t>recognised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American </a:t>
            </a:r>
            <a:r>
              <a:rPr lang="hu-HU" sz="2000" dirty="0" err="1" smtClean="0">
                <a:latin typeface="Arial" pitchFamily="34" charset="0"/>
                <a:cs typeface="Arial" pitchFamily="34" charset="0"/>
              </a:rPr>
              <a:t>Petroleum</a:t>
            </a:r>
            <a:r>
              <a:rPr lang="hu-HU" sz="2000" dirty="0" smtClean="0">
                <a:latin typeface="Arial" pitchFamily="34" charset="0"/>
                <a:cs typeface="Arial" pitchFamily="34" charset="0"/>
              </a:rPr>
              <a:t> Institute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1921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measuring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relative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density</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various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petroleum</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liquids</a:t>
            </a:r>
            <a:endParaRPr lang="hu-HU" sz="2000" dirty="0" smtClean="0">
              <a:latin typeface="Arial" pitchFamily="34" charset="0"/>
              <a:cs typeface="Arial" pitchFamily="34" charset="0"/>
            </a:endParaRPr>
          </a:p>
          <a:p>
            <a:pPr lvl="1"/>
            <a:r>
              <a:rPr lang="hu-HU" sz="2000" b="1" dirty="0" err="1" smtClean="0">
                <a:latin typeface="Arial" pitchFamily="34" charset="0"/>
                <a:cs typeface="Arial" pitchFamily="34" charset="0"/>
              </a:rPr>
              <a:t>Gradated</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in</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degrees</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on</a:t>
            </a:r>
            <a:r>
              <a:rPr lang="hu-HU" sz="2000" b="1" dirty="0" smtClean="0">
                <a:latin typeface="Arial" pitchFamily="34" charset="0"/>
                <a:cs typeface="Arial" pitchFamily="34" charset="0"/>
              </a:rPr>
              <a:t> a </a:t>
            </a:r>
            <a:r>
              <a:rPr lang="hu-HU" sz="2000" b="1" dirty="0" err="1" smtClean="0">
                <a:latin typeface="Arial" pitchFamily="34" charset="0"/>
                <a:cs typeface="Arial" pitchFamily="34" charset="0"/>
              </a:rPr>
              <a:t>hydrometer</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instrument</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was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designed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that</a:t>
            </a:r>
            <a:r>
              <a:rPr lang="hu-HU" sz="2000" dirty="0" smtClean="0">
                <a:latin typeface="Arial" pitchFamily="34" charset="0"/>
                <a:cs typeface="Arial" pitchFamily="34" charset="0"/>
              </a:rPr>
              <a:t> most </a:t>
            </a:r>
            <a:r>
              <a:rPr lang="hu-HU" sz="2000" dirty="0" err="1" smtClean="0">
                <a:latin typeface="Arial" pitchFamily="34" charset="0"/>
                <a:cs typeface="Arial" pitchFamily="34" charset="0"/>
              </a:rPr>
              <a:t>values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fall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between</a:t>
            </a:r>
            <a:r>
              <a:rPr lang="hu-HU" sz="2000" dirty="0" smtClean="0">
                <a:latin typeface="Arial" pitchFamily="34" charset="0"/>
                <a:cs typeface="Arial" pitchFamily="34" charset="0"/>
              </a:rPr>
              <a:t> 10 and 70 API </a:t>
            </a:r>
            <a:r>
              <a:rPr lang="hu-HU" sz="2000" dirty="0" err="1" smtClean="0">
                <a:latin typeface="Arial" pitchFamily="34" charset="0"/>
                <a:cs typeface="Arial" pitchFamily="34" charset="0"/>
              </a:rPr>
              <a:t>gravity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degrees</a:t>
            </a:r>
            <a:endParaRPr lang="hu-HU" sz="2000" dirty="0" smtClean="0">
              <a:latin typeface="Arial" pitchFamily="34" charset="0"/>
              <a:cs typeface="Arial" pitchFamily="34" charset="0"/>
            </a:endParaRPr>
          </a:p>
          <a:p>
            <a:r>
              <a:rPr lang="hu-HU" sz="2400" b="1" dirty="0" smtClean="0">
                <a:solidFill>
                  <a:srgbClr val="7030A0"/>
                </a:solidFill>
                <a:latin typeface="Arial" pitchFamily="34" charset="0"/>
                <a:cs typeface="Arial" pitchFamily="34" charset="0"/>
              </a:rPr>
              <a:t>API </a:t>
            </a:r>
            <a:r>
              <a:rPr lang="hu-HU" sz="2400" b="1" dirty="0" err="1" smtClean="0">
                <a:solidFill>
                  <a:srgbClr val="7030A0"/>
                </a:solidFill>
                <a:latin typeface="Arial" pitchFamily="34" charset="0"/>
                <a:cs typeface="Arial" pitchFamily="34" charset="0"/>
              </a:rPr>
              <a:t>gravity</a:t>
            </a:r>
            <a:r>
              <a:rPr lang="hu-HU" sz="2400" dirty="0" smtClean="0">
                <a:solidFill>
                  <a:srgbClr val="7030A0"/>
                </a:solidFill>
                <a:latin typeface="Arial" pitchFamily="34" charset="0"/>
                <a:cs typeface="Arial" pitchFamily="34" charset="0"/>
              </a:rPr>
              <a:t> = </a:t>
            </a:r>
            <a:r>
              <a:rPr lang="hu-HU" sz="2400" b="1" dirty="0" smtClean="0">
                <a:solidFill>
                  <a:srgbClr val="7030A0"/>
                </a:solidFill>
                <a:latin typeface="Arial" pitchFamily="34" charset="0"/>
                <a:cs typeface="Arial" pitchFamily="34" charset="0"/>
              </a:rPr>
              <a:t>(141.5/SG </a:t>
            </a:r>
            <a:r>
              <a:rPr lang="hu-HU" sz="2400" b="1" dirty="0" err="1" smtClean="0">
                <a:solidFill>
                  <a:srgbClr val="7030A0"/>
                </a:solidFill>
                <a:latin typeface="Arial" pitchFamily="34" charset="0"/>
                <a:cs typeface="Arial" pitchFamily="34" charset="0"/>
              </a:rPr>
              <a:t>at</a:t>
            </a:r>
            <a:r>
              <a:rPr lang="hu-HU" sz="2400" b="1" dirty="0" smtClean="0">
                <a:solidFill>
                  <a:srgbClr val="7030A0"/>
                </a:solidFill>
                <a:latin typeface="Arial" pitchFamily="34" charset="0"/>
                <a:cs typeface="Arial" pitchFamily="34" charset="0"/>
              </a:rPr>
              <a:t> 60 F) - 131.5</a:t>
            </a:r>
          </a:p>
          <a:p>
            <a:pPr lvl="1"/>
            <a:r>
              <a:rPr lang="en-US" sz="2000" dirty="0" smtClean="0">
                <a:solidFill>
                  <a:srgbClr val="7030A0"/>
                </a:solidFill>
              </a:rPr>
              <a:t>The Specific Gravity - </a:t>
            </a:r>
            <a:r>
              <a:rPr lang="en-US" sz="2000" i="1" dirty="0" smtClean="0">
                <a:solidFill>
                  <a:srgbClr val="7030A0"/>
                </a:solidFill>
              </a:rPr>
              <a:t>SG</a:t>
            </a:r>
            <a:r>
              <a:rPr lang="en-US" sz="2000" dirty="0" smtClean="0">
                <a:solidFill>
                  <a:srgbClr val="7030A0"/>
                </a:solidFill>
              </a:rPr>
              <a:t> - of a liquid is a dimensionless unit defined as the ratio of density of the liquid to the density of water at a specified temperature</a:t>
            </a:r>
            <a:r>
              <a:rPr lang="hu-HU" sz="2000" dirty="0" smtClean="0">
                <a:solidFill>
                  <a:srgbClr val="7030A0"/>
                </a:solidFill>
              </a:rPr>
              <a:t>. 60 F = 15.555 C</a:t>
            </a:r>
            <a:endParaRPr lang="hu-HU" sz="2000" b="1" dirty="0" smtClean="0">
              <a:solidFill>
                <a:srgbClr val="7030A0"/>
              </a:solidFill>
              <a:latin typeface="Arial" pitchFamily="34" charset="0"/>
              <a:cs typeface="Arial" pitchFamily="34" charset="0"/>
            </a:endParaRPr>
          </a:p>
          <a:p>
            <a:r>
              <a:rPr lang="hu-HU" sz="2400" b="1" dirty="0" err="1" smtClean="0">
                <a:latin typeface="Arial" pitchFamily="34" charset="0"/>
                <a:cs typeface="Arial" pitchFamily="34" charset="0"/>
              </a:rPr>
              <a:t>Baumé</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degree</a:t>
            </a:r>
            <a:r>
              <a:rPr lang="hu-HU" sz="2400" b="1" dirty="0" smtClean="0">
                <a:latin typeface="Arial" pitchFamily="34" charset="0"/>
                <a:cs typeface="Arial" pitchFamily="34" charset="0"/>
              </a:rPr>
              <a:t> = (140/SG </a:t>
            </a:r>
            <a:r>
              <a:rPr lang="hu-HU" sz="2400" b="1" dirty="0" err="1" smtClean="0">
                <a:latin typeface="Arial" pitchFamily="34" charset="0"/>
                <a:cs typeface="Arial" pitchFamily="34" charset="0"/>
              </a:rPr>
              <a:t>at</a:t>
            </a:r>
            <a:r>
              <a:rPr lang="hu-HU" sz="2400" b="1" dirty="0" smtClean="0">
                <a:latin typeface="Arial" pitchFamily="34" charset="0"/>
                <a:cs typeface="Arial" pitchFamily="34" charset="0"/>
              </a:rPr>
              <a:t> 60F) – 130</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liquids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lighter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than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water</a:t>
            </a:r>
            <a:r>
              <a:rPr lang="hu-HU" sz="2400" dirty="0" smtClean="0">
                <a:latin typeface="Arial" pitchFamily="34" charset="0"/>
                <a:cs typeface="Arial" pitchFamily="34" charset="0"/>
              </a:rPr>
              <a:t>] </a:t>
            </a:r>
          </a:p>
          <a:p>
            <a:pPr lvl="1"/>
            <a:r>
              <a:rPr lang="hu-HU" sz="2000" dirty="0" smtClean="0">
                <a:latin typeface="Arial" pitchFamily="34" charset="0"/>
                <a:cs typeface="Arial" pitchFamily="34" charset="0"/>
              </a:rPr>
              <a:t>A </a:t>
            </a:r>
            <a:r>
              <a:rPr lang="hu-HU" sz="2000" dirty="0" err="1" smtClean="0">
                <a:latin typeface="Arial" pitchFamily="34" charset="0"/>
                <a:cs typeface="Arial" pitchFamily="34" charset="0"/>
              </a:rPr>
              <a:t>considerable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number</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hydrometers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calibrated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according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Baumé</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scale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were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found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an </a:t>
            </a:r>
            <a:r>
              <a:rPr lang="hu-HU" sz="2000" dirty="0" err="1" smtClean="0">
                <a:latin typeface="Arial" pitchFamily="34" charset="0"/>
                <a:cs typeface="Arial" pitchFamily="34" charset="0"/>
              </a:rPr>
              <a:t>error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a </a:t>
            </a:r>
            <a:r>
              <a:rPr lang="hu-HU" sz="2000" dirty="0" err="1" smtClean="0">
                <a:latin typeface="Arial" pitchFamily="34" charset="0"/>
                <a:cs typeface="Arial" pitchFamily="34" charset="0"/>
              </a:rPr>
              <a:t>consistent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amounts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due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salinity</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temperature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differences</a:t>
            </a:r>
            <a:endParaRPr lang="hu-HU" sz="2000" dirty="0" smtClean="0">
              <a:latin typeface="Arial" pitchFamily="34" charset="0"/>
              <a:cs typeface="Arial" pitchFamily="34" charset="0"/>
            </a:endParaRP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80258" name="Picture 2"/>
          <p:cNvPicPr>
            <a:picLocks noChangeAspect="1" noChangeArrowheads="1"/>
          </p:cNvPicPr>
          <p:nvPr/>
        </p:nvPicPr>
        <p:blipFill>
          <a:blip r:embed="rId2" cstate="print"/>
          <a:srcRect/>
          <a:stretch>
            <a:fillRect/>
          </a:stretch>
        </p:blipFill>
        <p:spPr bwMode="auto">
          <a:xfrm>
            <a:off x="0" y="285728"/>
            <a:ext cx="8858279"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81282" name="Picture 2"/>
          <p:cNvPicPr>
            <a:picLocks noChangeAspect="1" noChangeArrowheads="1"/>
          </p:cNvPicPr>
          <p:nvPr/>
        </p:nvPicPr>
        <p:blipFill>
          <a:blip r:embed="rId2" cstate="print"/>
          <a:srcRect/>
          <a:stretch>
            <a:fillRect/>
          </a:stretch>
        </p:blipFill>
        <p:spPr bwMode="auto">
          <a:xfrm>
            <a:off x="357158" y="285728"/>
            <a:ext cx="8501122" cy="6000792"/>
          </a:xfrm>
          <a:prstGeom prst="rect">
            <a:avLst/>
          </a:prstGeom>
          <a:noFill/>
          <a:ln w="9525">
            <a:noFill/>
            <a:miter lim="800000"/>
            <a:headEnd/>
            <a:tailEnd/>
          </a:ln>
          <a:effectLst/>
        </p:spPr>
      </p:pic>
      <p:sp>
        <p:nvSpPr>
          <p:cNvPr id="5" name="Szövegdoboz 4"/>
          <p:cNvSpPr txBox="1"/>
          <p:nvPr/>
        </p:nvSpPr>
        <p:spPr>
          <a:xfrm>
            <a:off x="1403648" y="5949280"/>
            <a:ext cx="6243184" cy="584775"/>
          </a:xfrm>
          <a:prstGeom prst="rect">
            <a:avLst/>
          </a:prstGeom>
          <a:noFill/>
        </p:spPr>
        <p:txBody>
          <a:bodyPr wrap="none" rtlCol="0">
            <a:spAutoFit/>
          </a:bodyPr>
          <a:lstStyle/>
          <a:p>
            <a:r>
              <a:rPr lang="hu-HU" sz="1600" dirty="0" smtClean="0">
                <a:latin typeface="Arial" pitchFamily="34" charset="0"/>
                <a:cs typeface="Arial" pitchFamily="34" charset="0"/>
              </a:rPr>
              <a:t>ASTM - American Society </a:t>
            </a:r>
            <a:r>
              <a:rPr lang="hu-HU" sz="1600" dirty="0" err="1" smtClean="0">
                <a:latin typeface="Arial" pitchFamily="34" charset="0"/>
                <a:cs typeface="Arial" pitchFamily="34" charset="0"/>
              </a:rPr>
              <a:t>for</a:t>
            </a:r>
            <a:r>
              <a:rPr lang="hu-HU" sz="1600" dirty="0" smtClean="0">
                <a:latin typeface="Arial" pitchFamily="34" charset="0"/>
                <a:cs typeface="Arial" pitchFamily="34" charset="0"/>
              </a:rPr>
              <a:t> Testing and </a:t>
            </a:r>
            <a:r>
              <a:rPr lang="hu-HU" sz="1600" dirty="0" err="1" smtClean="0">
                <a:latin typeface="Arial" pitchFamily="34" charset="0"/>
                <a:cs typeface="Arial" pitchFamily="34" charset="0"/>
              </a:rPr>
              <a:t>Materials</a:t>
            </a:r>
            <a:endParaRPr lang="hu-HU" sz="1600" dirty="0" smtClean="0">
              <a:latin typeface="Arial" pitchFamily="34" charset="0"/>
              <a:cs typeface="Arial" pitchFamily="34" charset="0"/>
            </a:endParaRPr>
          </a:p>
          <a:p>
            <a:r>
              <a:rPr lang="hu-HU" sz="1600" dirty="0" smtClean="0">
                <a:latin typeface="Arial" pitchFamily="34" charset="0"/>
                <a:cs typeface="Arial" pitchFamily="34" charset="0"/>
              </a:rPr>
              <a:t>EFV - </a:t>
            </a:r>
            <a:r>
              <a:rPr lang="hu-HU" sz="1600" dirty="0" err="1" smtClean="0">
                <a:latin typeface="Arial" pitchFamily="34" charset="0"/>
                <a:cs typeface="Arial" pitchFamily="34" charset="0"/>
              </a:rPr>
              <a:t>Equilibrium</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Flash</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Vaporisation</a:t>
            </a:r>
            <a:r>
              <a:rPr lang="hu-HU" sz="1600" dirty="0" smtClean="0">
                <a:latin typeface="Arial" pitchFamily="34" charset="0"/>
                <a:cs typeface="Arial" pitchFamily="34" charset="0"/>
              </a:rPr>
              <a:t> (egyensúlyi forráspontgörbe) </a:t>
            </a:r>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latin typeface="Arial" pitchFamily="34" charset="0"/>
                <a:cs typeface="Arial" pitchFamily="34" charset="0"/>
              </a:rPr>
              <a:t>Selected</a:t>
            </a:r>
            <a:r>
              <a:rPr lang="hu-HU" sz="2800" b="1" dirty="0" smtClean="0">
                <a:latin typeface="Arial" pitchFamily="34" charset="0"/>
                <a:cs typeface="Arial" pitchFamily="34" charset="0"/>
              </a:rPr>
              <a:t> </a:t>
            </a:r>
            <a:r>
              <a:rPr lang="hu-HU" sz="2800" b="1" dirty="0" err="1" smtClean="0">
                <a:latin typeface="Arial" pitchFamily="34" charset="0"/>
                <a:cs typeface="Arial" pitchFamily="34" charset="0"/>
              </a:rPr>
              <a:t>crude</a:t>
            </a:r>
            <a:r>
              <a:rPr lang="hu-HU" sz="2800" b="1" dirty="0" smtClean="0">
                <a:latin typeface="Arial" pitchFamily="34" charset="0"/>
                <a:cs typeface="Arial" pitchFamily="34" charset="0"/>
              </a:rPr>
              <a:t> </a:t>
            </a:r>
            <a:r>
              <a:rPr lang="hu-HU" sz="2800" b="1" dirty="0" err="1" smtClean="0">
                <a:latin typeface="Arial" pitchFamily="34" charset="0"/>
                <a:cs typeface="Arial" pitchFamily="34" charset="0"/>
              </a:rPr>
              <a:t>oil</a:t>
            </a:r>
            <a:r>
              <a:rPr lang="hu-HU" sz="2800" b="1" dirty="0" smtClean="0">
                <a:latin typeface="Arial" pitchFamily="34" charset="0"/>
                <a:cs typeface="Arial" pitchFamily="34" charset="0"/>
              </a:rPr>
              <a:t> </a:t>
            </a:r>
            <a:r>
              <a:rPr lang="hu-HU" sz="2800" b="1" dirty="0" err="1" smtClean="0">
                <a:latin typeface="Arial" pitchFamily="34" charset="0"/>
                <a:cs typeface="Arial" pitchFamily="34" charset="0"/>
              </a:rPr>
              <a:t>properties</a:t>
            </a:r>
            <a:endParaRPr lang="hu-HU" sz="2800" b="1" dirty="0">
              <a:latin typeface="Arial" pitchFamily="34" charset="0"/>
              <a:cs typeface="Arial" pitchFamily="34" charset="0"/>
            </a:endParaRPr>
          </a:p>
        </p:txBody>
      </p:sp>
      <p:sp>
        <p:nvSpPr>
          <p:cNvPr id="3" name="Tartalom helye 2"/>
          <p:cNvSpPr>
            <a:spLocks noGrp="1"/>
          </p:cNvSpPr>
          <p:nvPr>
            <p:ph idx="1"/>
          </p:nvPr>
        </p:nvSpPr>
        <p:spPr>
          <a:xfrm>
            <a:off x="-252536" y="1428736"/>
            <a:ext cx="9145016" cy="5024599"/>
          </a:xfrm>
        </p:spPr>
        <p:txBody>
          <a:bodyPr>
            <a:normAutofit fontScale="32500" lnSpcReduction="20000"/>
          </a:bodyPr>
          <a:lstStyle/>
          <a:p>
            <a:pPr lvl="5">
              <a:buNone/>
            </a:pPr>
            <a:r>
              <a:rPr lang="hu-HU" sz="4900" b="1" dirty="0" err="1" smtClean="0"/>
              <a:t>Russian</a:t>
            </a:r>
            <a:r>
              <a:rPr lang="hu-HU" sz="4900" b="1" dirty="0" smtClean="0"/>
              <a:t> Export 	  Local (</a:t>
            </a:r>
            <a:r>
              <a:rPr lang="hu-HU" sz="4900" b="1" dirty="0" err="1" smtClean="0"/>
              <a:t>Algyo</a:t>
            </a:r>
            <a:r>
              <a:rPr lang="hu-HU" sz="4900" b="1" dirty="0" smtClean="0"/>
              <a:t>)            </a:t>
            </a:r>
            <a:r>
              <a:rPr lang="hu-HU" sz="4900" b="1" dirty="0" err="1" smtClean="0"/>
              <a:t>Brent</a:t>
            </a:r>
            <a:r>
              <a:rPr lang="hu-HU" sz="4900" b="1" dirty="0" smtClean="0"/>
              <a:t>    	Azeri            </a:t>
            </a:r>
            <a:r>
              <a:rPr lang="hu-HU" sz="4900" b="1" dirty="0" err="1" smtClean="0"/>
              <a:t>Forcados</a:t>
            </a:r>
            <a:r>
              <a:rPr lang="hu-HU" sz="4900" b="1" dirty="0" smtClean="0"/>
              <a:t> </a:t>
            </a:r>
          </a:p>
          <a:p>
            <a:pPr lvl="5">
              <a:buNone/>
            </a:pPr>
            <a:r>
              <a:rPr lang="hu-HU" sz="4900" b="1" dirty="0" smtClean="0"/>
              <a:t>   </a:t>
            </a:r>
            <a:r>
              <a:rPr lang="hu-HU" sz="4900" b="1" dirty="0" err="1" smtClean="0"/>
              <a:t>Blend</a:t>
            </a:r>
            <a:r>
              <a:rPr lang="hu-HU" sz="4900" b="1" dirty="0" smtClean="0"/>
              <a:t> (REB)             </a:t>
            </a:r>
            <a:r>
              <a:rPr lang="hu-HU" sz="4900" b="1" dirty="0" err="1" smtClean="0"/>
              <a:t>crude</a:t>
            </a:r>
            <a:r>
              <a:rPr lang="hu-HU" sz="4900" b="1" dirty="0" smtClean="0"/>
              <a:t>		                </a:t>
            </a:r>
            <a:r>
              <a:rPr lang="hu-HU" sz="4900" b="1" dirty="0" err="1" smtClean="0"/>
              <a:t>light</a:t>
            </a:r>
            <a:r>
              <a:rPr lang="hu-HU" sz="4900" b="1" dirty="0" smtClean="0"/>
              <a:t> 2010        (</a:t>
            </a:r>
            <a:r>
              <a:rPr lang="hu-HU" sz="4900" b="1" dirty="0" err="1" smtClean="0"/>
              <a:t>Nigeria</a:t>
            </a:r>
            <a:r>
              <a:rPr lang="hu-HU" sz="4900" b="1" dirty="0" smtClean="0"/>
              <a:t>)</a:t>
            </a:r>
          </a:p>
          <a:p>
            <a:r>
              <a:rPr lang="hu-HU" dirty="0" smtClean="0"/>
              <a:t>	</a:t>
            </a:r>
            <a:r>
              <a:rPr lang="hu-HU" dirty="0" err="1" smtClean="0"/>
              <a:t>Density</a:t>
            </a:r>
            <a:r>
              <a:rPr lang="hu-HU" dirty="0" smtClean="0"/>
              <a:t> </a:t>
            </a:r>
            <a:r>
              <a:rPr lang="hu-HU" dirty="0" err="1" smtClean="0"/>
              <a:t>at</a:t>
            </a:r>
            <a:r>
              <a:rPr lang="hu-HU" dirty="0" smtClean="0"/>
              <a:t> 15 </a:t>
            </a:r>
            <a:r>
              <a:rPr lang="hu-HU" dirty="0" err="1" smtClean="0"/>
              <a:t>oC</a:t>
            </a:r>
            <a:r>
              <a:rPr lang="hu-HU" dirty="0" smtClean="0"/>
              <a:t>		0.864	             0.803		0.837                        0.844                               0.878</a:t>
            </a:r>
          </a:p>
          <a:p>
            <a:r>
              <a:rPr lang="hu-HU" dirty="0" smtClean="0"/>
              <a:t> 	</a:t>
            </a:r>
            <a:r>
              <a:rPr lang="hu-HU" b="1" dirty="0" err="1" smtClean="0">
                <a:solidFill>
                  <a:srgbClr val="FF0000"/>
                </a:solidFill>
              </a:rPr>
              <a:t>Gravity</a:t>
            </a:r>
            <a:r>
              <a:rPr lang="hu-HU" b="1" dirty="0" smtClean="0">
                <a:solidFill>
                  <a:srgbClr val="FF0000"/>
                </a:solidFill>
              </a:rPr>
              <a:t> (API)		32.27	             44.71		37.5-38.06               36.01                              29.47</a:t>
            </a:r>
          </a:p>
          <a:p>
            <a:r>
              <a:rPr lang="hu-HU" dirty="0" smtClean="0">
                <a:solidFill>
                  <a:srgbClr val="FF0000"/>
                </a:solidFill>
              </a:rPr>
              <a:t>	</a:t>
            </a:r>
            <a:r>
              <a:rPr lang="hu-HU" b="1" dirty="0" err="1" smtClean="0">
                <a:solidFill>
                  <a:srgbClr val="FF0000"/>
                </a:solidFill>
              </a:rPr>
              <a:t>Sulphur</a:t>
            </a:r>
            <a:r>
              <a:rPr lang="hu-HU" b="1" dirty="0" smtClean="0">
                <a:solidFill>
                  <a:srgbClr val="FF0000"/>
                </a:solidFill>
              </a:rPr>
              <a:t> </a:t>
            </a:r>
            <a:r>
              <a:rPr lang="hu-HU" b="1" dirty="0" err="1" smtClean="0">
                <a:solidFill>
                  <a:srgbClr val="FF0000"/>
                </a:solidFill>
              </a:rPr>
              <a:t>content</a:t>
            </a:r>
            <a:r>
              <a:rPr lang="hu-HU" b="1" dirty="0" smtClean="0">
                <a:solidFill>
                  <a:srgbClr val="FF0000"/>
                </a:solidFill>
              </a:rPr>
              <a:t>, %	1.3	              0.18		0.37-0.40                   0.19                                0.17</a:t>
            </a:r>
          </a:p>
          <a:p>
            <a:r>
              <a:rPr lang="hu-HU" dirty="0" smtClean="0"/>
              <a:t>	</a:t>
            </a:r>
            <a:r>
              <a:rPr lang="hu-HU" dirty="0" err="1" smtClean="0"/>
              <a:t>Viscosity</a:t>
            </a:r>
            <a:r>
              <a:rPr lang="hu-HU" dirty="0" smtClean="0"/>
              <a:t>, mm2/s</a:t>
            </a:r>
          </a:p>
          <a:p>
            <a:r>
              <a:rPr lang="hu-HU" dirty="0" smtClean="0"/>
              <a:t>		</a:t>
            </a:r>
            <a:r>
              <a:rPr lang="hu-HU" dirty="0" err="1" smtClean="0"/>
              <a:t>at</a:t>
            </a:r>
            <a:r>
              <a:rPr lang="hu-HU" dirty="0" smtClean="0"/>
              <a:t> 20 </a:t>
            </a:r>
            <a:r>
              <a:rPr lang="hu-HU" dirty="0" err="1" smtClean="0"/>
              <a:t>oC</a:t>
            </a:r>
            <a:r>
              <a:rPr lang="hu-HU" dirty="0" smtClean="0"/>
              <a:t>	12.6	               4.17		6.37                           11.29                              10.19</a:t>
            </a:r>
          </a:p>
          <a:p>
            <a:r>
              <a:rPr lang="hu-HU" dirty="0" smtClean="0"/>
              <a:t>		</a:t>
            </a:r>
            <a:r>
              <a:rPr lang="hu-HU" dirty="0" err="1" smtClean="0"/>
              <a:t>at</a:t>
            </a:r>
            <a:r>
              <a:rPr lang="hu-HU" dirty="0" smtClean="0"/>
              <a:t> 40 </a:t>
            </a:r>
            <a:r>
              <a:rPr lang="hu-HU" dirty="0" err="1" smtClean="0"/>
              <a:t>oC</a:t>
            </a:r>
            <a:r>
              <a:rPr lang="hu-HU" dirty="0" smtClean="0"/>
              <a:t>	7.3	               3.4		3.72</a:t>
            </a:r>
          </a:p>
          <a:p>
            <a:r>
              <a:rPr lang="hu-HU" dirty="0" smtClean="0"/>
              <a:t>		</a:t>
            </a:r>
            <a:r>
              <a:rPr lang="hu-HU" dirty="0" err="1" smtClean="0"/>
              <a:t>at</a:t>
            </a:r>
            <a:r>
              <a:rPr lang="hu-HU" dirty="0" smtClean="0"/>
              <a:t> 50 </a:t>
            </a:r>
            <a:r>
              <a:rPr lang="hu-HU" dirty="0" err="1" smtClean="0"/>
              <a:t>oC</a:t>
            </a:r>
            <a:r>
              <a:rPr lang="hu-HU" dirty="0" smtClean="0"/>
              <a:t>	5.6	               2.64		2.97</a:t>
            </a:r>
          </a:p>
          <a:p>
            <a:r>
              <a:rPr lang="hu-HU" dirty="0" smtClean="0"/>
              <a:t>	</a:t>
            </a:r>
            <a:r>
              <a:rPr lang="hu-HU" dirty="0" err="1" smtClean="0"/>
              <a:t>Asphaltenes</a:t>
            </a:r>
            <a:r>
              <a:rPr lang="hu-HU" dirty="0" smtClean="0"/>
              <a:t>, %		0.8	                0.1	                                0.427                         0.11                                 0.20</a:t>
            </a:r>
          </a:p>
          <a:p>
            <a:r>
              <a:rPr lang="hu-HU" dirty="0" smtClean="0"/>
              <a:t>	</a:t>
            </a:r>
            <a:r>
              <a:rPr lang="hu-HU" dirty="0" err="1" smtClean="0"/>
              <a:t>Conradson</a:t>
            </a:r>
            <a:r>
              <a:rPr lang="hu-HU" dirty="0" smtClean="0"/>
              <a:t>, %		3.9	                1.1</a:t>
            </a:r>
          </a:p>
          <a:p>
            <a:r>
              <a:rPr lang="hu-HU" dirty="0" smtClean="0"/>
              <a:t>	</a:t>
            </a:r>
            <a:r>
              <a:rPr lang="hu-HU" dirty="0" err="1" smtClean="0"/>
              <a:t>Acid</a:t>
            </a:r>
            <a:r>
              <a:rPr lang="hu-HU" dirty="0" smtClean="0"/>
              <a:t> </a:t>
            </a:r>
            <a:r>
              <a:rPr lang="hu-HU" dirty="0" err="1" smtClean="0"/>
              <a:t>number</a:t>
            </a:r>
            <a:r>
              <a:rPr lang="hu-HU" dirty="0" smtClean="0"/>
              <a:t>, mg KOH/g	0.2	                0.15		0.01                            0.09                                 0.36</a:t>
            </a:r>
          </a:p>
          <a:p>
            <a:r>
              <a:rPr lang="hu-HU" dirty="0" smtClean="0"/>
              <a:t>	H2S, mg/kg		</a:t>
            </a:r>
            <a:r>
              <a:rPr lang="hu-HU" dirty="0" err="1" smtClean="0"/>
              <a:t>neg</a:t>
            </a:r>
            <a:r>
              <a:rPr lang="hu-HU" dirty="0" smtClean="0"/>
              <a:t>	                </a:t>
            </a:r>
            <a:r>
              <a:rPr lang="hu-HU" dirty="0" err="1" smtClean="0"/>
              <a:t>neg</a:t>
            </a:r>
            <a:endParaRPr lang="hu-HU" dirty="0" smtClean="0"/>
          </a:p>
          <a:p>
            <a:r>
              <a:rPr lang="hu-HU" dirty="0" smtClean="0"/>
              <a:t>	RSH, mg/kg		55	                9</a:t>
            </a:r>
          </a:p>
          <a:p>
            <a:r>
              <a:rPr lang="hu-HU" dirty="0" smtClean="0"/>
              <a:t>	Pour </a:t>
            </a:r>
            <a:r>
              <a:rPr lang="hu-HU" dirty="0" err="1" smtClean="0"/>
              <a:t>point</a:t>
            </a:r>
            <a:r>
              <a:rPr lang="hu-HU" dirty="0" smtClean="0"/>
              <a:t>, </a:t>
            </a:r>
            <a:r>
              <a:rPr lang="hu-HU" dirty="0" err="1" smtClean="0"/>
              <a:t>oC</a:t>
            </a:r>
            <a:r>
              <a:rPr lang="hu-HU" dirty="0" smtClean="0"/>
              <a:t>		-14	                -3                                                                                   9                                    -3</a:t>
            </a:r>
          </a:p>
          <a:p>
            <a:r>
              <a:rPr lang="hu-HU" dirty="0" smtClean="0"/>
              <a:t>	</a:t>
            </a:r>
            <a:r>
              <a:rPr lang="hu-HU" dirty="0" err="1" smtClean="0"/>
              <a:t>Mech.impurities</a:t>
            </a:r>
            <a:r>
              <a:rPr lang="hu-HU" dirty="0" smtClean="0"/>
              <a:t>,%	0.05	                0.08</a:t>
            </a:r>
          </a:p>
          <a:p>
            <a:r>
              <a:rPr lang="hu-HU" dirty="0" smtClean="0"/>
              <a:t>	</a:t>
            </a:r>
            <a:r>
              <a:rPr lang="hu-HU" dirty="0" err="1" smtClean="0"/>
              <a:t>Water</a:t>
            </a:r>
            <a:r>
              <a:rPr lang="hu-HU" dirty="0" smtClean="0"/>
              <a:t> </a:t>
            </a:r>
            <a:r>
              <a:rPr lang="hu-HU" dirty="0" err="1" smtClean="0"/>
              <a:t>content</a:t>
            </a:r>
            <a:r>
              <a:rPr lang="hu-HU" dirty="0" smtClean="0"/>
              <a:t>, %		0.25	                0.15</a:t>
            </a:r>
          </a:p>
          <a:p>
            <a:r>
              <a:rPr lang="hu-HU" dirty="0" smtClean="0"/>
              <a:t>	</a:t>
            </a:r>
            <a:r>
              <a:rPr lang="hu-HU" b="1" dirty="0" err="1" smtClean="0"/>
              <a:t>Vanadium</a:t>
            </a:r>
            <a:r>
              <a:rPr lang="hu-HU" b="1" dirty="0" smtClean="0"/>
              <a:t>, mg/kg	36	                 0.3		6                                   24                                   0.24</a:t>
            </a:r>
          </a:p>
          <a:p>
            <a:r>
              <a:rPr lang="hu-HU" b="1" dirty="0" smtClean="0"/>
              <a:t>	</a:t>
            </a:r>
            <a:r>
              <a:rPr lang="hu-HU" b="1" dirty="0" err="1" smtClean="0"/>
              <a:t>Nickel</a:t>
            </a:r>
            <a:r>
              <a:rPr lang="hu-HU" b="1" dirty="0" smtClean="0"/>
              <a:t>, mg/kg		12	                1.4		1                                   19                                    3.7</a:t>
            </a:r>
          </a:p>
          <a:p>
            <a:r>
              <a:rPr lang="hu-HU" dirty="0" smtClean="0"/>
              <a:t>	</a:t>
            </a:r>
            <a:r>
              <a:rPr lang="hu-HU" b="1" dirty="0" err="1" smtClean="0"/>
              <a:t>Product</a:t>
            </a:r>
            <a:r>
              <a:rPr lang="hu-HU" b="1" dirty="0" smtClean="0"/>
              <a:t> </a:t>
            </a:r>
            <a:r>
              <a:rPr lang="hu-HU" b="1" dirty="0" err="1" smtClean="0"/>
              <a:t>yields</a:t>
            </a:r>
            <a:r>
              <a:rPr lang="hu-HU" b="1" dirty="0" smtClean="0"/>
              <a:t>, V/V%		  	</a:t>
            </a:r>
          </a:p>
          <a:p>
            <a:r>
              <a:rPr lang="hu-HU" b="1" dirty="0" smtClean="0"/>
              <a:t>		IBP - 65 </a:t>
            </a:r>
            <a:r>
              <a:rPr lang="hu-HU" b="1" dirty="0" err="1" smtClean="0"/>
              <a:t>oC</a:t>
            </a:r>
            <a:r>
              <a:rPr lang="hu-HU" b="1" dirty="0" smtClean="0"/>
              <a:t>	4	                 3.4</a:t>
            </a:r>
          </a:p>
          <a:p>
            <a:r>
              <a:rPr lang="hu-HU" b="1" dirty="0" smtClean="0"/>
              <a:t>		</a:t>
            </a:r>
            <a:r>
              <a:rPr lang="hu-HU" b="1" dirty="0" err="1" smtClean="0">
                <a:solidFill>
                  <a:srgbClr val="FF0000"/>
                </a:solidFill>
              </a:rPr>
              <a:t>Naphta</a:t>
            </a:r>
            <a:r>
              <a:rPr lang="hu-HU" b="1" dirty="0" smtClean="0">
                <a:solidFill>
                  <a:srgbClr val="FF0000"/>
                </a:solidFill>
              </a:rPr>
              <a:t>	19	                 32.1		19.1</a:t>
            </a:r>
          </a:p>
          <a:p>
            <a:r>
              <a:rPr lang="hu-HU" b="1" dirty="0" smtClean="0"/>
              <a:t>		</a:t>
            </a:r>
            <a:r>
              <a:rPr lang="hu-HU" b="1" dirty="0" err="1" smtClean="0">
                <a:solidFill>
                  <a:srgbClr val="FF0000"/>
                </a:solidFill>
              </a:rPr>
              <a:t>Kerosine</a:t>
            </a:r>
            <a:r>
              <a:rPr lang="hu-HU" b="1" dirty="0" smtClean="0">
                <a:solidFill>
                  <a:srgbClr val="FF0000"/>
                </a:solidFill>
              </a:rPr>
              <a:t>	10	                 13		14.2</a:t>
            </a:r>
          </a:p>
          <a:p>
            <a:r>
              <a:rPr lang="hu-HU" b="1" dirty="0" smtClean="0">
                <a:solidFill>
                  <a:srgbClr val="FF0000"/>
                </a:solidFill>
              </a:rPr>
              <a:t>		</a:t>
            </a:r>
            <a:r>
              <a:rPr lang="hu-HU" b="1" dirty="0" err="1" smtClean="0">
                <a:solidFill>
                  <a:srgbClr val="FF0000"/>
                </a:solidFill>
              </a:rPr>
              <a:t>Gas</a:t>
            </a:r>
            <a:r>
              <a:rPr lang="hu-HU" b="1" dirty="0" smtClean="0">
                <a:solidFill>
                  <a:srgbClr val="FF0000"/>
                </a:solidFill>
              </a:rPr>
              <a:t> </a:t>
            </a:r>
            <a:r>
              <a:rPr lang="hu-HU" b="1" dirty="0" err="1" smtClean="0">
                <a:solidFill>
                  <a:srgbClr val="FF0000"/>
                </a:solidFill>
              </a:rPr>
              <a:t>Oil</a:t>
            </a:r>
            <a:r>
              <a:rPr lang="hu-HU" b="1" dirty="0" smtClean="0">
                <a:solidFill>
                  <a:srgbClr val="FF0000"/>
                </a:solidFill>
              </a:rPr>
              <a:t>	21	                 24.3		20.9</a:t>
            </a:r>
          </a:p>
          <a:p>
            <a:r>
              <a:rPr lang="hu-HU" b="1" dirty="0" smtClean="0">
                <a:solidFill>
                  <a:srgbClr val="FF0000"/>
                </a:solidFill>
              </a:rPr>
              <a:t>		350 - 500 </a:t>
            </a:r>
            <a:r>
              <a:rPr lang="hu-HU" b="1" dirty="0" err="1" smtClean="0">
                <a:solidFill>
                  <a:srgbClr val="FF0000"/>
                </a:solidFill>
              </a:rPr>
              <a:t>oC</a:t>
            </a:r>
            <a:r>
              <a:rPr lang="hu-HU" b="1" dirty="0" smtClean="0">
                <a:solidFill>
                  <a:srgbClr val="FF0000"/>
                </a:solidFill>
              </a:rPr>
              <a:t>	24	                 17</a:t>
            </a:r>
          </a:p>
          <a:p>
            <a:r>
              <a:rPr lang="hu-HU" b="1" dirty="0" smtClean="0">
                <a:solidFill>
                  <a:srgbClr val="FF0000"/>
                </a:solidFill>
              </a:rPr>
              <a:t>		&gt;500 </a:t>
            </a:r>
            <a:r>
              <a:rPr lang="hu-HU" b="1" dirty="0" err="1" smtClean="0">
                <a:solidFill>
                  <a:srgbClr val="FF0000"/>
                </a:solidFill>
              </a:rPr>
              <a:t>oC</a:t>
            </a:r>
            <a:r>
              <a:rPr lang="hu-HU" b="1" dirty="0" smtClean="0">
                <a:solidFill>
                  <a:srgbClr val="FF0000"/>
                </a:solidFill>
              </a:rPr>
              <a:t>	20	                  8</a:t>
            </a:r>
          </a:p>
          <a:p>
            <a:r>
              <a:rPr lang="hu-HU" dirty="0" smtClean="0">
                <a:solidFill>
                  <a:srgbClr val="FF0000"/>
                </a:solidFill>
              </a:rPr>
              <a:t>                      </a:t>
            </a:r>
          </a:p>
          <a:p>
            <a:r>
              <a:rPr lang="hu-HU" dirty="0" smtClean="0">
                <a:solidFill>
                  <a:srgbClr val="FF0000"/>
                </a:solidFill>
              </a:rPr>
              <a:t>                     PARAFFINES                                       25.91                                                                                         ~50                           46.90                               11.70                                                                                                                                </a:t>
            </a:r>
          </a:p>
          <a:p>
            <a:r>
              <a:rPr lang="hu-HU" dirty="0" smtClean="0">
                <a:solidFill>
                  <a:srgbClr val="FF0000"/>
                </a:solidFill>
              </a:rPr>
              <a:t>                     NAPHTENES                                       33.58                                                                                         ~34                           33.58                               59.90</a:t>
            </a:r>
          </a:p>
          <a:p>
            <a:pPr lvl="2">
              <a:buNone/>
            </a:pPr>
            <a:r>
              <a:rPr lang="hu-HU" dirty="0" smtClean="0">
                <a:solidFill>
                  <a:srgbClr val="FF0000"/>
                </a:solidFill>
              </a:rPr>
              <a:t> </a:t>
            </a:r>
            <a:r>
              <a:rPr lang="hu-HU" sz="3100" dirty="0" smtClean="0">
                <a:solidFill>
                  <a:srgbClr val="FF0000"/>
                </a:solidFill>
              </a:rPr>
              <a:t>AROMATICS                                       36.27                                                                                          ~16                           19.50                              28.40</a:t>
            </a:r>
          </a:p>
          <a:p>
            <a:r>
              <a:rPr lang="hu-HU" dirty="0" smtClean="0">
                <a:solidFill>
                  <a:srgbClr val="FF0000"/>
                </a:solidFill>
              </a:rPr>
              <a:t> </a:t>
            </a:r>
          </a:p>
          <a:p>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48800"/>
            <a:ext cx="8424000" cy="466731"/>
          </a:xfrm>
        </p:spPr>
        <p:txBody>
          <a:bodyPr>
            <a:normAutofit/>
          </a:bodyPr>
          <a:lstStyle/>
          <a:p>
            <a:pPr algn="l"/>
            <a:r>
              <a:rPr lang="en-GB" dirty="0" smtClean="0"/>
              <a:t>Distribution of proved oil reserves</a:t>
            </a:r>
            <a:endParaRPr lang="en-GB" dirty="0"/>
          </a:p>
        </p:txBody>
      </p:sp>
      <p:sp>
        <p:nvSpPr>
          <p:cNvPr id="5" name="Footer Placeholder 4"/>
          <p:cNvSpPr>
            <a:spLocks noGrp="1"/>
          </p:cNvSpPr>
          <p:nvPr>
            <p:ph type="ftr" sz="quarter" idx="11"/>
          </p:nvPr>
        </p:nvSpPr>
        <p:spPr/>
        <p:txBody>
          <a:bodyPr/>
          <a:lstStyle/>
          <a:p>
            <a:r>
              <a:rPr lang="en-GB" dirty="0" smtClean="0"/>
              <a:t>BP Statistical Review of World Energy 2012 </a:t>
            </a:r>
          </a:p>
          <a:p>
            <a:r>
              <a:rPr lang="en-GB" dirty="0" smtClean="0">
                <a:solidFill>
                  <a:schemeClr val="tx1"/>
                </a:solidFill>
              </a:rPr>
              <a:t>© BP 2012</a:t>
            </a:r>
            <a:endParaRPr lang="en-GB" dirty="0">
              <a:solidFill>
                <a:schemeClr val="tx1"/>
              </a:solidFill>
            </a:endParaRPr>
          </a:p>
        </p:txBody>
      </p:sp>
      <p:pic>
        <p:nvPicPr>
          <p:cNvPr id="8" name="Content Placeholder 7" descr="OILB.bmp"/>
          <p:cNvPicPr>
            <a:picLocks noGrp="1" noChangeAspect="1"/>
          </p:cNvPicPr>
          <p:nvPr>
            <p:ph idx="1"/>
          </p:nvPr>
        </p:nvPicPr>
        <p:blipFill>
          <a:blip r:embed="rId2" cstate="print"/>
          <a:stretch>
            <a:fillRect/>
          </a:stretch>
        </p:blipFill>
        <p:spPr>
          <a:xfrm>
            <a:off x="360000" y="1342800"/>
            <a:ext cx="8424000" cy="4507545"/>
          </a:xfrm>
        </p:spPr>
      </p:pic>
      <p:sp>
        <p:nvSpPr>
          <p:cNvPr id="6" name="Szövegdoboz 5"/>
          <p:cNvSpPr txBox="1"/>
          <p:nvPr/>
        </p:nvSpPr>
        <p:spPr>
          <a:xfrm>
            <a:off x="395536" y="169476"/>
            <a:ext cx="7848872" cy="523220"/>
          </a:xfrm>
          <a:prstGeom prst="rect">
            <a:avLst/>
          </a:prstGeom>
          <a:noFill/>
        </p:spPr>
        <p:txBody>
          <a:bodyPr wrap="square" rtlCol="0">
            <a:sp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kőolaj készletek megoszlása</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Szövegdoboz 6"/>
          <p:cNvSpPr txBox="1"/>
          <p:nvPr/>
        </p:nvSpPr>
        <p:spPr>
          <a:xfrm>
            <a:off x="395536" y="6453336"/>
            <a:ext cx="2304256" cy="307777"/>
          </a:xfrm>
          <a:prstGeom prst="rect">
            <a:avLst/>
          </a:prstGeom>
          <a:noFill/>
        </p:spPr>
        <p:txBody>
          <a:bodyPr wrap="square" rtlCol="0">
            <a:spAutoFit/>
          </a:bodyPr>
          <a:lstStyle/>
          <a:p>
            <a:r>
              <a:rPr lang="hu-HU" sz="1400" dirty="0" smtClean="0">
                <a:latin typeface="Arial" pitchFamily="34" charset="0"/>
                <a:cs typeface="Arial" pitchFamily="34" charset="0"/>
              </a:rPr>
              <a:t>1 barrel = 0.158987 m3 </a:t>
            </a:r>
            <a:endParaRPr lang="hu-HU" sz="1400" dirty="0">
              <a:latin typeface="Arial" pitchFamily="34" charset="0"/>
              <a:cs typeface="Arial" pitchFamily="34" charset="0"/>
            </a:endParaRPr>
          </a:p>
        </p:txBody>
      </p:sp>
    </p:spTree>
    <p:extLst>
      <p:ext uri="{BB962C8B-B14F-4D97-AF65-F5344CB8AC3E}">
        <p14:creationId xmlns:p14="http://schemas.microsoft.com/office/powerpoint/2010/main" xmlns="" val="628916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48800"/>
            <a:ext cx="8424000" cy="466731"/>
          </a:xfrm>
        </p:spPr>
        <p:txBody>
          <a:bodyPr>
            <a:normAutofit/>
          </a:bodyPr>
          <a:lstStyle/>
          <a:p>
            <a:pPr algn="l"/>
            <a:r>
              <a:rPr lang="en-GB" dirty="0" smtClean="0"/>
              <a:t>Oil production/consumption by region</a:t>
            </a:r>
            <a:endParaRPr lang="en-GB" dirty="0"/>
          </a:p>
        </p:txBody>
      </p:sp>
      <p:sp>
        <p:nvSpPr>
          <p:cNvPr id="5" name="Footer Placeholder 4"/>
          <p:cNvSpPr>
            <a:spLocks noGrp="1"/>
          </p:cNvSpPr>
          <p:nvPr>
            <p:ph type="ftr" sz="quarter" idx="11"/>
          </p:nvPr>
        </p:nvSpPr>
        <p:spPr/>
        <p:txBody>
          <a:bodyPr/>
          <a:lstStyle/>
          <a:p>
            <a:r>
              <a:rPr lang="en-GB" dirty="0" smtClean="0"/>
              <a:t>BP Statistical Review of World Energy 2012 </a:t>
            </a:r>
          </a:p>
          <a:p>
            <a:r>
              <a:rPr lang="en-GB" dirty="0" smtClean="0">
                <a:solidFill>
                  <a:schemeClr val="tx1"/>
                </a:solidFill>
              </a:rPr>
              <a:t>© BP 2012</a:t>
            </a:r>
            <a:endParaRPr lang="en-GB" dirty="0">
              <a:solidFill>
                <a:schemeClr val="tx1"/>
              </a:solidFill>
            </a:endParaRPr>
          </a:p>
        </p:txBody>
      </p:sp>
      <p:pic>
        <p:nvPicPr>
          <p:cNvPr id="7" name="Content Placeholder 6" descr="OILC.bmp"/>
          <p:cNvPicPr>
            <a:picLocks noGrp="1" noChangeAspect="1"/>
          </p:cNvPicPr>
          <p:nvPr>
            <p:ph idx="1"/>
          </p:nvPr>
        </p:nvPicPr>
        <p:blipFill>
          <a:blip r:embed="rId2" cstate="print"/>
          <a:stretch>
            <a:fillRect/>
          </a:stretch>
        </p:blipFill>
        <p:spPr>
          <a:xfrm>
            <a:off x="360000" y="1342800"/>
            <a:ext cx="7010772" cy="4788000"/>
          </a:xfrm>
        </p:spPr>
      </p:pic>
      <p:sp>
        <p:nvSpPr>
          <p:cNvPr id="6" name="Szövegdoboz 5"/>
          <p:cNvSpPr txBox="1"/>
          <p:nvPr/>
        </p:nvSpPr>
        <p:spPr>
          <a:xfrm>
            <a:off x="683568" y="97468"/>
            <a:ext cx="7704856" cy="523220"/>
          </a:xfrm>
          <a:prstGeom prst="rect">
            <a:avLst/>
          </a:prstGeom>
          <a:noFill/>
        </p:spPr>
        <p:txBody>
          <a:bodyPr wrap="square" rtlCol="0">
            <a:sp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régiónkénti kőolajtermelés és </a:t>
            </a:r>
            <a:r>
              <a:rPr lang="hu-HU" sz="2800" b="1" dirty="0" err="1" smtClean="0">
                <a:effectLst>
                  <a:outerShdw blurRad="38100" dist="38100" dir="2700000" algn="tl">
                    <a:srgbClr val="000000">
                      <a:alpha val="43137"/>
                    </a:srgbClr>
                  </a:outerShdw>
                </a:effectLst>
                <a:latin typeface="Arial" pitchFamily="34" charset="0"/>
                <a:cs typeface="Arial" pitchFamily="34" charset="0"/>
              </a:rPr>
              <a:t>-fogyasztás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8916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Kőolajkereskedelmi</a:t>
            </a:r>
            <a:r>
              <a:rPr lang="hu-HU" sz="2800" b="1" dirty="0" smtClean="0">
                <a:effectLst>
                  <a:outerShdw blurRad="38100" dist="38100" dir="2700000" algn="tl">
                    <a:srgbClr val="000000">
                      <a:alpha val="43137"/>
                    </a:srgbClr>
                  </a:outerShdw>
                </a:effectLst>
                <a:latin typeface="Arial" pitchFamily="34" charset="0"/>
                <a:cs typeface="Arial" pitchFamily="34" charset="0"/>
              </a:rPr>
              <a:t> irányok</a:t>
            </a:r>
            <a:endParaRPr lang="hu-HU" sz="2800" dirty="0"/>
          </a:p>
        </p:txBody>
      </p:sp>
      <p:graphicFrame>
        <p:nvGraphicFramePr>
          <p:cNvPr id="3" name="Táblázat 2"/>
          <p:cNvGraphicFramePr>
            <a:graphicFrameLocks noGrp="1"/>
          </p:cNvGraphicFramePr>
          <p:nvPr/>
        </p:nvGraphicFramePr>
        <p:xfrm>
          <a:off x="4427121" y="909719"/>
          <a:ext cx="289758" cy="5038563"/>
        </p:xfrm>
        <a:graphic>
          <a:graphicData uri="http://schemas.openxmlformats.org/drawingml/2006/table">
            <a:tbl>
              <a:tblPr/>
              <a:tblGrid>
                <a:gridCol w="25400"/>
                <a:gridCol w="29010"/>
                <a:gridCol w="30931"/>
                <a:gridCol w="117387"/>
                <a:gridCol w="29010"/>
                <a:gridCol w="29010"/>
                <a:gridCol w="29010"/>
              </a:tblGrid>
              <a:tr h="70380">
                <a:tc gridSpan="6">
                  <a:txBody>
                    <a:bodyPr/>
                    <a:lstStyle/>
                    <a:p>
                      <a:pPr>
                        <a:buFont typeface="Arial"/>
                        <a:buChar char="•"/>
                      </a:pPr>
                      <a:r>
                        <a:rPr lang="en-US" sz="100">
                          <a:hlinkClick r:id="rId27"/>
                        </a:rPr>
                        <a:t>Contact us</a:t>
                      </a:r>
                      <a:r>
                        <a:rPr lang="en-US" sz="100"/>
                        <a:t>|</a:t>
                      </a:r>
                    </a:p>
                    <a:p>
                      <a:pPr>
                        <a:buFont typeface="Arial"/>
                        <a:buChar char="•"/>
                      </a:pPr>
                      <a:r>
                        <a:rPr lang="en-US" sz="100">
                          <a:hlinkClick r:id="rId28"/>
                        </a:rPr>
                        <a:t>Reports and publications</a:t>
                      </a:r>
                      <a:r>
                        <a:rPr lang="en-US" sz="100"/>
                        <a:t>|</a:t>
                      </a:r>
                    </a:p>
                    <a:p>
                      <a:pPr>
                        <a:buFont typeface="Arial"/>
                        <a:buChar char="•"/>
                      </a:pPr>
                      <a:r>
                        <a:rPr lang="en-US" sz="100">
                          <a:hlinkClick r:id="rId29"/>
                        </a:rPr>
                        <a:t>BP worldwide</a:t>
                      </a:r>
                      <a:endParaRPr lang="en-US" sz="100"/>
                    </a:p>
                    <a:p>
                      <a:pPr>
                        <a:buFont typeface="Arial"/>
                        <a:buChar char="•"/>
                      </a:pPr>
                      <a:r>
                        <a:rPr lang="en-US" sz="100"/>
                        <a:t>|</a:t>
                      </a:r>
                      <a:r>
                        <a:rPr lang="en-US" sz="100">
                          <a:hlinkClick r:id="rId30"/>
                        </a:rPr>
                        <a:t>Home</a:t>
                      </a:r>
                      <a:r>
                        <a:rPr lang="en-US" sz="100"/>
                        <a:t> </a:t>
                      </a:r>
                    </a:p>
                    <a:p>
                      <a:pPr>
                        <a:buFont typeface="Arial"/>
                        <a:buChar char="•"/>
                      </a:pPr>
                      <a:r>
                        <a:rPr lang="en-US" sz="100"/>
                        <a:t>|</a:t>
                      </a:r>
                      <a:r>
                        <a:rPr lang="en-US" sz="100">
                          <a:solidFill>
                            <a:srgbClr val="FF6600"/>
                          </a:solidFill>
                        </a:rPr>
                        <a:t>New: Cookie information</a:t>
                      </a:r>
                      <a:endParaRPr lang="en-US" sz="100"/>
                    </a:p>
                    <a:p>
                      <a:r>
                        <a:rPr lang="en-US" sz="100"/>
                        <a:t>SearchSearch</a:t>
                      </a:r>
                    </a:p>
                    <a:p>
                      <a:r>
                        <a:rPr lang="en-US" sz="100">
                          <a:hlinkClick r:id="rId31"/>
                        </a:rPr>
                        <a:t>About BP</a:t>
                      </a:r>
                      <a:endParaRPr lang="en-US" sz="100"/>
                    </a:p>
                    <a:p>
                      <a:r>
                        <a:rPr lang="en-US" sz="100">
                          <a:hlinkClick r:id="rId32"/>
                        </a:rPr>
                        <a:t>Products and services</a:t>
                      </a:r>
                      <a:endParaRPr lang="en-US" sz="100"/>
                    </a:p>
                    <a:p>
                      <a:r>
                        <a:rPr lang="en-US" sz="100">
                          <a:hlinkClick r:id="rId33"/>
                        </a:rPr>
                        <a:t>Sustainability</a:t>
                      </a:r>
                      <a:endParaRPr lang="en-US" sz="100"/>
                    </a:p>
                    <a:p>
                      <a:r>
                        <a:rPr lang="en-US" sz="100">
                          <a:hlinkClick r:id="rId34"/>
                        </a:rPr>
                        <a:t>Investors</a:t>
                      </a:r>
                      <a:endParaRPr lang="en-US" sz="100"/>
                    </a:p>
                    <a:p>
                      <a:r>
                        <a:rPr lang="en-US" sz="100">
                          <a:hlinkClick r:id="rId35"/>
                        </a:rPr>
                        <a:t>Press</a:t>
                      </a:r>
                      <a:endParaRPr lang="en-US" sz="100"/>
                    </a:p>
                    <a:p>
                      <a:r>
                        <a:rPr lang="en-US" sz="100">
                          <a:hlinkClick r:id="rId36"/>
                        </a:rPr>
                        <a:t>Careers</a:t>
                      </a:r>
                      <a:endParaRPr lang="en-US" sz="100"/>
                    </a:p>
                    <a:p>
                      <a:r>
                        <a:rPr lang="en-US" sz="100">
                          <a:hlinkClick r:id="rId37"/>
                        </a:rPr>
                        <a:t>Gulf of Mexico restoration</a:t>
                      </a:r>
                      <a:endParaRPr lang="en-US" sz="100"/>
                    </a:p>
                  </a:txBody>
                  <a:tcPr marL="0" marR="0" marT="0" marB="0" anchor="ctr">
                    <a:lnL>
                      <a:noFill/>
                    </a:lnL>
                    <a:lnR>
                      <a:noFill/>
                    </a:lnR>
                    <a:lnT>
                      <a:noFill/>
                    </a:lnT>
                    <a:lnB>
                      <a:noFill/>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r"/>
                      <a:endParaRPr lang="hu-HU" sz="100"/>
                    </a:p>
                  </a:txBody>
                  <a:tcPr marL="0" marR="0" marT="0" marB="0" anchor="ctr">
                    <a:lnL>
                      <a:noFill/>
                    </a:lnL>
                    <a:lnR>
                      <a:noFill/>
                    </a:lnR>
                    <a:lnT>
                      <a:noFill/>
                    </a:lnT>
                    <a:lnB>
                      <a:noFill/>
                    </a:lnB>
                  </a:tcPr>
                </a:tc>
              </a:tr>
              <a:tr h="0">
                <a:tc gridSpan="6">
                  <a:txBody>
                    <a:bodyPr/>
                    <a:lstStyle/>
                    <a:p>
                      <a:endParaRPr lang="en-US" sz="100"/>
                    </a:p>
                    <a:p>
                      <a:r>
                        <a:rPr lang="en-US" sz="100"/>
                        <a:t>You are here:</a:t>
                      </a:r>
                    </a:p>
                    <a:p>
                      <a:r>
                        <a:rPr lang="en-US" sz="100">
                          <a:hlinkClick r:id="rId30"/>
                        </a:rPr>
                        <a:t>BP Global</a:t>
                      </a:r>
                      <a:r>
                        <a:rPr lang="en-US" sz="100">
                          <a:hlinkClick r:id="rId28"/>
                        </a:rPr>
                        <a:t>Reports and publications</a:t>
                      </a:r>
                      <a:r>
                        <a:rPr lang="en-US" sz="100">
                          <a:hlinkClick r:id="rId38"/>
                        </a:rPr>
                        <a:t>Statistical Review of World Energy 2012</a:t>
                      </a:r>
                      <a:r>
                        <a:rPr lang="en-US" sz="100">
                          <a:hlinkClick r:id="rId39"/>
                        </a:rPr>
                        <a:t>Review by energy type</a:t>
                      </a:r>
                      <a:r>
                        <a:rPr lang="en-US" sz="100">
                          <a:hlinkClick r:id="rId40"/>
                        </a:rPr>
                        <a:t>Oil</a:t>
                      </a:r>
                      <a:r>
                        <a:rPr lang="en-US" sz="100"/>
                        <a:t>Oil trade movements </a:t>
                      </a:r>
                    </a:p>
                  </a:txBody>
                  <a:tcPr marL="0" marR="0" marT="0" marB="0" anchor="ctr">
                    <a:lnL>
                      <a:noFill/>
                    </a:lnL>
                    <a:lnR>
                      <a:noFill/>
                    </a:lnR>
                    <a:lnT>
                      <a:noFill/>
                    </a:lnT>
                    <a:lnB>
                      <a:noFill/>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r"/>
                      <a:endParaRPr lang="hu-HU" sz="100"/>
                    </a:p>
                  </a:txBody>
                  <a:tcPr marL="0" marR="0" marT="0" marB="0" anchor="ctr">
                    <a:lnL>
                      <a:noFill/>
                    </a:lnL>
                    <a:lnR>
                      <a:noFill/>
                    </a:lnR>
                    <a:lnT>
                      <a:noFill/>
                    </a:lnT>
                    <a:lnB>
                      <a:noFill/>
                    </a:lnB>
                  </a:tcPr>
                </a:tc>
              </a:tr>
              <a:tr h="92036">
                <a:tc>
                  <a:txBody>
                    <a:bodyPr/>
                    <a:lstStyle/>
                    <a:p>
                      <a:endParaRPr lang="hu-HU" sz="100"/>
                    </a:p>
                  </a:txBody>
                  <a:tcPr marL="0" marR="0" marT="0" marB="0" anchor="ctr">
                    <a:lnL>
                      <a:noFill/>
                    </a:lnL>
                    <a:lnR>
                      <a:noFill/>
                    </a:lnR>
                    <a:lnT>
                      <a:noFill/>
                    </a:lnT>
                    <a:lnB>
                      <a:noFill/>
                    </a:lnB>
                  </a:tcPr>
                </a:tc>
                <a:tc>
                  <a:txBody>
                    <a:bodyPr/>
                    <a:lstStyle/>
                    <a:p>
                      <a:pPr algn="l"/>
                      <a:r>
                        <a:rPr lang="en-US" sz="100">
                          <a:hlinkClick r:id="rId40"/>
                        </a:rPr>
                        <a:t>Oil</a:t>
                      </a:r>
                      <a:endParaRPr lang="en-US" sz="100"/>
                    </a:p>
                    <a:p>
                      <a:pPr algn="l"/>
                      <a:r>
                        <a:rPr lang="en-US" sz="100">
                          <a:hlinkClick r:id="rId41"/>
                        </a:rPr>
                        <a:t>Oil reserves</a:t>
                      </a:r>
                      <a:endParaRPr lang="en-US" sz="100"/>
                    </a:p>
                    <a:p>
                      <a:pPr algn="l"/>
                      <a:r>
                        <a:rPr lang="en-US" sz="100">
                          <a:hlinkClick r:id="rId42"/>
                        </a:rPr>
                        <a:t>Oil production</a:t>
                      </a:r>
                      <a:endParaRPr lang="en-US" sz="100"/>
                    </a:p>
                    <a:p>
                      <a:pPr algn="l"/>
                      <a:r>
                        <a:rPr lang="en-US" sz="100">
                          <a:hlinkClick r:id="rId43"/>
                        </a:rPr>
                        <a:t>Oil consumption</a:t>
                      </a:r>
                      <a:endParaRPr lang="en-US" sz="100"/>
                    </a:p>
                    <a:p>
                      <a:pPr algn="l"/>
                      <a:r>
                        <a:rPr lang="en-US" sz="100">
                          <a:hlinkClick r:id="rId44"/>
                        </a:rPr>
                        <a:t>Oil product consumption</a:t>
                      </a:r>
                      <a:endParaRPr lang="en-US" sz="100"/>
                    </a:p>
                    <a:p>
                      <a:pPr algn="l"/>
                      <a:r>
                        <a:rPr lang="en-US" sz="100">
                          <a:hlinkClick r:id="rId45"/>
                        </a:rPr>
                        <a:t>Oil prices</a:t>
                      </a:r>
                      <a:endParaRPr lang="en-US" sz="100"/>
                    </a:p>
                    <a:p>
                      <a:pPr algn="l"/>
                      <a:r>
                        <a:rPr lang="en-US" sz="100">
                          <a:hlinkClick r:id="rId46"/>
                        </a:rPr>
                        <a:t>Refinery capacities</a:t>
                      </a:r>
                      <a:endParaRPr lang="en-US" sz="100"/>
                    </a:p>
                    <a:p>
                      <a:pPr algn="l"/>
                      <a:r>
                        <a:rPr lang="en-US" sz="100">
                          <a:hlinkClick r:id="rId47"/>
                        </a:rPr>
                        <a:t>Refinery throughputs</a:t>
                      </a:r>
                      <a:endParaRPr lang="en-US" sz="100"/>
                    </a:p>
                    <a:p>
                      <a:pPr algn="l"/>
                      <a:r>
                        <a:rPr lang="en-US" sz="100">
                          <a:hlinkClick r:id="rId48"/>
                        </a:rPr>
                        <a:t>Refinery margins</a:t>
                      </a:r>
                      <a:endParaRPr lang="en-US" sz="100"/>
                    </a:p>
                    <a:p>
                      <a:pPr algn="l"/>
                      <a:r>
                        <a:rPr lang="en-US" sz="100">
                          <a:hlinkClick r:id="rId49"/>
                        </a:rPr>
                        <a:t>Oil trade movements </a:t>
                      </a:r>
                    </a:p>
                  </a:txBody>
                  <a:tcPr marL="0" marR="0" marT="0" marB="0">
                    <a:lnL>
                      <a:noFill/>
                    </a:lnL>
                    <a:lnR>
                      <a:noFill/>
                    </a:lnR>
                    <a:lnT>
                      <a:noFill/>
                    </a:lnT>
                  </a:tcPr>
                </a:tc>
                <a:tc>
                  <a:txBody>
                    <a:bodyPr/>
                    <a:lstStyle/>
                    <a:p>
                      <a:pPr algn="l"/>
                      <a:endParaRPr lang="hu-HU" sz="100"/>
                    </a:p>
                  </a:txBody>
                  <a:tcPr marL="0" marR="0" marT="0" marB="0" anchor="ctr">
                    <a:lnL>
                      <a:noFill/>
                    </a:lnL>
                    <a:lnR>
                      <a:noFill/>
                    </a:lnR>
                    <a:lnT>
                      <a:noFill/>
                    </a:lnT>
                    <a:lnB>
                      <a:noFill/>
                    </a:lnB>
                  </a:tcPr>
                </a:tc>
                <a:tc gridSpan="3">
                  <a:txBody>
                    <a:bodyPr/>
                    <a:lstStyle/>
                    <a:p>
                      <a:endParaRPr lang="hu-HU" sz="100"/>
                    </a:p>
                    <a:p>
                      <a:r>
                        <a:rPr lang="hu-HU" sz="100" b="1"/>
                        <a:t>Oil trade movements </a:t>
                      </a:r>
                    </a:p>
                  </a:txBody>
                  <a:tcPr marL="2820" marR="0" marT="0" marB="0">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r"/>
                      <a:endParaRPr lang="hu-HU" sz="100"/>
                    </a:p>
                  </a:txBody>
                  <a:tcPr marL="0" marR="0" marT="0" marB="0" anchor="ctr">
                    <a:lnL>
                      <a:noFill/>
                    </a:lnL>
                    <a:lnR>
                      <a:noFill/>
                    </a:lnR>
                    <a:lnT>
                      <a:noFill/>
                    </a:lnT>
                    <a:lnB>
                      <a:noFill/>
                    </a:lnB>
                  </a:tcPr>
                </a:tc>
              </a:tr>
              <a:tr h="0">
                <a:tc gridSpan="3">
                  <a:txBody>
                    <a:bodyPr/>
                    <a:lstStyle/>
                    <a:p>
                      <a:endParaRPr lang="hu-HU" sz="100"/>
                    </a:p>
                  </a:txBody>
                  <a:tcPr marL="0" marR="0" marT="0" marB="0" anchor="ctr">
                    <a:lnL>
                      <a:noFill/>
                    </a:lnL>
                    <a:lnR>
                      <a:noFill/>
                    </a:lnR>
                    <a:lnT>
                      <a:noFill/>
                    </a:lnT>
                    <a:lnB>
                      <a:noFill/>
                    </a:lnB>
                  </a:tcPr>
                </a:tc>
                <a:tc hMerge="1">
                  <a:txBody>
                    <a:bodyPr/>
                    <a:lstStyle/>
                    <a:p>
                      <a:endParaRPr lang="hu-HU"/>
                    </a:p>
                  </a:txBody>
                  <a:tcPr/>
                </a:tc>
                <a:tc hMerge="1">
                  <a:txBody>
                    <a:bodyPr/>
                    <a:lstStyle/>
                    <a:p>
                      <a:endParaRPr lang="hu-HU"/>
                    </a:p>
                  </a:txBody>
                  <a:tcPr/>
                </a:tc>
                <a:tc>
                  <a:txBody>
                    <a:bodyPr/>
                    <a:lstStyle/>
                    <a:p>
                      <a:pPr algn="l"/>
                      <a:endParaRPr lang="en-US" sz="100"/>
                    </a:p>
                    <a:p>
                      <a:pPr algn="l"/>
                      <a:r>
                        <a:rPr lang="en-US" sz="100"/>
                        <a:t>The data illustrates the flow of crude oil and products between sources of production and the regions of consumption</a:t>
                      </a:r>
                    </a:p>
                  </a:txBody>
                  <a:tcPr marL="2820" marR="2820" marT="0" marB="0">
                    <a:lnL>
                      <a:noFill/>
                    </a:lnL>
                    <a:lnR>
                      <a:noFill/>
                    </a:lnR>
                    <a:lnT>
                      <a:noFill/>
                    </a:lnT>
                    <a:lnB>
                      <a:noFill/>
                    </a:lnB>
                  </a:tcPr>
                </a:tc>
                <a:tc>
                  <a:txBody>
                    <a:bodyPr/>
                    <a:lstStyle/>
                    <a:p>
                      <a:endParaRPr lang="hu-HU" sz="100"/>
                    </a:p>
                  </a:txBody>
                  <a:tcPr marL="1805" marR="1805" marT="902" marB="902">
                    <a:lnL>
                      <a:noFill/>
                    </a:lnL>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lnT>
                      <a:noFill/>
                    </a:lnT>
                  </a:tcPr>
                </a:tc>
              </a:tr>
              <a:tr h="265279">
                <a:tc>
                  <a:txBody>
                    <a:bodyPr/>
                    <a:lstStyle/>
                    <a:p>
                      <a:r>
                        <a:rPr lang="en-US" sz="100"/>
                        <a:t>Major trade movements 2011</a:t>
                      </a:r>
                    </a:p>
                    <a:p>
                      <a:r>
                        <a:rPr lang="en-US" sz="100"/>
                        <a:t>Trade flows worldwide (million tonnes)</a:t>
                      </a:r>
                    </a:p>
                  </a:txBody>
                  <a:tcPr marL="0" marR="0" marT="0" marB="0" anchor="ctr">
                    <a:lnL>
                      <a:noFill/>
                    </a:lnL>
                    <a:lnR>
                      <a:noFill/>
                    </a:lnR>
                    <a:lnT>
                      <a:noFill/>
                    </a:lnT>
                    <a:lnB>
                      <a:noFill/>
                    </a:lnB>
                  </a:tcPr>
                </a:tc>
                <a:tc>
                  <a:txBody>
                    <a:bodyPr/>
                    <a:lstStyle/>
                    <a:p>
                      <a:endParaRPr lang="hu-HU" sz="100"/>
                    </a:p>
                  </a:txBody>
                  <a:tcPr marL="1805" marR="1805" marT="902" marB="902">
                    <a:lnL>
                      <a:noFill/>
                    </a:lnL>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r>
              <a:tr h="0">
                <a:tc>
                  <a:txBody>
                    <a:bodyPr/>
                    <a:lstStyle/>
                    <a:p>
                      <a:endParaRPr lang="hu-HU" sz="100"/>
                    </a:p>
                  </a:txBody>
                  <a:tcPr marL="0" marR="0" marT="0" marB="0" anchor="ctr">
                    <a:lnL>
                      <a:noFill/>
                    </a:lnL>
                    <a:lnR>
                      <a:noFill/>
                    </a:lnR>
                    <a:lnT>
                      <a:noFill/>
                    </a:lnT>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r>
              <a:tr h="0">
                <a:tc>
                  <a:txBody>
                    <a:bodyPr/>
                    <a:lstStyle/>
                    <a:p>
                      <a:endParaRPr lang="hu-HU" sz="100"/>
                    </a:p>
                  </a:txBody>
                  <a:tcPr marL="0" marR="0" marT="0" marB="0" anchor="ctr">
                    <a:lnL>
                      <a:noFill/>
                    </a:lnL>
                    <a:lnR>
                      <a:noFill/>
                    </a:lnR>
                    <a:lnT>
                      <a:noFill/>
                    </a:lnT>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r>
              <a:tr h="0">
                <a:tc>
                  <a:txBody>
                    <a:bodyPr/>
                    <a:lstStyle/>
                    <a:p>
                      <a:endParaRPr lang="hu-HU" sz="100"/>
                    </a:p>
                  </a:txBody>
                  <a:tcPr marL="0" marR="0" marT="0" marB="0" anchor="ctr">
                    <a:lnL>
                      <a:noFill/>
                    </a:lnL>
                    <a:lnR>
                      <a:noFill/>
                    </a:lnR>
                    <a:lnT>
                      <a:noFill/>
                    </a:lnT>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r>
              <a:tr h="1656639">
                <a:tc>
                  <a:txBody>
                    <a:bodyPr/>
                    <a:lstStyle/>
                    <a:p>
                      <a:pPr algn="l"/>
                      <a:endParaRPr lang="en-US" sz="100"/>
                    </a:p>
                    <a:p>
                      <a:pPr algn="l"/>
                      <a:r>
                        <a:rPr lang="en-US" sz="100" b="1"/>
                        <a:t>Methodology </a:t>
                      </a:r>
                    </a:p>
                    <a:p>
                      <a:pPr algn="l"/>
                      <a:r>
                        <a:rPr lang="en-US" sz="100"/>
                        <a:t>The data illustrates the flow of crude oil and products between sources of production and the regions of consumption. </a:t>
                      </a:r>
                      <a:br>
                        <a:rPr lang="en-US" sz="100"/>
                      </a:br>
                      <a:r>
                        <a:rPr lang="en-US" sz="100"/>
                        <a:t/>
                      </a:r>
                      <a:br>
                        <a:rPr lang="en-US" sz="100"/>
                      </a:br>
                      <a:r>
                        <a:rPr lang="en-US" sz="100"/>
                        <a:t>The tables exclude the intra-area movements of oil (for example, crude oil and products moving between countries within Europe). Also shown is a map of major oil trade movements. </a:t>
                      </a:r>
                      <a:br>
                        <a:rPr lang="en-US" sz="100"/>
                      </a:br>
                      <a:r>
                        <a:rPr lang="en-US" sz="100"/>
                        <a:t/>
                      </a:r>
                      <a:br>
                        <a:rPr lang="en-US" sz="100"/>
                      </a:br>
                      <a:r>
                        <a:rPr lang="en-US" sz="100"/>
                        <a:t>Data in the tables and in the Excel workbook are in million tonnes and thousand barrels per day. </a:t>
                      </a:r>
                    </a:p>
                  </a:txBody>
                  <a:tcPr marL="0" marR="0" marT="0" marB="0" anchor="ctr">
                    <a:lnL>
                      <a:noFill/>
                    </a:lnL>
                    <a:lnR>
                      <a:noFill/>
                    </a:lnR>
                    <a:lnT>
                      <a:noFill/>
                    </a:lnT>
                    <a:lnB>
                      <a:noFill/>
                    </a:lnB>
                  </a:tcPr>
                </a:tc>
                <a:tc>
                  <a:txBody>
                    <a:bodyPr/>
                    <a:lstStyle/>
                    <a:p>
                      <a:pPr algn="l"/>
                      <a:endParaRPr lang="hu-HU" sz="100"/>
                    </a:p>
                  </a:txBody>
                  <a:tcPr marL="0" marR="0" marT="0" marB="0" anchor="ctr">
                    <a:lnL>
                      <a:noFill/>
                    </a:lnL>
                    <a:lnR>
                      <a:noFill/>
                    </a:lnR>
                    <a:lnB>
                      <a:noFill/>
                    </a:lnB>
                  </a:tcPr>
                </a:tc>
                <a:tc>
                  <a:txBody>
                    <a:bodyPr/>
                    <a:lstStyle/>
                    <a:p>
                      <a:pPr algn="l"/>
                      <a:r>
                        <a:rPr lang="en-US" sz="100" b="1"/>
                        <a:t>Historical data </a:t>
                      </a:r>
                    </a:p>
                    <a:p>
                      <a:pPr algn="l"/>
                      <a:r>
                        <a:rPr lang="en-US" sz="100"/>
                        <a:t>Download the full excel workbook from 1965-2011</a:t>
                      </a:r>
                    </a:p>
                    <a:p>
                      <a:pPr algn="l"/>
                      <a:r>
                        <a:rPr lang="en-US" sz="100">
                          <a:hlinkClick r:id="rId50" action="ppaction://hlinkfile"/>
                        </a:rPr>
                        <a:t>Workbook (xls, 1975KB) </a:t>
                      </a:r>
                      <a:endParaRPr lang="en-US" sz="100"/>
                    </a:p>
                    <a:p>
                      <a:pPr algn="l"/>
                      <a:r>
                        <a:rPr lang="en-US" sz="100"/>
                        <a:t>The maps, charts and tables are available for you to download </a:t>
                      </a:r>
                    </a:p>
                    <a:p>
                      <a:pPr algn="l"/>
                      <a:r>
                        <a:rPr lang="en-US" sz="100">
                          <a:hlinkClick r:id="rId51" action="ppaction://hlinkfile"/>
                        </a:rPr>
                        <a:t>Statistical Review of World Energy 2012 (pdf, 8613KB) </a:t>
                      </a:r>
                      <a:endParaRPr lang="en-US" sz="100"/>
                    </a:p>
                    <a:p>
                      <a:pPr algn="l"/>
                      <a:r>
                        <a:rPr lang="en-US" sz="100">
                          <a:hlinkClick r:id="rId52" action="ppaction://hlinkfile"/>
                        </a:rPr>
                        <a:t>Oil section (pdf, 2354KB) </a:t>
                      </a:r>
                      <a:endParaRPr lang="en-US" sz="100"/>
                    </a:p>
                    <a:p>
                      <a:pPr algn="l"/>
                      <a:r>
                        <a:rPr lang="en-US" sz="100">
                          <a:hlinkClick r:id="rId53" action="ppaction://hlinkpres?slideindex=1&amp;slidetitle="/>
                        </a:rPr>
                        <a:t>Oil slides (pptx, 4110KB) </a:t>
                      </a:r>
                      <a:endParaRPr lang="en-US" sz="100"/>
                    </a:p>
                    <a:p>
                      <a:pPr algn="l"/>
                      <a:r>
                        <a:rPr lang="en-US" sz="100" b="1"/>
                        <a:t>Energy charting tool </a:t>
                      </a:r>
                    </a:p>
                    <a:p>
                      <a:pPr algn="l"/>
                      <a:r>
                        <a:rPr lang="en-US" sz="100"/>
                        <a:t>Discover the worlds energy consumption, production and consumption in detail, using our energy charting tool</a:t>
                      </a:r>
                    </a:p>
                    <a:p>
                      <a:pPr algn="l"/>
                      <a:r>
                        <a:rPr lang="en-US" sz="100">
                          <a:hlinkClick r:id="rId54"/>
                        </a:rPr>
                        <a:t>Energy charting tool</a:t>
                      </a:r>
                      <a:endParaRPr lang="en-US" sz="100"/>
                    </a:p>
                    <a:p>
                      <a:pPr algn="l"/>
                      <a:r>
                        <a:rPr lang="en-US" sz="100" b="1"/>
                        <a:t>Useful tools</a:t>
                      </a:r>
                    </a:p>
                    <a:p>
                      <a:pPr algn="l"/>
                      <a:r>
                        <a:rPr lang="en-US" sz="100">
                          <a:hlinkClick r:id="" action="ppaction://hlinkfile"/>
                        </a:rPr>
                        <a:t>Printer friendly version</a:t>
                      </a:r>
                      <a:endParaRPr lang="en-US" sz="100"/>
                    </a:p>
                    <a:p>
                      <a:pPr algn="l"/>
                      <a:r>
                        <a:rPr lang="en-US" sz="100">
                          <a:hlinkClick r:id="" action="ppaction://hlinkfile"/>
                        </a:rPr>
                        <a:t>Recommend this page</a:t>
                      </a:r>
                      <a:endParaRPr lang="en-US" sz="100"/>
                    </a:p>
                    <a:p>
                      <a:pPr algn="l"/>
                      <a:r>
                        <a:rPr lang="en-US" sz="100">
                          <a:hlinkClick r:id="rId55"/>
                        </a:rPr>
                        <a:t>Order a printed copy</a:t>
                      </a:r>
                      <a:endParaRPr lang="en-US" sz="100"/>
                    </a:p>
                    <a:p>
                      <a:pPr algn="l"/>
                      <a:r>
                        <a:rPr lang="en-US" sz="100">
                          <a:hlinkClick r:id="rId56"/>
                        </a:rPr>
                        <a:t>Conversion calculator</a:t>
                      </a:r>
                      <a:endParaRPr lang="en-US" sz="100"/>
                    </a:p>
                  </a:txBody>
                  <a:tcPr marL="0" marR="0" marT="0" marB="0">
                    <a:lnL>
                      <a:noFill/>
                    </a:lnL>
                    <a:lnR>
                      <a:noFill/>
                    </a:lnR>
                    <a:lnB>
                      <a:noFill/>
                    </a:lnB>
                  </a:tcPr>
                </a:tc>
                <a:tc>
                  <a:txBody>
                    <a:bodyPr/>
                    <a:lstStyle/>
                    <a:p>
                      <a:pPr algn="r"/>
                      <a:endParaRPr lang="hu-HU" sz="100"/>
                    </a:p>
                  </a:txBody>
                  <a:tcPr marL="0" marR="0" marT="0" marB="0" anchor="ctr">
                    <a:lnL>
                      <a:noFill/>
                    </a:lnL>
                    <a:lnR>
                      <a:noFill/>
                    </a:lnR>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r>
              <a:tr h="0">
                <a:tc gridSpan="6">
                  <a:txBody>
                    <a:bodyPr/>
                    <a:lstStyle/>
                    <a:p>
                      <a:endParaRPr lang="hu-HU" sz="100"/>
                    </a:p>
                  </a:txBody>
                  <a:tcPr marL="0" marR="0" marT="0" marB="0" anchor="ctr">
                    <a:lnL>
                      <a:noFill/>
                    </a:lnL>
                    <a:lnR>
                      <a:noFill/>
                    </a:lnR>
                    <a:lnT>
                      <a:noFill/>
                    </a:lnT>
                    <a:lnB>
                      <a:noFill/>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endParaRPr lang="hu-HU" sz="100"/>
                    </a:p>
                  </a:txBody>
                  <a:tcPr marL="1805" marR="1805" marT="902" marB="902">
                    <a:lnL>
                      <a:noFill/>
                    </a:lnL>
                  </a:tcPr>
                </a:tc>
              </a:tr>
              <a:tr h="48725">
                <a:tc>
                  <a:txBody>
                    <a:bodyPr/>
                    <a:lstStyle/>
                    <a:p>
                      <a:pPr algn="r"/>
                      <a:r>
                        <a:rPr lang="hu-HU" sz="100">
                          <a:hlinkClick r:id="" action="ppaction://hlinkfile"/>
                        </a:rPr>
                        <a:t>back to top</a:t>
                      </a:r>
                      <a:endParaRPr lang="hu-HU" sz="100"/>
                    </a:p>
                  </a:txBody>
                  <a:tcPr marL="0" marR="0" marT="0" marB="0" anchor="ctr">
                    <a:lnL>
                      <a:noFill/>
                    </a:lnL>
                    <a:lnR>
                      <a:noFill/>
                    </a:lnR>
                    <a:lnT>
                      <a:noFill/>
                    </a:lnT>
                    <a:lnB>
                      <a:noFill/>
                    </a:lnB>
                  </a:tcPr>
                </a:tc>
                <a:tc>
                  <a:txBody>
                    <a:bodyPr/>
                    <a:lstStyle/>
                    <a:p>
                      <a:endParaRPr lang="hu-HU" sz="100"/>
                    </a:p>
                  </a:txBody>
                  <a:tcPr marL="1805" marR="1805" marT="902" marB="902">
                    <a:lnL>
                      <a:noFill/>
                    </a:lnL>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lnT>
                      <a:noFill/>
                    </a:lnT>
                  </a:tcPr>
                </a:tc>
                <a:tc>
                  <a:txBody>
                    <a:bodyPr/>
                    <a:lstStyle/>
                    <a:p>
                      <a:endParaRPr lang="hu-HU" sz="100"/>
                    </a:p>
                  </a:txBody>
                  <a:tcPr marL="1805" marR="1805" marT="902" marB="902"/>
                </a:tc>
              </a:tr>
              <a:tr h="0">
                <a:tc>
                  <a:txBody>
                    <a:bodyPr/>
                    <a:lstStyle/>
                    <a:p>
                      <a:endParaRPr lang="hu-HU" sz="100"/>
                    </a:p>
                  </a:txBody>
                  <a:tcPr marL="0" marR="0" marT="0" marB="0" anchor="ctr">
                    <a:lnL>
                      <a:noFill/>
                    </a:lnL>
                    <a:lnR>
                      <a:noFill/>
                    </a:lnR>
                    <a:lnT>
                      <a:noFill/>
                    </a:lnT>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r>
              <a:tr h="1851538">
                <a:tc>
                  <a:txBody>
                    <a:bodyPr/>
                    <a:lstStyle/>
                    <a:p>
                      <a:endParaRPr lang="hu-HU" sz="100"/>
                    </a:p>
                    <a:p>
                      <a:pPr>
                        <a:buFont typeface="Arial"/>
                        <a:buChar char="•"/>
                      </a:pPr>
                      <a:r>
                        <a:rPr lang="hu-HU" sz="100">
                          <a:hlinkClick r:id="rId57"/>
                        </a:rPr>
                        <a:t>Site Index</a:t>
                      </a:r>
                      <a:r>
                        <a:rPr lang="hu-HU" sz="100"/>
                        <a:t>| </a:t>
                      </a:r>
                    </a:p>
                    <a:p>
                      <a:pPr>
                        <a:buFont typeface="Arial"/>
                        <a:buChar char="•"/>
                      </a:pPr>
                      <a:r>
                        <a:rPr lang="hu-HU" sz="100"/>
                        <a:t>&lt;a href="http://www.bp.com/mediapopuptwocolumn.do?categoryId=437&amp;contentId=2008121" target="_blank"&gt; Legal Notice </a:t>
                      </a:r>
                    </a:p>
                    <a:p>
                      <a:pPr>
                        <a:buFont typeface="Arial"/>
                        <a:buChar char="•"/>
                      </a:pPr>
                      <a:r>
                        <a:rPr lang="hu-HU" sz="100"/>
                        <a:t>|&lt;a href="http://www.bp.com/mediapopuptwocolumn.do?categoryId=438&amp;contentId=2008122" target="_blank"&gt; Privacy Statement </a:t>
                      </a:r>
                    </a:p>
                    <a:p>
                      <a:r>
                        <a:rPr lang="hu-HU" sz="100"/>
                        <a:t>© 1996-2013 BP p.l.c.</a:t>
                      </a:r>
                    </a:p>
                    <a:p>
                      <a:r>
                        <a:rPr lang="hu-HU" sz="100"/>
                        <a:t>&lt; img src="http://pt100122.unica.com/ntpagetag.gif?js=0&amp;site=gip1" height="0" width="0" border="0" hspace="0" vspace="0" alt="" /&gt; </a:t>
                      </a:r>
                    </a:p>
                  </a:txBody>
                  <a:tcPr marL="0" marR="0" marT="0" marB="0" anchor="ctr">
                    <a:lnL>
                      <a:noFill/>
                    </a:lnL>
                    <a:lnR>
                      <a:noFill/>
                    </a:lnR>
                    <a:lnT>
                      <a:noFill/>
                    </a:lnT>
                    <a:lnB>
                      <a:noFill/>
                    </a:lnB>
                  </a:tcPr>
                </a:tc>
                <a:tc>
                  <a:txBody>
                    <a:bodyPr/>
                    <a:lstStyle/>
                    <a:p>
                      <a:pPr algn="r"/>
                      <a:endParaRPr lang="hu-HU" sz="100"/>
                    </a:p>
                  </a:txBody>
                  <a:tcPr marL="0" marR="0" marT="0" marB="0" anchor="ctr">
                    <a:lnL>
                      <a:noFill/>
                    </a:lnL>
                    <a:lnR>
                      <a:noFill/>
                    </a:lnR>
                    <a:lnB>
                      <a:noFill/>
                    </a:lnB>
                  </a:tcPr>
                </a:tc>
                <a:tc>
                  <a:txBody>
                    <a:bodyPr/>
                    <a:lstStyle/>
                    <a:p>
                      <a:endParaRPr lang="hu-HU" sz="100"/>
                    </a:p>
                  </a:txBody>
                  <a:tcPr marL="1805" marR="1805" marT="902" marB="902">
                    <a:lnL>
                      <a:noFill/>
                    </a:lnL>
                  </a:tcPr>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a:p>
                  </a:txBody>
                  <a:tcPr marL="1805" marR="1805" marT="902" marB="902"/>
                </a:tc>
                <a:tc>
                  <a:txBody>
                    <a:bodyPr/>
                    <a:lstStyle/>
                    <a:p>
                      <a:endParaRPr lang="hu-HU" sz="100" dirty="0"/>
                    </a:p>
                  </a:txBody>
                  <a:tcPr marL="1805" marR="1805" marT="902" marB="902"/>
                </a:tc>
              </a:tr>
            </a:tbl>
          </a:graphicData>
        </a:graphic>
      </p:graphicFrame>
      <p:pic>
        <p:nvPicPr>
          <p:cNvPr id="3194908" name="Picture 28"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09" name="Picture 29"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10" name="Picture 30"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11" name="Picture 31"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12" name="Picture 32" descr="http://www.bp.com/images/link_arrow_grey_new.gif"/>
          <p:cNvPicPr>
            <a:picLocks noChangeAspect="1" noChangeArrowheads="1"/>
          </p:cNvPicPr>
          <p:nvPr/>
        </p:nvPicPr>
        <p:blipFill>
          <a:blip r:embed="rId59" cstate="print"/>
          <a:srcRect/>
          <a:stretch>
            <a:fillRect/>
          </a:stretch>
        </p:blipFill>
        <p:spPr bwMode="auto">
          <a:xfrm>
            <a:off x="0" y="0"/>
            <a:ext cx="38100" cy="66675"/>
          </a:xfrm>
          <a:prstGeom prst="rect">
            <a:avLst/>
          </a:prstGeom>
          <a:noFill/>
        </p:spPr>
      </p:pic>
      <p:pic>
        <p:nvPicPr>
          <p:cNvPr id="3194913" name="Picture 33" descr="http://www.bp.com/images/bp_link_arrow_left.gif"/>
          <p:cNvPicPr>
            <a:picLocks noChangeAspect="1" noChangeArrowheads="1"/>
          </p:cNvPicPr>
          <p:nvPr/>
        </p:nvPicPr>
        <p:blipFill>
          <a:blip r:embed="rId60" cstate="print"/>
          <a:srcRect/>
          <a:stretch>
            <a:fillRect/>
          </a:stretch>
        </p:blipFill>
        <p:spPr bwMode="auto">
          <a:xfrm>
            <a:off x="0" y="0"/>
            <a:ext cx="38100" cy="66675"/>
          </a:xfrm>
          <a:prstGeom prst="rect">
            <a:avLst/>
          </a:prstGeom>
          <a:noFill/>
        </p:spPr>
      </p:pic>
      <p:pic>
        <p:nvPicPr>
          <p:cNvPr id="3194914" name="Picture 34" descr="Major trade movements 2011 - Trade flows worldwide (million tonnes) "/>
          <p:cNvPicPr>
            <a:picLocks noChangeAspect="1" noChangeArrowheads="1"/>
          </p:cNvPicPr>
          <p:nvPr/>
        </p:nvPicPr>
        <p:blipFill>
          <a:blip r:embed="rId61" cstate="print"/>
          <a:srcRect/>
          <a:stretch>
            <a:fillRect/>
          </a:stretch>
        </p:blipFill>
        <p:spPr bwMode="auto">
          <a:xfrm>
            <a:off x="0" y="1224136"/>
            <a:ext cx="9067856" cy="5301208"/>
          </a:xfrm>
          <a:prstGeom prst="rect">
            <a:avLst/>
          </a:prstGeom>
          <a:noFill/>
        </p:spPr>
      </p:pic>
      <p:pic>
        <p:nvPicPr>
          <p:cNvPr id="3194915" name="Picture 35" descr="Historical data chart"/>
          <p:cNvPicPr>
            <a:picLocks noChangeAspect="1" noChangeArrowheads="1"/>
          </p:cNvPicPr>
          <p:nvPr/>
        </p:nvPicPr>
        <p:blipFill>
          <a:blip r:embed="rId62" cstate="print"/>
          <a:srcRect/>
          <a:stretch>
            <a:fillRect/>
          </a:stretch>
        </p:blipFill>
        <p:spPr bwMode="auto">
          <a:xfrm>
            <a:off x="0" y="0"/>
            <a:ext cx="1524000" cy="714375"/>
          </a:xfrm>
          <a:prstGeom prst="rect">
            <a:avLst/>
          </a:prstGeom>
          <a:noFill/>
        </p:spPr>
      </p:pic>
      <p:pic>
        <p:nvPicPr>
          <p:cNvPr id="3194916" name="Picture 36"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17" name="Picture 37" descr="Download"/>
          <p:cNvPicPr>
            <a:picLocks noChangeAspect="1" noChangeArrowheads="1"/>
          </p:cNvPicPr>
          <p:nvPr/>
        </p:nvPicPr>
        <p:blipFill>
          <a:blip r:embed="rId63" cstate="print"/>
          <a:srcRect/>
          <a:stretch>
            <a:fillRect/>
          </a:stretch>
        </p:blipFill>
        <p:spPr bwMode="auto">
          <a:xfrm>
            <a:off x="0" y="0"/>
            <a:ext cx="1524000" cy="714375"/>
          </a:xfrm>
          <a:prstGeom prst="rect">
            <a:avLst/>
          </a:prstGeom>
          <a:noFill/>
        </p:spPr>
      </p:pic>
      <p:pic>
        <p:nvPicPr>
          <p:cNvPr id="3194918" name="Picture 38"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19" name="Picture 39"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0" name="Picture 40"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1" name="Picture 41" descr="Energy charting tool">
            <a:hlinkClick r:id="rId54"/>
          </p:cNvPr>
          <p:cNvPicPr>
            <a:picLocks noChangeAspect="1" noChangeArrowheads="1"/>
          </p:cNvPicPr>
          <p:nvPr/>
        </p:nvPicPr>
        <p:blipFill>
          <a:blip r:embed="rId64" cstate="print"/>
          <a:srcRect/>
          <a:stretch>
            <a:fillRect/>
          </a:stretch>
        </p:blipFill>
        <p:spPr bwMode="auto">
          <a:xfrm>
            <a:off x="0" y="0"/>
            <a:ext cx="1524000" cy="714375"/>
          </a:xfrm>
          <a:prstGeom prst="rect">
            <a:avLst/>
          </a:prstGeom>
          <a:noFill/>
        </p:spPr>
      </p:pic>
      <p:pic>
        <p:nvPicPr>
          <p:cNvPr id="3194922" name="Picture 42"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3" name="Picture 43" descr="usefultools"/>
          <p:cNvPicPr>
            <a:picLocks noChangeAspect="1" noChangeArrowheads="1"/>
          </p:cNvPicPr>
          <p:nvPr/>
        </p:nvPicPr>
        <p:blipFill>
          <a:blip r:embed="rId65" cstate="print"/>
          <a:srcRect/>
          <a:stretch>
            <a:fillRect/>
          </a:stretch>
        </p:blipFill>
        <p:spPr bwMode="auto">
          <a:xfrm>
            <a:off x="0" y="0"/>
            <a:ext cx="228600" cy="200025"/>
          </a:xfrm>
          <a:prstGeom prst="rect">
            <a:avLst/>
          </a:prstGeom>
          <a:noFill/>
        </p:spPr>
      </p:pic>
      <p:pic>
        <p:nvPicPr>
          <p:cNvPr id="3194924" name="Picture 44"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5" name="Picture 45"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6" name="Picture 46"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7" name="Picture 47" descr="http://www.bp.com/images/link_arrow.gif"/>
          <p:cNvPicPr>
            <a:picLocks noChangeAspect="1" noChangeArrowheads="1"/>
          </p:cNvPicPr>
          <p:nvPr/>
        </p:nvPicPr>
        <p:blipFill>
          <a:blip r:embed="rId58" cstate="print"/>
          <a:srcRect/>
          <a:stretch>
            <a:fillRect/>
          </a:stretch>
        </p:blipFill>
        <p:spPr bwMode="auto">
          <a:xfrm>
            <a:off x="0" y="0"/>
            <a:ext cx="38100" cy="66675"/>
          </a:xfrm>
          <a:prstGeom prst="rect">
            <a:avLst/>
          </a:prstGeom>
          <a:noFill/>
        </p:spPr>
      </p:pic>
      <p:pic>
        <p:nvPicPr>
          <p:cNvPr id="3194928" name="Picture 48" descr="noImage"/>
          <p:cNvPicPr>
            <a:picLocks noChangeAspect="1" noChangeArrowheads="1"/>
          </p:cNvPicPr>
          <p:nvPr/>
        </p:nvPicPr>
        <p:blipFill>
          <a:blip r:embed="rId66" cstate="print"/>
          <a:srcRect/>
          <a:stretch>
            <a:fillRect/>
          </a:stretch>
        </p:blipFill>
        <p:spPr bwMode="auto">
          <a:xfrm>
            <a:off x="0" y="0"/>
            <a:ext cx="66675" cy="38100"/>
          </a:xfrm>
          <a:prstGeom prst="rect">
            <a:avLst/>
          </a:prstGeom>
          <a:noFill/>
        </p:spPr>
      </p:pic>
      <p:pic>
        <p:nvPicPr>
          <p:cNvPr id="3194883" name="Picture 3" descr="BP-Logo">
            <a:hlinkClick r:id="rId30"/>
          </p:cNvPr>
          <p:cNvPicPr>
            <a:picLocks noChangeAspect="1" noChangeArrowheads="1"/>
          </p:cNvPicPr>
          <p:nvPr/>
        </p:nvPicPr>
        <p:blipFill>
          <a:blip r:embed="rId67" cstate="print"/>
          <a:srcRect/>
          <a:stretch>
            <a:fillRect/>
          </a:stretch>
        </p:blipFill>
        <p:spPr bwMode="auto">
          <a:xfrm>
            <a:off x="127000" y="-2079625"/>
            <a:ext cx="514350" cy="676275"/>
          </a:xfrm>
          <a:prstGeom prst="rect">
            <a:avLst/>
          </a:prstGeom>
          <a:noFill/>
        </p:spPr>
      </p:pic>
      <p:sp>
        <p:nvSpPr>
          <p:cNvPr id="26" name="Téglalap 25"/>
          <p:cNvSpPr/>
          <p:nvPr/>
        </p:nvSpPr>
        <p:spPr>
          <a:xfrm>
            <a:off x="467544" y="6536377"/>
            <a:ext cx="8136904" cy="276999"/>
          </a:xfrm>
          <a:prstGeom prst="rect">
            <a:avLst/>
          </a:prstGeom>
        </p:spPr>
        <p:txBody>
          <a:bodyPr wrap="square">
            <a:spAutoFit/>
          </a:bodyPr>
          <a:lstStyle/>
          <a:p>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Statistical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Review</a:t>
            </a:r>
            <a:r>
              <a:rPr lang="hu-HU" sz="1200" dirty="0" smtClean="0">
                <a:latin typeface="Arial" pitchFamily="34" charset="0"/>
                <a:cs typeface="Arial" pitchFamily="34" charset="0"/>
              </a:rPr>
              <a:t> of World </a:t>
            </a:r>
            <a:r>
              <a:rPr lang="hu-HU" sz="1200" dirty="0" err="1" smtClean="0">
                <a:latin typeface="Arial" pitchFamily="34" charset="0"/>
                <a:cs typeface="Arial" pitchFamily="34" charset="0"/>
              </a:rPr>
              <a:t>Energy</a:t>
            </a:r>
            <a:r>
              <a:rPr lang="hu-HU" sz="1200" dirty="0" smtClean="0">
                <a:latin typeface="Arial" pitchFamily="34" charset="0"/>
                <a:cs typeface="Arial" pitchFamily="34" charset="0"/>
              </a:rPr>
              <a:t> 2012, </a:t>
            </a:r>
            <a:r>
              <a:rPr lang="hu-HU" sz="1200" dirty="0" err="1" smtClean="0">
                <a:latin typeface="Arial" pitchFamily="34" charset="0"/>
                <a:cs typeface="Arial" pitchFamily="34" charset="0"/>
              </a:rPr>
              <a:t>www.bp.com</a:t>
            </a:r>
            <a:endParaRPr lang="hu-HU" sz="1200" dirty="0">
              <a:latin typeface="Arial" pitchFamily="34" charset="0"/>
              <a:cs typeface="Arial" pitchFamily="34" charset="0"/>
            </a:endParaRPr>
          </a:p>
        </p:txBody>
      </p:sp>
    </p:spTree>
    <p:controls>
      <p:control spid="2050" name="DefaultOcx" r:id="rId2" imgW="914400" imgH="228600"/>
      <p:control spid="2051" name="HTMLHidden1" r:id="rId3" imgW="914400" imgH="228600"/>
      <p:control spid="2052" name="HTMLHidden2" r:id="rId4" imgW="914400" imgH="228600"/>
      <p:control spid="2053" name="HTMLHidden3" r:id="rId5" imgW="914400" imgH="228600"/>
      <p:control spid="2054" name="HTMLHidden4" r:id="rId6" imgW="914400" imgH="228600"/>
      <p:control spid="2055" name="HTMLHidden5" r:id="rId7" imgW="914400" imgH="228600"/>
      <p:control spid="2056" name="HTMLHidden6" r:id="rId8" imgW="914400" imgH="228600"/>
      <p:control spid="2057" name="HTMLHidden7" r:id="rId9" imgW="914400" imgH="228600"/>
      <p:control spid="2058" name="HTMLHidden8" r:id="rId10" imgW="914400" imgH="228600"/>
      <p:control spid="2059" name="HTMLHidden9" r:id="rId11" imgW="914400" imgH="228600"/>
      <p:control spid="2060" name="HTMLHidden10" r:id="rId12" imgW="914400" imgH="228600"/>
      <p:control spid="2061" name="HTMLHidden11" r:id="rId13" imgW="914400" imgH="228600"/>
      <p:control spid="2062" name="HTMLHidden12" r:id="rId14" imgW="914400" imgH="228600"/>
      <p:control spid="2063" name="HTMLHidden13" r:id="rId15" imgW="914400" imgH="228600"/>
      <p:control spid="2064" name="HTMLHidden14" r:id="rId16" imgW="914400" imgH="228600"/>
      <p:control spid="2065" name="HTMLHidden15" r:id="rId17" imgW="914400" imgH="228600"/>
      <p:control spid="2066" name="HTMLHidden16" r:id="rId18" imgW="914400" imgH="228600"/>
      <p:control spid="2067" name="HTMLHidden17" r:id="rId19" imgW="914400" imgH="228600"/>
      <p:control spid="2068" name="HTMLHidden18" r:id="rId20" imgW="914400" imgH="228600"/>
      <p:control spid="2069" name="HTMLHidden19" r:id="rId21" imgW="914400" imgH="228600"/>
      <p:control spid="2070" name="HTMLHidden20" r:id="rId22" imgW="914400" imgH="228600"/>
      <p:control spid="2071" name="HTMLText1" r:id="rId23" imgW="914400" imgH="228600"/>
      <p:control spid="2072" name="HTMLHidden21" r:id="rId24" imgW="914400" imgH="228600"/>
      <p:control spid="2073" name="HTMLSubmit1" r:id="rId25" imgW="409680" imgH="361800"/>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748800"/>
            <a:ext cx="8424000" cy="466731"/>
          </a:xfrm>
        </p:spPr>
        <p:txBody>
          <a:bodyPr>
            <a:normAutofit/>
          </a:bodyPr>
          <a:lstStyle/>
          <a:p>
            <a:pPr algn="l"/>
            <a:r>
              <a:rPr lang="en-GB" dirty="0" smtClean="0"/>
              <a:t>Oil reserves-to-production (R/P) ratios</a:t>
            </a:r>
            <a:endParaRPr lang="en-GB" dirty="0"/>
          </a:p>
        </p:txBody>
      </p:sp>
      <p:sp>
        <p:nvSpPr>
          <p:cNvPr id="5" name="Footer Placeholder 4"/>
          <p:cNvSpPr>
            <a:spLocks noGrp="1"/>
          </p:cNvSpPr>
          <p:nvPr>
            <p:ph type="ftr" sz="quarter" idx="11"/>
          </p:nvPr>
        </p:nvSpPr>
        <p:spPr/>
        <p:txBody>
          <a:bodyPr/>
          <a:lstStyle/>
          <a:p>
            <a:r>
              <a:rPr lang="en-GB" dirty="0" smtClean="0"/>
              <a:t>BP Statistical Review of World Energy 2012 </a:t>
            </a:r>
          </a:p>
          <a:p>
            <a:r>
              <a:rPr lang="en-GB" dirty="0" smtClean="0">
                <a:solidFill>
                  <a:schemeClr val="tx1"/>
                </a:solidFill>
              </a:rPr>
              <a:t>© BP 2012</a:t>
            </a:r>
            <a:endParaRPr lang="en-GB" dirty="0">
              <a:solidFill>
                <a:schemeClr val="tx1"/>
              </a:solidFill>
            </a:endParaRPr>
          </a:p>
        </p:txBody>
      </p:sp>
      <p:pic>
        <p:nvPicPr>
          <p:cNvPr id="7" name="Content Placeholder 6" descr="OILA.bmp"/>
          <p:cNvPicPr>
            <a:picLocks noGrp="1" noChangeAspect="1"/>
          </p:cNvPicPr>
          <p:nvPr>
            <p:ph idx="1"/>
          </p:nvPr>
        </p:nvPicPr>
        <p:blipFill>
          <a:blip r:embed="rId2" cstate="print"/>
          <a:stretch>
            <a:fillRect/>
          </a:stretch>
        </p:blipFill>
        <p:spPr>
          <a:xfrm>
            <a:off x="360000" y="1342800"/>
            <a:ext cx="6571240" cy="4788000"/>
          </a:xfrm>
        </p:spPr>
      </p:pic>
      <p:sp>
        <p:nvSpPr>
          <p:cNvPr id="6" name="Téglalap 5"/>
          <p:cNvSpPr/>
          <p:nvPr/>
        </p:nvSpPr>
        <p:spPr>
          <a:xfrm>
            <a:off x="72008" y="169476"/>
            <a:ext cx="8316416" cy="523220"/>
          </a:xfrm>
          <a:prstGeom prst="rect">
            <a:avLst/>
          </a:prstGeom>
        </p:spPr>
        <p:txBody>
          <a:bodyPr wrap="square">
            <a:sp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A régiónkénti kőolaj készlet/kitermelési arányok</a:t>
            </a:r>
            <a:endParaRPr lang="hu-HU" sz="2800" dirty="0"/>
          </a:p>
        </p:txBody>
      </p:sp>
    </p:spTree>
    <p:extLst>
      <p:ext uri="{BB962C8B-B14F-4D97-AF65-F5344CB8AC3E}">
        <p14:creationId xmlns:p14="http://schemas.microsoft.com/office/powerpoint/2010/main" xmlns="" val="628916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9392"/>
            <a:ext cx="8229600" cy="1143000"/>
          </a:xfrm>
        </p:spPr>
        <p:txBody>
          <a:bodyPr>
            <a:normAutofit fontScale="90000"/>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Coverage</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modes</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travel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range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the</a:t>
            </a:r>
            <a:r>
              <a:rPr lang="hu-HU" sz="2800" b="1" dirty="0" smtClean="0">
                <a:effectLst>
                  <a:outerShdw blurRad="38100" dist="38100" dir="2700000" algn="tl">
                    <a:srgbClr val="000000">
                      <a:alpha val="43137"/>
                    </a:srgbClr>
                  </a:outerShdw>
                </a:effectLst>
                <a:latin typeface="Arial" pitchFamily="34" charset="0"/>
                <a:cs typeface="Arial" pitchFamily="34" charset="0"/>
              </a:rPr>
              <a:t> main</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36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conventional</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smtClean="0">
                <a:effectLst>
                  <a:outerShdw blurRad="38100" dist="38100" dir="2700000" algn="tl">
                    <a:srgbClr val="000000">
                      <a:alpha val="43137"/>
                    </a:srgbClr>
                  </a:outerShdw>
                </a:effectLst>
                <a:latin typeface="Arial" pitchFamily="34" charset="0"/>
                <a:cs typeface="Arial" pitchFamily="34" charset="0"/>
              </a:rPr>
              <a:t>and</a:t>
            </a:r>
            <a:r>
              <a:rPr lang="hu-HU"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alternative</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áblázat 2"/>
          <p:cNvGraphicFramePr>
            <a:graphicFrameLocks noGrp="1"/>
          </p:cNvGraphicFramePr>
          <p:nvPr/>
        </p:nvGraphicFramePr>
        <p:xfrm>
          <a:off x="755576" y="1052736"/>
          <a:ext cx="7704853" cy="4464499"/>
        </p:xfrm>
        <a:graphic>
          <a:graphicData uri="http://schemas.openxmlformats.org/drawingml/2006/table">
            <a:tbl>
              <a:tblPr/>
              <a:tblGrid>
                <a:gridCol w="1135367"/>
                <a:gridCol w="580023"/>
                <a:gridCol w="468955"/>
                <a:gridCol w="740455"/>
                <a:gridCol w="431932"/>
                <a:gridCol w="481296"/>
                <a:gridCol w="715774"/>
                <a:gridCol w="407250"/>
                <a:gridCol w="362001"/>
                <a:gridCol w="382569"/>
                <a:gridCol w="530660"/>
                <a:gridCol w="752797"/>
                <a:gridCol w="715774"/>
              </a:tblGrid>
              <a:tr h="322114">
                <a:tc rowSpan="2">
                  <a:txBody>
                    <a:bodyPr/>
                    <a:lstStyle/>
                    <a:p>
                      <a:pPr algn="l" fontAlgn="ctr"/>
                      <a:r>
                        <a:rPr lang="hu-HU" sz="1100" b="1" i="0" u="none" strike="noStrike" dirty="0" err="1">
                          <a:solidFill>
                            <a:srgbClr val="000000"/>
                          </a:solidFill>
                          <a:latin typeface="Calibri"/>
                        </a:rPr>
                        <a:t>Fuel</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Mode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a:solidFill>
                            <a:srgbClr val="000000"/>
                          </a:solidFill>
                          <a:latin typeface="Calibri"/>
                        </a:rPr>
                        <a:t>Road-passenger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b"/>
                      <a:r>
                        <a:rPr lang="hu-HU" sz="1100" b="1" i="0" u="none" strike="noStrike">
                          <a:solidFill>
                            <a:srgbClr val="000000"/>
                          </a:solidFill>
                          <a:latin typeface="Calibri"/>
                        </a:rPr>
                        <a:t>Road-freight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a:txBody>
                    <a:bodyPr/>
                    <a:lstStyle/>
                    <a:p>
                      <a:pPr algn="ctr" fontAlgn="b"/>
                      <a:r>
                        <a:rPr lang="hu-HU" sz="1100" b="1" i="0" u="none" strike="noStrike">
                          <a:solidFill>
                            <a:srgbClr val="000000"/>
                          </a:solidFill>
                          <a:latin typeface="Calibri"/>
                        </a:rPr>
                        <a:t>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hu-HU" sz="1100" b="1" i="0" u="none" strike="noStrike">
                          <a:solidFill>
                            <a:srgbClr val="000000"/>
                          </a:solidFill>
                          <a:latin typeface="Calibri"/>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dirty="0" err="1">
                          <a:solidFill>
                            <a:srgbClr val="000000"/>
                          </a:solidFill>
                          <a:latin typeface="Calibri"/>
                        </a:rPr>
                        <a:t>Water</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583026">
                <a:tc vMerge="1">
                  <a:txBody>
                    <a:bodyPr/>
                    <a:lstStyle/>
                    <a:p>
                      <a:endParaRPr lang="hu-HU"/>
                    </a:p>
                  </a:txBody>
                  <a:tcPr/>
                </a:tc>
                <a:tc>
                  <a:txBody>
                    <a:bodyPr/>
                    <a:lstStyle/>
                    <a:p>
                      <a:pPr algn="ctr" fontAlgn="b"/>
                      <a:r>
                        <a:rPr lang="hu-HU" sz="1100" b="1" i="0" u="none" strike="noStrike">
                          <a:solidFill>
                            <a:srgbClr val="000000"/>
                          </a:solidFill>
                          <a:latin typeface="Calibri"/>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hu-HU"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dirty="0" err="1" smtClean="0">
                          <a:solidFill>
                            <a:srgbClr val="000000"/>
                          </a:solidFill>
                          <a:latin typeface="Calibri"/>
                        </a:rPr>
                        <a:t>maritime</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a:txBody>
                    <a:bodyPr/>
                    <a:lstStyle/>
                    <a:p>
                      <a:pPr algn="l" fontAlgn="ctr"/>
                      <a:r>
                        <a:rPr lang="hu-HU" sz="1100" b="1" i="0" u="none" strike="noStrike">
                          <a:solidFill>
                            <a:srgbClr val="000000"/>
                          </a:solidFill>
                          <a:latin typeface="Calibri"/>
                        </a:rPr>
                        <a:t>Natural gas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hu-HU" sz="1100" b="1" i="0" u="none" strike="noStrike">
                          <a:solidFill>
                            <a:srgbClr val="000000"/>
                          </a:solidFill>
                          <a:latin typeface="Calibri"/>
                        </a:rPr>
                        <a:t>LNG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a:txBody>
                    <a:bodyPr/>
                    <a:lstStyle/>
                    <a:p>
                      <a:pPr algn="l" fontAlgn="ctr"/>
                      <a:r>
                        <a:rPr lang="hu-HU" sz="1100" b="1" i="0" u="none" strike="noStrike">
                          <a:solidFill>
                            <a:srgbClr val="000000"/>
                          </a:solidFill>
                          <a:latin typeface="Calibri"/>
                        </a:rPr>
                        <a:t>(biomethane)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100" b="1" i="0" u="none" strike="noStrike">
                          <a:solidFill>
                            <a:srgbClr val="000000"/>
                          </a:solidFill>
                          <a:latin typeface="Calibri"/>
                        </a:rPr>
                        <a:t>CNG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a:solidFill>
                            <a:srgbClr val="000000"/>
                          </a:solidFill>
                          <a:latin typeface="Calibri"/>
                        </a:rPr>
                        <a:t>LPG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ctr"/>
                      <a:r>
                        <a:rPr lang="hu-HU" sz="1100" b="1" i="0" u="none" strike="noStrike" dirty="0" err="1">
                          <a:solidFill>
                            <a:srgbClr val="000000"/>
                          </a:solidFill>
                          <a:latin typeface="Calibri"/>
                        </a:rPr>
                        <a:t>Gasoline</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Gas</a:t>
                      </a:r>
                      <a:r>
                        <a:rPr lang="hu-HU" sz="1100" b="1" i="0" u="none" strike="noStrike" dirty="0">
                          <a:solidFill>
                            <a:srgbClr val="000000"/>
                          </a:solidFill>
                          <a:latin typeface="Calibri"/>
                        </a:rPr>
                        <a:t>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Kerosene</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a:solidFill>
                            <a:srgbClr val="000000"/>
                          </a:solidFill>
                          <a:latin typeface="Calibri"/>
                        </a:rPr>
                        <a:t>Bunker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Biofuels (liquid)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Hydrogen (fuel cell)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19">
                <a:tc gridSpan="2">
                  <a:txBody>
                    <a:bodyPr/>
                    <a:lstStyle/>
                    <a:p>
                      <a:pPr algn="l" fontAlgn="b"/>
                      <a:r>
                        <a:rPr lang="hu-HU" sz="1100" b="1" i="0" u="none" strike="noStrike">
                          <a:solidFill>
                            <a:srgbClr val="000000"/>
                          </a:solidFill>
                          <a:latin typeface="Calibri"/>
                        </a:rPr>
                        <a:t>Electricity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gridSpan="4">
                  <a:txBody>
                    <a:bodyPr/>
                    <a:lstStyle/>
                    <a:p>
                      <a:pPr algn="l" fontAlgn="b"/>
                      <a:r>
                        <a:rPr lang="en-US" sz="1100" b="0" i="0" u="none" strike="noStrike" dirty="0">
                          <a:solidFill>
                            <a:srgbClr val="000000"/>
                          </a:solidFill>
                          <a:latin typeface="Calibri"/>
                        </a:rPr>
                        <a:t>Alternatives as classified by the </a:t>
                      </a:r>
                      <a:r>
                        <a:rPr lang="en-US" sz="1100" b="0" i="0" u="none" strike="noStrike" dirty="0" smtClean="0">
                          <a:solidFill>
                            <a:srgbClr val="000000"/>
                          </a:solidFill>
                          <a:latin typeface="Calibri"/>
                        </a:rPr>
                        <a:t>EC</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Transport</a:t>
                      </a:r>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zövegdoboz 3"/>
          <p:cNvSpPr txBox="1"/>
          <p:nvPr/>
        </p:nvSpPr>
        <p:spPr>
          <a:xfrm>
            <a:off x="0" y="5661248"/>
            <a:ext cx="9144000" cy="1569660"/>
          </a:xfrm>
          <a:prstGeom prst="rect">
            <a:avLst/>
          </a:prstGeom>
          <a:noFill/>
        </p:spPr>
        <p:txBody>
          <a:bodyPr wrap="square" rtlCol="0">
            <a:spAutoFit/>
          </a:bodyPr>
          <a:lstStyle/>
          <a:p>
            <a:pPr marL="0" lvl="1"/>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European </a:t>
            </a:r>
            <a:r>
              <a:rPr lang="hu-HU" sz="1200" dirty="0" err="1" smtClean="0">
                <a:latin typeface="Arial" pitchFamily="34" charset="0"/>
                <a:cs typeface="Arial" pitchFamily="34" charset="0"/>
              </a:rPr>
              <a:t>Commission</a:t>
            </a:r>
            <a:r>
              <a:rPr lang="hu-HU" sz="1200" dirty="0" smtClean="0">
                <a:latin typeface="Arial" pitchFamily="34" charset="0"/>
                <a:cs typeface="Arial" pitchFamily="34" charset="0"/>
              </a:rPr>
              <a:t> COM(2013) 17 </a:t>
            </a:r>
            <a:r>
              <a:rPr lang="hu-HU" sz="1200" dirty="0" err="1" smtClean="0">
                <a:latin typeface="Arial" pitchFamily="34" charset="0"/>
                <a:cs typeface="Arial" pitchFamily="34" charset="0"/>
              </a:rPr>
              <a:t>final</a:t>
            </a:r>
            <a:r>
              <a:rPr lang="hu-HU" sz="1200" dirty="0" smtClean="0">
                <a:latin typeface="Arial" pitchFamily="34" charset="0"/>
                <a:cs typeface="Arial" pitchFamily="34" charset="0"/>
              </a:rPr>
              <a:t> (24.1.2013) ‘</a:t>
            </a:r>
            <a:r>
              <a:rPr lang="hu-HU" sz="1200" dirty="0" err="1" smtClean="0">
                <a:latin typeface="Arial" pitchFamily="34" charset="0"/>
                <a:cs typeface="Arial" pitchFamily="34" charset="0"/>
              </a:rPr>
              <a:t>Clean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power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transport</a:t>
            </a:r>
            <a:r>
              <a:rPr lang="hu-HU" sz="1200" dirty="0" smtClean="0">
                <a:latin typeface="Arial" pitchFamily="34" charset="0"/>
                <a:cs typeface="Arial" pitchFamily="34" charset="0"/>
              </a:rPr>
              <a:t>: A European </a:t>
            </a:r>
            <a:r>
              <a:rPr lang="hu-HU" sz="1200" dirty="0" err="1" smtClean="0">
                <a:latin typeface="Arial" pitchFamily="34" charset="0"/>
                <a:cs typeface="Arial" pitchFamily="34" charset="0"/>
              </a:rPr>
              <a:t>alternative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fuels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strategy</a:t>
            </a:r>
            <a:r>
              <a:rPr lang="hu-HU" sz="1200" dirty="0" smtClean="0">
                <a:latin typeface="Arial" pitchFamily="34" charset="0"/>
                <a:cs typeface="Arial" pitchFamily="34" charset="0"/>
              </a:rPr>
              <a:t>’ p.4. </a:t>
            </a:r>
            <a:r>
              <a:rPr lang="hu-HU" sz="1200" dirty="0" err="1" smtClean="0">
                <a:latin typeface="Arial" pitchFamily="34" charset="0"/>
                <a:cs typeface="Arial" pitchFamily="34" charset="0"/>
              </a:rPr>
              <a:t>Parliament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vote</a:t>
            </a:r>
            <a:r>
              <a:rPr lang="hu-HU" sz="1200" dirty="0" smtClean="0">
                <a:latin typeface="Arial" pitchFamily="34" charset="0"/>
                <a:cs typeface="Arial" pitchFamily="34" charset="0"/>
              </a:rPr>
              <a:t> is </a:t>
            </a:r>
            <a:r>
              <a:rPr lang="hu-HU" sz="1200" dirty="0" err="1" smtClean="0">
                <a:latin typeface="Arial" pitchFamily="34" charset="0"/>
                <a:cs typeface="Arial" pitchFamily="34" charset="0"/>
              </a:rPr>
              <a:t>scheduled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Febr</a:t>
            </a:r>
            <a:r>
              <a:rPr lang="hu-HU" sz="1200" dirty="0" smtClean="0">
                <a:latin typeface="Arial" pitchFamily="34" charset="0"/>
                <a:cs typeface="Arial" pitchFamily="34" charset="0"/>
              </a:rPr>
              <a:t> 2014 (</a:t>
            </a:r>
            <a:r>
              <a:rPr lang="hu-HU" sz="1200" dirty="0" smtClean="0">
                <a:latin typeface="Arial" pitchFamily="34" charset="0"/>
                <a:cs typeface="Arial" pitchFamily="34" charset="0"/>
                <a:hlinkClick r:id="rId2"/>
              </a:rPr>
              <a:t>http://hy-tec.eu/2013/10/regions-role-aknowleded-in-eu-parliament-report-on-clean-power-for-transport/</a:t>
            </a:r>
            <a:r>
              <a:rPr lang="hu-HU" sz="1200" dirty="0" smtClean="0">
                <a:latin typeface="Arial" pitchFamily="34" charset="0"/>
                <a:cs typeface="Arial" pitchFamily="34" charset="0"/>
              </a:rPr>
              <a:t>). „</a:t>
            </a:r>
            <a:r>
              <a:rPr lang="en-US" sz="1200" dirty="0" smtClean="0">
                <a:latin typeface="Arial" pitchFamily="34" charset="0"/>
                <a:cs typeface="Arial" pitchFamily="34" charset="0"/>
              </a:rPr>
              <a:t>The Council is expected to agree a draft text in the form of a general approach, with reduced ambitions compared to the Commission proposal, extending the deadline to 2030 and reducing the obligations for LNG. Nevertheless, this agreement could pave the way for an agreement between EP and Council before the European Parliament elections on 24-25 May 2014</a:t>
            </a:r>
            <a:r>
              <a:rPr lang="hu-HU" sz="1200" dirty="0" smtClean="0">
                <a:latin typeface="Arial" pitchFamily="34" charset="0"/>
                <a:cs typeface="Arial" pitchFamily="34" charset="0"/>
              </a:rPr>
              <a:t>” &lt;(</a:t>
            </a:r>
            <a:r>
              <a:rPr lang="hu-HU" sz="1200" dirty="0" smtClean="0">
                <a:latin typeface="Arial" pitchFamily="34" charset="0"/>
                <a:cs typeface="Arial" pitchFamily="34" charset="0"/>
                <a:hlinkClick r:id="rId3"/>
              </a:rPr>
              <a:t>http://europa.eu/rapid/press-release_MEMO-13-1095_en.htm)</a:t>
            </a:r>
            <a:r>
              <a:rPr lang="hu-HU" sz="1200" dirty="0" smtClean="0">
                <a:latin typeface="Arial" pitchFamily="34" charset="0"/>
                <a:cs typeface="Arial" pitchFamily="34" charset="0"/>
              </a:rPr>
              <a:t>&gt;.</a:t>
            </a:r>
          </a:p>
          <a:p>
            <a:pPr marL="0" lvl="1"/>
            <a:endParaRPr lang="en-US" sz="1200" dirty="0" smtClean="0">
              <a:latin typeface="Arial" pitchFamily="34" charset="0"/>
              <a:cs typeface="Arial" pitchFamily="34" charset="0"/>
            </a:endParaRPr>
          </a:p>
          <a:p>
            <a:endParaRPr lang="hu-HU" sz="1200" dirty="0">
              <a:latin typeface="Arial" pitchFamily="34" charset="0"/>
              <a:cs typeface="Arial" pitchFamily="34" charset="0"/>
            </a:endParaRPr>
          </a:p>
        </p:txBody>
      </p:sp>
      <p:sp>
        <p:nvSpPr>
          <p:cNvPr id="5" name="Jobbra nyíl 4"/>
          <p:cNvSpPr/>
          <p:nvPr/>
        </p:nvSpPr>
        <p:spPr>
          <a:xfrm>
            <a:off x="-180528" y="32849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90872" y="53752"/>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Kőolajtermelés és R/</a:t>
            </a:r>
            <a:r>
              <a:rPr lang="hu-HU" sz="2800" b="1" dirty="0" err="1" smtClean="0">
                <a:effectLst>
                  <a:outerShdw blurRad="38100" dist="38100" dir="2700000" algn="tl">
                    <a:srgbClr val="000000">
                      <a:alpha val="43137"/>
                    </a:srgbClr>
                  </a:outerShdw>
                </a:effectLst>
                <a:latin typeface="Arial" pitchFamily="34" charset="0"/>
                <a:cs typeface="Arial" pitchFamily="34" charset="0"/>
              </a:rPr>
              <a:t>P-arányok</a:t>
            </a:r>
            <a:r>
              <a:rPr lang="hu-HU" sz="2800" b="1" dirty="0" smtClean="0">
                <a:effectLst>
                  <a:outerShdw blurRad="38100" dist="38100" dir="2700000" algn="tl">
                    <a:srgbClr val="000000">
                      <a:alpha val="43137"/>
                    </a:srgbClr>
                  </a:outerShdw>
                </a:effectLst>
                <a:latin typeface="Arial" pitchFamily="34" charset="0"/>
                <a:cs typeface="Arial" pitchFamily="34" charset="0"/>
              </a:rPr>
              <a:t> 1965-2013</a:t>
            </a:r>
            <a:endParaRPr lang="hu-HU" sz="2800" dirty="0"/>
          </a:p>
        </p:txBody>
      </p:sp>
      <p:graphicFrame>
        <p:nvGraphicFramePr>
          <p:cNvPr id="4" name="Chart 14"/>
          <p:cNvGraphicFramePr>
            <a:graphicFrameLocks/>
          </p:cNvGraphicFramePr>
          <p:nvPr/>
        </p:nvGraphicFramePr>
        <p:xfrm>
          <a:off x="611560" y="1340769"/>
          <a:ext cx="8102227" cy="5034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Néhány ország olaj-(</a:t>
            </a:r>
            <a:r>
              <a:rPr lang="hu-HU" sz="2800" b="1" dirty="0" err="1" smtClean="0">
                <a:effectLst>
                  <a:outerShdw blurRad="38100" dist="38100" dir="2700000" algn="tl">
                    <a:srgbClr val="000000">
                      <a:alpha val="43137"/>
                    </a:srgbClr>
                  </a:outerShdw>
                </a:effectLst>
                <a:latin typeface="Arial" pitchFamily="34" charset="0"/>
                <a:cs typeface="Arial" pitchFamily="34" charset="0"/>
              </a:rPr>
              <a:t>Mrdb</a:t>
            </a:r>
            <a:r>
              <a:rPr lang="hu-HU" sz="2800" b="1" dirty="0" smtClean="0">
                <a:effectLst>
                  <a:outerShdw blurRad="38100" dist="38100" dir="2700000" algn="tl">
                    <a:srgbClr val="000000">
                      <a:alpha val="43137"/>
                    </a:srgbClr>
                  </a:outerShdw>
                </a:effectLst>
                <a:latin typeface="Arial" pitchFamily="34" charset="0"/>
                <a:cs typeface="Arial" pitchFamily="34" charset="0"/>
              </a:rPr>
              <a:t>, %) és földgáz-(trillió </a:t>
            </a:r>
            <a:r>
              <a:rPr lang="hu-HU" sz="2800" b="1" dirty="0" err="1" smtClean="0">
                <a:effectLst>
                  <a:outerShdw blurRad="38100" dist="38100" dir="2700000" algn="tl">
                    <a:srgbClr val="000000">
                      <a:alpha val="43137"/>
                    </a:srgbClr>
                  </a:outerShdw>
                </a:effectLst>
                <a:latin typeface="Arial" pitchFamily="34" charset="0"/>
                <a:cs typeface="Arial" pitchFamily="34" charset="0"/>
              </a:rPr>
              <a:t>cf</a:t>
            </a:r>
            <a:r>
              <a:rPr lang="hu-HU" sz="2800" b="1" dirty="0" smtClean="0">
                <a:effectLst>
                  <a:outerShdw blurRad="38100" dist="38100" dir="2700000" algn="tl">
                    <a:srgbClr val="000000">
                      <a:alpha val="43137"/>
                    </a:srgbClr>
                  </a:outerShdw>
                </a:effectLst>
                <a:latin typeface="Arial" pitchFamily="34" charset="0"/>
                <a:cs typeface="Arial" pitchFamily="34" charset="0"/>
              </a:rPr>
              <a:t>, %) készlete és R/P értéke 2014. jan. 1-jén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6" name="Tartalom helye 15"/>
          <p:cNvGraphicFramePr>
            <a:graphicFrameLocks noGrp="1"/>
          </p:cNvGraphicFramePr>
          <p:nvPr>
            <p:ph sz="half" idx="1"/>
          </p:nvPr>
        </p:nvGraphicFramePr>
        <p:xfrm>
          <a:off x="457200" y="1556792"/>
          <a:ext cx="4038600" cy="5257800"/>
        </p:xfrm>
        <a:graphic>
          <a:graphicData uri="http://schemas.openxmlformats.org/drawingml/2006/table">
            <a:tbl>
              <a:tblPr firstRow="1" bandRow="1">
                <a:tableStyleId>{5C22544A-7EE6-4342-B048-85BDC9FD1C3A}</a:tableStyleId>
              </a:tblPr>
              <a:tblGrid>
                <a:gridCol w="807720"/>
                <a:gridCol w="949626"/>
                <a:gridCol w="642942"/>
                <a:gridCol w="1000132"/>
                <a:gridCol w="638180"/>
              </a:tblGrid>
              <a:tr h="370840">
                <a:tc>
                  <a:txBody>
                    <a:bodyPr/>
                    <a:lstStyle/>
                    <a:p>
                      <a:r>
                        <a:rPr lang="hu-HU" dirty="0" err="1" smtClean="0"/>
                        <a:t>Orszá</a:t>
                      </a:r>
                      <a:endParaRPr lang="hu-HU" dirty="0"/>
                    </a:p>
                  </a:txBody>
                  <a:tcPr/>
                </a:tc>
                <a:tc>
                  <a:txBody>
                    <a:bodyPr/>
                    <a:lstStyle/>
                    <a:p>
                      <a:pPr algn="ctr"/>
                      <a:r>
                        <a:rPr lang="hu-HU" dirty="0" smtClean="0"/>
                        <a:t>Olaj</a:t>
                      </a:r>
                      <a:endParaRPr lang="hu-HU" dirty="0"/>
                    </a:p>
                  </a:txBody>
                  <a:tcPr/>
                </a:tc>
                <a:tc>
                  <a:txBody>
                    <a:bodyPr/>
                    <a:lstStyle/>
                    <a:p>
                      <a:pPr algn="ctr"/>
                      <a:r>
                        <a:rPr lang="hu-HU" dirty="0" smtClean="0"/>
                        <a:t>R/P</a:t>
                      </a:r>
                      <a:endParaRPr lang="hu-HU" dirty="0"/>
                    </a:p>
                  </a:txBody>
                  <a:tcPr/>
                </a:tc>
                <a:tc>
                  <a:txBody>
                    <a:bodyPr/>
                    <a:lstStyle/>
                    <a:p>
                      <a:pPr algn="ctr"/>
                      <a:r>
                        <a:rPr lang="hu-HU" dirty="0" smtClean="0"/>
                        <a:t>Gáz</a:t>
                      </a:r>
                      <a:endParaRPr lang="hu-HU" dirty="0"/>
                    </a:p>
                  </a:txBody>
                  <a:tcPr/>
                </a:tc>
                <a:tc>
                  <a:txBody>
                    <a:bodyPr/>
                    <a:lstStyle/>
                    <a:p>
                      <a:pPr algn="ctr"/>
                      <a:r>
                        <a:rPr lang="hu-HU" dirty="0" smtClean="0"/>
                        <a:t>R/P</a:t>
                      </a:r>
                      <a:endParaRPr lang="hu-HU" dirty="0"/>
                    </a:p>
                  </a:txBody>
                  <a:tcPr/>
                </a:tc>
              </a:tr>
              <a:tr h="370840">
                <a:tc>
                  <a:txBody>
                    <a:bodyPr/>
                    <a:lstStyle/>
                    <a:p>
                      <a:r>
                        <a:rPr lang="hu-HU" dirty="0" err="1" smtClean="0"/>
                        <a:t>Azerb</a:t>
                      </a:r>
                      <a:endParaRPr lang="hu-HU" dirty="0"/>
                    </a:p>
                  </a:txBody>
                  <a:tcPr/>
                </a:tc>
                <a:tc>
                  <a:txBody>
                    <a:bodyPr/>
                    <a:lstStyle/>
                    <a:p>
                      <a:pPr algn="ctr"/>
                      <a:r>
                        <a:rPr lang="hu-HU" dirty="0" smtClean="0"/>
                        <a:t>7/0.865</a:t>
                      </a:r>
                      <a:endParaRPr lang="hu-HU" dirty="0"/>
                    </a:p>
                  </a:txBody>
                  <a:tcPr/>
                </a:tc>
                <a:tc>
                  <a:txBody>
                    <a:bodyPr/>
                    <a:lstStyle/>
                    <a:p>
                      <a:pPr algn="ctr"/>
                      <a:r>
                        <a:rPr lang="hu-HU" dirty="0" smtClean="0"/>
                        <a:t>35</a:t>
                      </a:r>
                      <a:endParaRPr lang="hu-HU" dirty="0"/>
                    </a:p>
                  </a:txBody>
                  <a:tcPr/>
                </a:tc>
                <a:tc>
                  <a:txBody>
                    <a:bodyPr/>
                    <a:lstStyle/>
                    <a:p>
                      <a:pPr algn="ctr"/>
                      <a:r>
                        <a:rPr lang="hu-HU" dirty="0" smtClean="0"/>
                        <a:t>35/..</a:t>
                      </a:r>
                      <a:endParaRPr lang="hu-HU" dirty="0"/>
                    </a:p>
                  </a:txBody>
                  <a:tcPr/>
                </a:tc>
                <a:tc>
                  <a:txBody>
                    <a:bodyPr/>
                    <a:lstStyle/>
                    <a:p>
                      <a:pPr algn="ctr"/>
                      <a:r>
                        <a:rPr lang="hu-HU" dirty="0" smtClean="0"/>
                        <a:t>..</a:t>
                      </a:r>
                      <a:endParaRPr lang="hu-HU" dirty="0"/>
                    </a:p>
                  </a:txBody>
                  <a:tcPr/>
                </a:tc>
              </a:tr>
              <a:tr h="370840">
                <a:tc>
                  <a:txBody>
                    <a:bodyPr/>
                    <a:lstStyle/>
                    <a:p>
                      <a:r>
                        <a:rPr lang="hu-HU" dirty="0" smtClean="0"/>
                        <a:t>Kazah</a:t>
                      </a:r>
                      <a:endParaRPr lang="hu-HU" dirty="0"/>
                    </a:p>
                  </a:txBody>
                  <a:tcPr/>
                </a:tc>
                <a:tc>
                  <a:txBody>
                    <a:bodyPr/>
                    <a:lstStyle/>
                    <a:p>
                      <a:pPr algn="ctr"/>
                      <a:r>
                        <a:rPr lang="hu-HU" dirty="0" smtClean="0"/>
                        <a:t>30/1.62</a:t>
                      </a:r>
                      <a:endParaRPr lang="hu-HU" dirty="0"/>
                    </a:p>
                  </a:txBody>
                  <a:tcPr/>
                </a:tc>
                <a:tc>
                  <a:txBody>
                    <a:bodyPr/>
                    <a:lstStyle/>
                    <a:p>
                      <a:pPr algn="ctr"/>
                      <a:r>
                        <a:rPr lang="hu-HU" dirty="0" smtClean="0"/>
                        <a:t>56.5</a:t>
                      </a:r>
                      <a:endParaRPr lang="hu-HU" dirty="0"/>
                    </a:p>
                  </a:txBody>
                  <a:tcPr/>
                </a:tc>
                <a:tc>
                  <a:txBody>
                    <a:bodyPr/>
                    <a:lstStyle/>
                    <a:p>
                      <a:pPr algn="ctr"/>
                      <a:r>
                        <a:rPr lang="hu-HU" dirty="0" smtClean="0"/>
                        <a:t>85/..</a:t>
                      </a:r>
                      <a:endParaRPr lang="hu-HU" dirty="0"/>
                    </a:p>
                  </a:txBody>
                  <a:tcPr/>
                </a:tc>
                <a:tc>
                  <a:txBody>
                    <a:bodyPr/>
                    <a:lstStyle/>
                    <a:p>
                      <a:pPr algn="ctr"/>
                      <a:r>
                        <a:rPr lang="hu-HU" dirty="0" smtClean="0"/>
                        <a:t>..</a:t>
                      </a:r>
                      <a:endParaRPr lang="hu-HU" dirty="0"/>
                    </a:p>
                  </a:txBody>
                  <a:tcPr/>
                </a:tc>
              </a:tr>
              <a:tr h="370840">
                <a:tc>
                  <a:txBody>
                    <a:bodyPr/>
                    <a:lstStyle/>
                    <a:p>
                      <a:r>
                        <a:rPr lang="hu-HU" dirty="0" err="1" smtClean="0"/>
                        <a:t>Norvé</a:t>
                      </a:r>
                      <a:endParaRPr lang="hu-HU" dirty="0"/>
                    </a:p>
                  </a:txBody>
                  <a:tcPr/>
                </a:tc>
                <a:tc>
                  <a:txBody>
                    <a:bodyPr/>
                    <a:lstStyle/>
                    <a:p>
                      <a:pPr algn="ctr"/>
                      <a:r>
                        <a:rPr lang="hu-HU" dirty="0" smtClean="0"/>
                        <a:t>5.8/1.5</a:t>
                      </a:r>
                      <a:endParaRPr lang="hu-HU" dirty="0"/>
                    </a:p>
                  </a:txBody>
                  <a:tcPr/>
                </a:tc>
                <a:tc>
                  <a:txBody>
                    <a:bodyPr/>
                    <a:lstStyle/>
                    <a:p>
                      <a:pPr algn="ctr"/>
                      <a:r>
                        <a:rPr lang="hu-HU" dirty="0" smtClean="0"/>
                        <a:t>11.6</a:t>
                      </a:r>
                      <a:endParaRPr lang="hu-HU" dirty="0"/>
                    </a:p>
                  </a:txBody>
                  <a:tcPr/>
                </a:tc>
                <a:tc>
                  <a:txBody>
                    <a:bodyPr/>
                    <a:lstStyle/>
                    <a:p>
                      <a:pPr algn="ctr"/>
                      <a:r>
                        <a:rPr lang="hu-HU" dirty="0" smtClean="0"/>
                        <a:t>73.8/..</a:t>
                      </a:r>
                      <a:endParaRPr lang="hu-HU" dirty="0"/>
                    </a:p>
                  </a:txBody>
                  <a:tcPr/>
                </a:tc>
                <a:tc>
                  <a:txBody>
                    <a:bodyPr/>
                    <a:lstStyle/>
                    <a:p>
                      <a:pPr algn="ctr"/>
                      <a:r>
                        <a:rPr lang="hu-HU" dirty="0" smtClean="0"/>
                        <a:t>..</a:t>
                      </a:r>
                      <a:endParaRPr lang="hu-HU" dirty="0"/>
                    </a:p>
                  </a:txBody>
                  <a:tcPr/>
                </a:tc>
              </a:tr>
              <a:tr h="370840">
                <a:tc>
                  <a:txBody>
                    <a:bodyPr/>
                    <a:lstStyle/>
                    <a:p>
                      <a:r>
                        <a:rPr lang="hu-HU" i="1" dirty="0" smtClean="0">
                          <a:solidFill>
                            <a:srgbClr val="C00000"/>
                          </a:solidFill>
                        </a:rPr>
                        <a:t>Orosz </a:t>
                      </a:r>
                      <a:endParaRPr lang="hu-HU" i="1" dirty="0">
                        <a:solidFill>
                          <a:srgbClr val="C00000"/>
                        </a:solidFill>
                      </a:endParaRPr>
                    </a:p>
                  </a:txBody>
                  <a:tcPr/>
                </a:tc>
                <a:tc>
                  <a:txBody>
                    <a:bodyPr/>
                    <a:lstStyle/>
                    <a:p>
                      <a:pPr algn="ctr"/>
                      <a:r>
                        <a:rPr lang="hu-HU" i="1" dirty="0" smtClean="0">
                          <a:solidFill>
                            <a:srgbClr val="C00000"/>
                          </a:solidFill>
                        </a:rPr>
                        <a:t>80/</a:t>
                      </a:r>
                    </a:p>
                    <a:p>
                      <a:pPr algn="ctr"/>
                      <a:r>
                        <a:rPr lang="hu-HU" i="1" dirty="0" smtClean="0">
                          <a:solidFill>
                            <a:srgbClr val="C00000"/>
                          </a:solidFill>
                        </a:rPr>
                        <a:t>10.4</a:t>
                      </a:r>
                      <a:endParaRPr lang="hu-HU" i="1" dirty="0">
                        <a:solidFill>
                          <a:srgbClr val="C00000"/>
                        </a:solidFill>
                      </a:endParaRPr>
                    </a:p>
                  </a:txBody>
                  <a:tcPr/>
                </a:tc>
                <a:tc>
                  <a:txBody>
                    <a:bodyPr/>
                    <a:lstStyle/>
                    <a:p>
                      <a:pPr algn="ctr"/>
                      <a:r>
                        <a:rPr lang="hu-HU" i="1" dirty="0" smtClean="0">
                          <a:solidFill>
                            <a:srgbClr val="C00000"/>
                          </a:solidFill>
                        </a:rPr>
                        <a:t>22.9</a:t>
                      </a:r>
                      <a:endParaRPr lang="hu-HU" i="1" dirty="0">
                        <a:solidFill>
                          <a:srgbClr val="C00000"/>
                        </a:solidFill>
                      </a:endParaRPr>
                    </a:p>
                  </a:txBody>
                  <a:tcPr/>
                </a:tc>
                <a:tc>
                  <a:txBody>
                    <a:bodyPr/>
                    <a:lstStyle/>
                    <a:p>
                      <a:pPr algn="ctr"/>
                      <a:r>
                        <a:rPr lang="hu-HU" i="1" dirty="0" smtClean="0">
                          <a:solidFill>
                            <a:srgbClr val="C00000"/>
                          </a:solidFill>
                        </a:rPr>
                        <a:t>1,688/..   </a:t>
                      </a:r>
                      <a:endParaRPr lang="hu-HU" i="1" dirty="0">
                        <a:solidFill>
                          <a:srgbClr val="C00000"/>
                        </a:solidFill>
                      </a:endParaRPr>
                    </a:p>
                  </a:txBody>
                  <a:tcPr/>
                </a:tc>
                <a:tc>
                  <a:txBody>
                    <a:bodyPr/>
                    <a:lstStyle/>
                    <a:p>
                      <a:pPr algn="ctr"/>
                      <a:r>
                        <a:rPr lang="hu-HU" i="1" dirty="0" smtClean="0"/>
                        <a:t>..</a:t>
                      </a:r>
                      <a:endParaRPr lang="hu-HU" i="1" dirty="0"/>
                    </a:p>
                  </a:txBody>
                  <a:tcPr/>
                </a:tc>
              </a:tr>
              <a:tr h="370840">
                <a:tc>
                  <a:txBody>
                    <a:bodyPr/>
                    <a:lstStyle/>
                    <a:p>
                      <a:r>
                        <a:rPr lang="hu-HU" dirty="0" err="1" smtClean="0">
                          <a:solidFill>
                            <a:srgbClr val="C00000"/>
                          </a:solidFill>
                        </a:rPr>
                        <a:t>Türkm</a:t>
                      </a:r>
                      <a:endParaRPr lang="hu-HU" dirty="0">
                        <a:solidFill>
                          <a:srgbClr val="C00000"/>
                        </a:solidFill>
                      </a:endParaRPr>
                    </a:p>
                  </a:txBody>
                  <a:tcPr/>
                </a:tc>
                <a:tc>
                  <a:txBody>
                    <a:bodyPr/>
                    <a:lstStyle/>
                    <a:p>
                      <a:pPr algn="ctr"/>
                      <a:r>
                        <a:rPr lang="hu-HU" dirty="0" smtClean="0"/>
                        <a:t>0.6/0.23</a:t>
                      </a:r>
                      <a:endParaRPr lang="hu-HU" dirty="0"/>
                    </a:p>
                  </a:txBody>
                  <a:tcPr/>
                </a:tc>
                <a:tc>
                  <a:txBody>
                    <a:bodyPr/>
                    <a:lstStyle/>
                    <a:p>
                      <a:pPr algn="ctr"/>
                      <a:r>
                        <a:rPr lang="hu-HU" dirty="0" smtClean="0"/>
                        <a:t>71.6</a:t>
                      </a:r>
                      <a:endParaRPr lang="hu-HU" dirty="0"/>
                    </a:p>
                  </a:txBody>
                  <a:tcPr/>
                </a:tc>
                <a:tc>
                  <a:txBody>
                    <a:bodyPr/>
                    <a:lstStyle/>
                    <a:p>
                      <a:pPr algn="ctr"/>
                      <a:r>
                        <a:rPr lang="hu-HU" dirty="0" smtClean="0">
                          <a:solidFill>
                            <a:srgbClr val="C00000"/>
                          </a:solidFill>
                        </a:rPr>
                        <a:t>265/..</a:t>
                      </a:r>
                      <a:endParaRPr lang="hu-HU" dirty="0">
                        <a:solidFill>
                          <a:srgbClr val="C00000"/>
                        </a:solidFill>
                      </a:endParaRPr>
                    </a:p>
                  </a:txBody>
                  <a:tcPr/>
                </a:tc>
                <a:tc>
                  <a:txBody>
                    <a:bodyPr/>
                    <a:lstStyle/>
                    <a:p>
                      <a:pPr algn="ctr"/>
                      <a:endParaRPr lang="hu-HU" dirty="0"/>
                    </a:p>
                  </a:txBody>
                  <a:tcPr/>
                </a:tc>
              </a:tr>
              <a:tr h="370840">
                <a:tc>
                  <a:txBody>
                    <a:bodyPr/>
                    <a:lstStyle/>
                    <a:p>
                      <a:r>
                        <a:rPr lang="hu-HU" dirty="0" err="1" smtClean="0"/>
                        <a:t>Egy.</a:t>
                      </a:r>
                      <a:r>
                        <a:rPr lang="hu-HU" baseline="0" dirty="0" err="1" smtClean="0"/>
                        <a:t>Kir</a:t>
                      </a:r>
                      <a:endParaRPr lang="hu-HU" dirty="0"/>
                    </a:p>
                  </a:txBody>
                  <a:tcPr/>
                </a:tc>
                <a:tc>
                  <a:txBody>
                    <a:bodyPr/>
                    <a:lstStyle/>
                    <a:p>
                      <a:pPr algn="ctr"/>
                      <a:r>
                        <a:rPr lang="hu-HU" dirty="0" smtClean="0"/>
                        <a:t>3/0.75</a:t>
                      </a:r>
                      <a:endParaRPr lang="hu-HU" dirty="0"/>
                    </a:p>
                  </a:txBody>
                  <a:tcPr/>
                </a:tc>
                <a:tc>
                  <a:txBody>
                    <a:bodyPr/>
                    <a:lstStyle/>
                    <a:p>
                      <a:pPr algn="ctr"/>
                      <a:r>
                        <a:rPr lang="hu-HU" dirty="0" smtClean="0"/>
                        <a:t>11</a:t>
                      </a:r>
                      <a:endParaRPr lang="hu-HU" dirty="0"/>
                    </a:p>
                  </a:txBody>
                  <a:tcPr/>
                </a:tc>
                <a:tc>
                  <a:txBody>
                    <a:bodyPr/>
                    <a:lstStyle/>
                    <a:p>
                      <a:pPr algn="ctr"/>
                      <a:r>
                        <a:rPr lang="hu-HU" dirty="0" smtClean="0"/>
                        <a:t>8.6/..</a:t>
                      </a:r>
                      <a:endParaRPr lang="hu-HU" dirty="0"/>
                    </a:p>
                  </a:txBody>
                  <a:tcPr/>
                </a:tc>
                <a:tc>
                  <a:txBody>
                    <a:bodyPr/>
                    <a:lstStyle/>
                    <a:p>
                      <a:pPr algn="ctr"/>
                      <a:r>
                        <a:rPr lang="hu-HU" dirty="0" smtClean="0"/>
                        <a:t>..</a:t>
                      </a:r>
                      <a:endParaRPr lang="hu-HU" dirty="0"/>
                    </a:p>
                  </a:txBody>
                  <a:tcPr/>
                </a:tc>
              </a:tr>
              <a:tr h="370840">
                <a:tc>
                  <a:txBody>
                    <a:bodyPr/>
                    <a:lstStyle/>
                    <a:p>
                      <a:r>
                        <a:rPr lang="hu-HU" dirty="0" err="1" smtClean="0"/>
                        <a:t>Üzbek</a:t>
                      </a:r>
                      <a:endParaRPr lang="hu-HU" dirty="0"/>
                    </a:p>
                  </a:txBody>
                  <a:tcPr/>
                </a:tc>
                <a:tc>
                  <a:txBody>
                    <a:bodyPr/>
                    <a:lstStyle/>
                    <a:p>
                      <a:pPr algn="ctr"/>
                      <a:r>
                        <a:rPr lang="hu-HU" dirty="0" smtClean="0"/>
                        <a:t>0.6/0.0</a:t>
                      </a:r>
                      <a:endParaRPr lang="hu-HU" dirty="0"/>
                    </a:p>
                  </a:txBody>
                  <a:tcPr/>
                </a:tc>
                <a:tc>
                  <a:txBody>
                    <a:bodyPr/>
                    <a:lstStyle/>
                    <a:p>
                      <a:pPr algn="ctr"/>
                      <a:r>
                        <a:rPr lang="hu-HU" dirty="0" smtClean="0"/>
                        <a:t>27.6</a:t>
                      </a:r>
                      <a:endParaRPr lang="hu-HU" dirty="0"/>
                    </a:p>
                  </a:txBody>
                  <a:tcPr/>
                </a:tc>
                <a:tc>
                  <a:txBody>
                    <a:bodyPr/>
                    <a:lstStyle/>
                    <a:p>
                      <a:pPr algn="ctr"/>
                      <a:r>
                        <a:rPr lang="hu-HU" dirty="0" smtClean="0"/>
                        <a:t>65/..</a:t>
                      </a:r>
                      <a:endParaRPr lang="hu-HU" dirty="0"/>
                    </a:p>
                  </a:txBody>
                  <a:tcPr/>
                </a:tc>
                <a:tc>
                  <a:txBody>
                    <a:bodyPr/>
                    <a:lstStyle/>
                    <a:p>
                      <a:pPr algn="ctr"/>
                      <a:r>
                        <a:rPr lang="hu-HU" dirty="0" smtClean="0"/>
                        <a:t>..</a:t>
                      </a:r>
                      <a:endParaRPr lang="hu-HU" dirty="0"/>
                    </a:p>
                  </a:txBody>
                  <a:tcPr/>
                </a:tc>
              </a:tr>
              <a:tr h="321032">
                <a:tc>
                  <a:txBody>
                    <a:bodyPr/>
                    <a:lstStyle/>
                    <a:p>
                      <a:r>
                        <a:rPr lang="hu-HU" i="1" dirty="0" smtClean="0">
                          <a:solidFill>
                            <a:srgbClr val="C00000"/>
                          </a:solidFill>
                        </a:rPr>
                        <a:t>Irán</a:t>
                      </a:r>
                      <a:endParaRPr lang="hu-HU" i="1" dirty="0">
                        <a:solidFill>
                          <a:srgbClr val="C00000"/>
                        </a:solidFill>
                      </a:endParaRPr>
                    </a:p>
                  </a:txBody>
                  <a:tcPr/>
                </a:tc>
                <a:tc>
                  <a:txBody>
                    <a:bodyPr/>
                    <a:lstStyle/>
                    <a:p>
                      <a:pPr algn="ctr"/>
                      <a:r>
                        <a:rPr lang="hu-HU" i="1" dirty="0" smtClean="0">
                          <a:solidFill>
                            <a:srgbClr val="C00000"/>
                          </a:solidFill>
                        </a:rPr>
                        <a:t>157/2.6</a:t>
                      </a:r>
                      <a:endParaRPr lang="hu-HU" i="1" dirty="0">
                        <a:solidFill>
                          <a:srgbClr val="C00000"/>
                        </a:solidFill>
                      </a:endParaRPr>
                    </a:p>
                  </a:txBody>
                  <a:tcPr/>
                </a:tc>
                <a:tc>
                  <a:txBody>
                    <a:bodyPr/>
                    <a:lstStyle/>
                    <a:p>
                      <a:pPr algn="ctr"/>
                      <a:r>
                        <a:rPr lang="hu-HU" i="1" dirty="0" smtClean="0">
                          <a:solidFill>
                            <a:srgbClr val="C00000"/>
                          </a:solidFill>
                        </a:rPr>
                        <a:t>147</a:t>
                      </a:r>
                      <a:endParaRPr lang="hu-HU" i="1" dirty="0">
                        <a:solidFill>
                          <a:srgbClr val="C00000"/>
                        </a:solidFill>
                      </a:endParaRPr>
                    </a:p>
                  </a:txBody>
                  <a:tcPr/>
                </a:tc>
                <a:tc>
                  <a:txBody>
                    <a:bodyPr/>
                    <a:lstStyle/>
                    <a:p>
                      <a:pPr algn="ctr"/>
                      <a:r>
                        <a:rPr lang="hu-HU" i="1" dirty="0" smtClean="0">
                          <a:solidFill>
                            <a:srgbClr val="C00000"/>
                          </a:solidFill>
                        </a:rPr>
                        <a:t>1,193/..</a:t>
                      </a:r>
                    </a:p>
                    <a:p>
                      <a:pPr algn="ctr"/>
                      <a:endParaRPr lang="hu-HU" i="1" dirty="0">
                        <a:solidFill>
                          <a:srgbClr val="C00000"/>
                        </a:solidFill>
                      </a:endParaRPr>
                    </a:p>
                  </a:txBody>
                  <a:tcPr/>
                </a:tc>
                <a:tc>
                  <a:txBody>
                    <a:bodyPr/>
                    <a:lstStyle/>
                    <a:p>
                      <a:pPr algn="ctr"/>
                      <a:r>
                        <a:rPr lang="hu-HU" i="1" dirty="0" smtClean="0"/>
                        <a:t>..</a:t>
                      </a:r>
                      <a:endParaRPr lang="hu-HU" i="1" dirty="0"/>
                    </a:p>
                  </a:txBody>
                  <a:tcPr/>
                </a:tc>
              </a:tr>
              <a:tr h="370840">
                <a:tc>
                  <a:txBody>
                    <a:bodyPr/>
                    <a:lstStyle/>
                    <a:p>
                      <a:r>
                        <a:rPr lang="hu-HU" i="1" dirty="0" smtClean="0">
                          <a:solidFill>
                            <a:srgbClr val="C00000"/>
                          </a:solidFill>
                        </a:rPr>
                        <a:t>Irak</a:t>
                      </a:r>
                      <a:endParaRPr lang="hu-HU" i="1" dirty="0">
                        <a:solidFill>
                          <a:srgbClr val="C00000"/>
                        </a:solidFill>
                      </a:endParaRPr>
                    </a:p>
                  </a:txBody>
                  <a:tcPr/>
                </a:tc>
                <a:tc>
                  <a:txBody>
                    <a:bodyPr/>
                    <a:lstStyle/>
                    <a:p>
                      <a:pPr algn="ctr"/>
                      <a:r>
                        <a:rPr lang="hu-HU" i="1" dirty="0" smtClean="0">
                          <a:solidFill>
                            <a:srgbClr val="C00000"/>
                          </a:solidFill>
                        </a:rPr>
                        <a:t>140/3.2</a:t>
                      </a:r>
                      <a:endParaRPr lang="hu-HU" i="1" dirty="0">
                        <a:solidFill>
                          <a:srgbClr val="C00000"/>
                        </a:solidFill>
                      </a:endParaRPr>
                    </a:p>
                  </a:txBody>
                  <a:tcPr/>
                </a:tc>
                <a:tc>
                  <a:txBody>
                    <a:bodyPr/>
                    <a:lstStyle/>
                    <a:p>
                      <a:pPr algn="ctr"/>
                      <a:r>
                        <a:rPr lang="hu-HU" i="1" dirty="0" smtClean="0">
                          <a:solidFill>
                            <a:srgbClr val="C00000"/>
                          </a:solidFill>
                        </a:rPr>
                        <a:t>95.6</a:t>
                      </a:r>
                      <a:endParaRPr lang="hu-HU" i="1" dirty="0">
                        <a:solidFill>
                          <a:srgbClr val="C00000"/>
                        </a:solidFill>
                      </a:endParaRPr>
                    </a:p>
                  </a:txBody>
                  <a:tcPr/>
                </a:tc>
                <a:tc>
                  <a:txBody>
                    <a:bodyPr/>
                    <a:lstStyle/>
                    <a:p>
                      <a:pPr algn="ctr"/>
                      <a:r>
                        <a:rPr lang="hu-HU" i="1" dirty="0" smtClean="0">
                          <a:solidFill>
                            <a:srgbClr val="C00000"/>
                          </a:solidFill>
                        </a:rPr>
                        <a:t>111/..</a:t>
                      </a:r>
                      <a:endParaRPr lang="hu-HU" i="1" dirty="0">
                        <a:solidFill>
                          <a:srgbClr val="C00000"/>
                        </a:solidFill>
                      </a:endParaRPr>
                    </a:p>
                  </a:txBody>
                  <a:tcPr/>
                </a:tc>
                <a:tc>
                  <a:txBody>
                    <a:bodyPr/>
                    <a:lstStyle/>
                    <a:p>
                      <a:pPr algn="ctr"/>
                      <a:r>
                        <a:rPr lang="hu-HU" i="1" dirty="0" smtClean="0"/>
                        <a:t>..</a:t>
                      </a:r>
                      <a:endParaRPr lang="hu-HU" i="1" dirty="0"/>
                    </a:p>
                  </a:txBody>
                  <a:tcPr/>
                </a:tc>
              </a:tr>
              <a:tr h="370840">
                <a:tc>
                  <a:txBody>
                    <a:bodyPr/>
                    <a:lstStyle/>
                    <a:p>
                      <a:r>
                        <a:rPr lang="hu-HU" dirty="0" err="1" smtClean="0"/>
                        <a:t>Kuwai</a:t>
                      </a:r>
                      <a:endParaRPr lang="hu-HU" dirty="0"/>
                    </a:p>
                  </a:txBody>
                  <a:tcPr/>
                </a:tc>
                <a:tc>
                  <a:txBody>
                    <a:bodyPr/>
                    <a:lstStyle/>
                    <a:p>
                      <a:pPr algn="ctr"/>
                      <a:r>
                        <a:rPr lang="hu-HU" dirty="0" smtClean="0"/>
                        <a:t>102/2.6</a:t>
                      </a:r>
                      <a:endParaRPr lang="hu-HU" dirty="0"/>
                    </a:p>
                  </a:txBody>
                  <a:tcPr/>
                </a:tc>
                <a:tc>
                  <a:txBody>
                    <a:bodyPr/>
                    <a:lstStyle/>
                    <a:p>
                      <a:pPr algn="ctr"/>
                      <a:r>
                        <a:rPr lang="hu-HU" dirty="0" smtClean="0"/>
                        <a:t>108</a:t>
                      </a:r>
                      <a:endParaRPr lang="hu-HU" dirty="0"/>
                    </a:p>
                  </a:txBody>
                  <a:tcPr/>
                </a:tc>
                <a:tc>
                  <a:txBody>
                    <a:bodyPr/>
                    <a:lstStyle/>
                    <a:p>
                      <a:pPr algn="ctr"/>
                      <a:r>
                        <a:rPr lang="hu-HU" dirty="0" smtClean="0"/>
                        <a:t>63/..</a:t>
                      </a:r>
                      <a:endParaRPr lang="hu-HU" dirty="0"/>
                    </a:p>
                  </a:txBody>
                  <a:tcPr/>
                </a:tc>
                <a:tc>
                  <a:txBody>
                    <a:bodyPr/>
                    <a:lstStyle/>
                    <a:p>
                      <a:pPr algn="ctr"/>
                      <a:r>
                        <a:rPr lang="hu-HU" dirty="0" smtClean="0"/>
                        <a:t>..</a:t>
                      </a:r>
                      <a:endParaRPr lang="hu-HU" dirty="0"/>
                    </a:p>
                  </a:txBody>
                  <a:tcPr/>
                </a:tc>
              </a:tr>
              <a:tr h="370840">
                <a:tc>
                  <a:txBody>
                    <a:bodyPr/>
                    <a:lstStyle/>
                    <a:p>
                      <a:r>
                        <a:rPr lang="hu-HU" dirty="0" err="1" smtClean="0"/>
                        <a:t>Qatar</a:t>
                      </a:r>
                      <a:endParaRPr lang="hu-HU" dirty="0"/>
                    </a:p>
                  </a:txBody>
                  <a:tcPr/>
                </a:tc>
                <a:tc>
                  <a:txBody>
                    <a:bodyPr/>
                    <a:lstStyle/>
                    <a:p>
                      <a:pPr algn="ctr"/>
                      <a:r>
                        <a:rPr lang="hu-HU" dirty="0" smtClean="0"/>
                        <a:t>25/0.7</a:t>
                      </a:r>
                      <a:endParaRPr lang="hu-HU" dirty="0"/>
                    </a:p>
                  </a:txBody>
                  <a:tcPr/>
                </a:tc>
                <a:tc>
                  <a:txBody>
                    <a:bodyPr/>
                    <a:lstStyle/>
                    <a:p>
                      <a:pPr algn="ctr"/>
                      <a:r>
                        <a:rPr lang="hu-HU" dirty="0" smtClean="0"/>
                        <a:t>95</a:t>
                      </a:r>
                      <a:endParaRPr lang="hu-HU" dirty="0"/>
                    </a:p>
                  </a:txBody>
                  <a:tcPr/>
                </a:tc>
                <a:tc>
                  <a:txBody>
                    <a:bodyPr/>
                    <a:lstStyle/>
                    <a:p>
                      <a:pPr algn="ctr"/>
                      <a:r>
                        <a:rPr lang="hu-HU" dirty="0" smtClean="0"/>
                        <a:t>885/..</a:t>
                      </a:r>
                      <a:endParaRPr lang="hu-HU" dirty="0"/>
                    </a:p>
                  </a:txBody>
                  <a:tcPr/>
                </a:tc>
                <a:tc>
                  <a:txBody>
                    <a:bodyPr/>
                    <a:lstStyle/>
                    <a:p>
                      <a:pPr algn="ctr"/>
                      <a:r>
                        <a:rPr lang="hu-HU" dirty="0" smtClean="0"/>
                        <a:t>..</a:t>
                      </a:r>
                      <a:endParaRPr lang="hu-HU" dirty="0"/>
                    </a:p>
                  </a:txBody>
                  <a:tcPr/>
                </a:tc>
              </a:tr>
            </a:tbl>
          </a:graphicData>
        </a:graphic>
      </p:graphicFrame>
      <p:graphicFrame>
        <p:nvGraphicFramePr>
          <p:cNvPr id="17" name="Tartalom helye 16"/>
          <p:cNvGraphicFramePr>
            <a:graphicFrameLocks noGrp="1"/>
          </p:cNvGraphicFramePr>
          <p:nvPr>
            <p:ph sz="half" idx="2"/>
          </p:nvPr>
        </p:nvGraphicFramePr>
        <p:xfrm>
          <a:off x="4648200" y="1556792"/>
          <a:ext cx="4132898" cy="4516120"/>
        </p:xfrm>
        <a:graphic>
          <a:graphicData uri="http://schemas.openxmlformats.org/drawingml/2006/table">
            <a:tbl>
              <a:tblPr firstRow="1" bandRow="1">
                <a:tableStyleId>{5C22544A-7EE6-4342-B048-85BDC9FD1C3A}</a:tableStyleId>
              </a:tblPr>
              <a:tblGrid>
                <a:gridCol w="807720"/>
                <a:gridCol w="902018"/>
                <a:gridCol w="737252"/>
                <a:gridCol w="1000132"/>
                <a:gridCol w="685776"/>
              </a:tblGrid>
              <a:tr h="370840">
                <a:tc>
                  <a:txBody>
                    <a:bodyPr/>
                    <a:lstStyle/>
                    <a:p>
                      <a:r>
                        <a:rPr lang="hu-HU" dirty="0" err="1" smtClean="0"/>
                        <a:t>Orszá</a:t>
                      </a:r>
                      <a:endParaRPr lang="hu-HU" dirty="0"/>
                    </a:p>
                  </a:txBody>
                  <a:tcPr/>
                </a:tc>
                <a:tc>
                  <a:txBody>
                    <a:bodyPr/>
                    <a:lstStyle/>
                    <a:p>
                      <a:pPr algn="ctr"/>
                      <a:r>
                        <a:rPr lang="hu-HU" dirty="0" smtClean="0"/>
                        <a:t>Olaj</a:t>
                      </a:r>
                      <a:endParaRPr lang="hu-HU" dirty="0"/>
                    </a:p>
                  </a:txBody>
                  <a:tcPr/>
                </a:tc>
                <a:tc>
                  <a:txBody>
                    <a:bodyPr/>
                    <a:lstStyle/>
                    <a:p>
                      <a:pPr algn="ctr"/>
                      <a:r>
                        <a:rPr lang="hu-HU" dirty="0" smtClean="0"/>
                        <a:t>R/P</a:t>
                      </a:r>
                      <a:endParaRPr lang="hu-HU" dirty="0"/>
                    </a:p>
                  </a:txBody>
                  <a:tcPr/>
                </a:tc>
                <a:tc>
                  <a:txBody>
                    <a:bodyPr/>
                    <a:lstStyle/>
                    <a:p>
                      <a:pPr algn="ctr"/>
                      <a:r>
                        <a:rPr lang="hu-HU" dirty="0" smtClean="0"/>
                        <a:t>Gáz</a:t>
                      </a:r>
                      <a:endParaRPr lang="hu-HU" dirty="0"/>
                    </a:p>
                  </a:txBody>
                  <a:tcPr/>
                </a:tc>
                <a:tc>
                  <a:txBody>
                    <a:bodyPr/>
                    <a:lstStyle/>
                    <a:p>
                      <a:pPr algn="ctr"/>
                      <a:r>
                        <a:rPr lang="hu-HU" dirty="0" smtClean="0"/>
                        <a:t>R/P</a:t>
                      </a:r>
                      <a:endParaRPr lang="hu-HU" dirty="0"/>
                    </a:p>
                  </a:txBody>
                  <a:tcPr/>
                </a:tc>
              </a:tr>
              <a:tr h="370840">
                <a:tc>
                  <a:txBody>
                    <a:bodyPr/>
                    <a:lstStyle/>
                    <a:p>
                      <a:r>
                        <a:rPr lang="hu-HU" dirty="0" smtClean="0"/>
                        <a:t>Szaúdi</a:t>
                      </a:r>
                      <a:endParaRPr lang="hu-HU" dirty="0"/>
                    </a:p>
                  </a:txBody>
                  <a:tcPr/>
                </a:tc>
                <a:tc>
                  <a:txBody>
                    <a:bodyPr/>
                    <a:lstStyle/>
                    <a:p>
                      <a:pPr algn="ctr"/>
                      <a:r>
                        <a:rPr lang="hu-HU" dirty="0" smtClean="0"/>
                        <a:t>266/9</a:t>
                      </a:r>
                      <a:endParaRPr lang="hu-HU" dirty="0"/>
                    </a:p>
                  </a:txBody>
                  <a:tcPr/>
                </a:tc>
                <a:tc>
                  <a:txBody>
                    <a:bodyPr/>
                    <a:lstStyle/>
                    <a:p>
                      <a:pPr algn="ctr"/>
                      <a:r>
                        <a:rPr lang="hu-HU" dirty="0" smtClean="0"/>
                        <a:t>77.6</a:t>
                      </a:r>
                      <a:endParaRPr lang="hu-HU" dirty="0"/>
                    </a:p>
                  </a:txBody>
                  <a:tcPr/>
                </a:tc>
                <a:tc>
                  <a:txBody>
                    <a:bodyPr/>
                    <a:lstStyle/>
                    <a:p>
                      <a:pPr algn="ctr"/>
                      <a:r>
                        <a:rPr lang="hu-HU" dirty="0" smtClean="0"/>
                        <a:t>291/..</a:t>
                      </a:r>
                    </a:p>
                    <a:p>
                      <a:pPr algn="ctr"/>
                      <a:endParaRPr lang="hu-HU" dirty="0"/>
                    </a:p>
                  </a:txBody>
                  <a:tcPr/>
                </a:tc>
                <a:tc>
                  <a:txBody>
                    <a:bodyPr/>
                    <a:lstStyle/>
                    <a:p>
                      <a:pPr algn="ctr"/>
                      <a:r>
                        <a:rPr lang="hu-HU" dirty="0" smtClean="0"/>
                        <a:t>..</a:t>
                      </a:r>
                      <a:endParaRPr lang="hu-HU" dirty="0"/>
                    </a:p>
                  </a:txBody>
                  <a:tcPr/>
                </a:tc>
              </a:tr>
              <a:tr h="370840">
                <a:tc>
                  <a:txBody>
                    <a:bodyPr/>
                    <a:lstStyle/>
                    <a:p>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r>
              <a:tr h="370840">
                <a:tc>
                  <a:txBody>
                    <a:bodyPr/>
                    <a:lstStyle/>
                    <a:p>
                      <a:r>
                        <a:rPr lang="hu-HU" dirty="0" err="1" smtClean="0"/>
                        <a:t>Algéri</a:t>
                      </a:r>
                      <a:endParaRPr lang="hu-HU" dirty="0"/>
                    </a:p>
                  </a:txBody>
                  <a:tcPr/>
                </a:tc>
                <a:tc>
                  <a:txBody>
                    <a:bodyPr/>
                    <a:lstStyle/>
                    <a:p>
                      <a:pPr algn="ctr"/>
                      <a:r>
                        <a:rPr lang="hu-HU" dirty="0" smtClean="0"/>
                        <a:t>12/1.1</a:t>
                      </a:r>
                      <a:endParaRPr lang="hu-HU" dirty="0"/>
                    </a:p>
                  </a:txBody>
                  <a:tcPr/>
                </a:tc>
                <a:tc>
                  <a:txBody>
                    <a:bodyPr/>
                    <a:lstStyle/>
                    <a:p>
                      <a:pPr algn="ctr"/>
                      <a:r>
                        <a:rPr lang="hu-HU" dirty="0" smtClean="0"/>
                        <a:t>29</a:t>
                      </a:r>
                      <a:endParaRPr lang="hu-HU" dirty="0"/>
                    </a:p>
                  </a:txBody>
                  <a:tcPr/>
                </a:tc>
                <a:tc>
                  <a:txBody>
                    <a:bodyPr/>
                    <a:lstStyle/>
                    <a:p>
                      <a:pPr algn="ctr"/>
                      <a:r>
                        <a:rPr lang="hu-HU" dirty="0" smtClean="0"/>
                        <a:t>159/..</a:t>
                      </a:r>
                      <a:endParaRPr lang="hu-HU" dirty="0"/>
                    </a:p>
                  </a:txBody>
                  <a:tcPr/>
                </a:tc>
                <a:tc>
                  <a:txBody>
                    <a:bodyPr/>
                    <a:lstStyle/>
                    <a:p>
                      <a:pPr algn="ctr"/>
                      <a:r>
                        <a:rPr lang="hu-HU" dirty="0" smtClean="0"/>
                        <a:t>..</a:t>
                      </a:r>
                      <a:endParaRPr lang="hu-HU" dirty="0"/>
                    </a:p>
                  </a:txBody>
                  <a:tcPr/>
                </a:tc>
              </a:tr>
              <a:tr h="370840">
                <a:tc>
                  <a:txBody>
                    <a:bodyPr/>
                    <a:lstStyle/>
                    <a:p>
                      <a:r>
                        <a:rPr lang="hu-HU" dirty="0" smtClean="0"/>
                        <a:t>Líbia</a:t>
                      </a:r>
                      <a:endParaRPr lang="hu-HU" dirty="0"/>
                    </a:p>
                  </a:txBody>
                  <a:tcPr/>
                </a:tc>
                <a:tc>
                  <a:txBody>
                    <a:bodyPr/>
                    <a:lstStyle/>
                    <a:p>
                      <a:pPr algn="ctr"/>
                      <a:r>
                        <a:rPr lang="hu-HU" dirty="0" smtClean="0"/>
                        <a:t>48/1.2</a:t>
                      </a:r>
                      <a:endParaRPr lang="hu-HU" dirty="0"/>
                    </a:p>
                  </a:txBody>
                  <a:tcPr/>
                </a:tc>
                <a:tc>
                  <a:txBody>
                    <a:bodyPr/>
                    <a:lstStyle/>
                    <a:p>
                      <a:pPr algn="ctr"/>
                      <a:r>
                        <a:rPr lang="hu-HU" dirty="0" smtClean="0"/>
                        <a:t>108</a:t>
                      </a:r>
                      <a:endParaRPr lang="hu-HU" dirty="0"/>
                    </a:p>
                  </a:txBody>
                  <a:tcPr/>
                </a:tc>
                <a:tc>
                  <a:txBody>
                    <a:bodyPr/>
                    <a:lstStyle/>
                    <a:p>
                      <a:pPr algn="ctr"/>
                      <a:r>
                        <a:rPr lang="hu-HU" dirty="0" smtClean="0"/>
                        <a:t>55/..</a:t>
                      </a:r>
                      <a:endParaRPr lang="hu-HU" dirty="0"/>
                    </a:p>
                  </a:txBody>
                  <a:tcPr/>
                </a:tc>
                <a:tc>
                  <a:txBody>
                    <a:bodyPr/>
                    <a:lstStyle/>
                    <a:p>
                      <a:pPr algn="ctr"/>
                      <a:r>
                        <a:rPr lang="hu-HU" dirty="0" smtClean="0"/>
                        <a:t>..</a:t>
                      </a:r>
                      <a:endParaRPr lang="hu-HU" dirty="0"/>
                    </a:p>
                  </a:txBody>
                  <a:tcPr/>
                </a:tc>
              </a:tr>
              <a:tr h="370840">
                <a:tc>
                  <a:txBody>
                    <a:bodyPr/>
                    <a:lstStyle/>
                    <a:p>
                      <a:r>
                        <a:rPr lang="hu-HU" dirty="0" err="1" smtClean="0"/>
                        <a:t>Nigéri</a:t>
                      </a:r>
                      <a:endParaRPr lang="hu-HU" dirty="0"/>
                    </a:p>
                  </a:txBody>
                  <a:tcPr/>
                </a:tc>
                <a:tc>
                  <a:txBody>
                    <a:bodyPr/>
                    <a:lstStyle/>
                    <a:p>
                      <a:pPr algn="ctr"/>
                      <a:r>
                        <a:rPr lang="hu-HU" dirty="0" smtClean="0"/>
                        <a:t>37/1.9</a:t>
                      </a:r>
                      <a:endParaRPr lang="hu-HU" dirty="0"/>
                    </a:p>
                  </a:txBody>
                  <a:tcPr/>
                </a:tc>
                <a:tc>
                  <a:txBody>
                    <a:bodyPr/>
                    <a:lstStyle/>
                    <a:p>
                      <a:pPr algn="ctr"/>
                      <a:r>
                        <a:rPr lang="hu-HU" dirty="0" smtClean="0"/>
                        <a:t>53</a:t>
                      </a:r>
                      <a:endParaRPr lang="hu-HU" dirty="0"/>
                    </a:p>
                  </a:txBody>
                  <a:tcPr/>
                </a:tc>
                <a:tc>
                  <a:txBody>
                    <a:bodyPr/>
                    <a:lstStyle/>
                    <a:p>
                      <a:pPr algn="ctr"/>
                      <a:r>
                        <a:rPr lang="hu-HU" dirty="0" smtClean="0"/>
                        <a:t>181/..</a:t>
                      </a:r>
                      <a:endParaRPr lang="hu-HU" dirty="0"/>
                    </a:p>
                  </a:txBody>
                  <a:tcPr/>
                </a:tc>
                <a:tc>
                  <a:txBody>
                    <a:bodyPr/>
                    <a:lstStyle/>
                    <a:p>
                      <a:pPr algn="ctr"/>
                      <a:r>
                        <a:rPr lang="hu-HU" dirty="0" smtClean="0"/>
                        <a:t>..</a:t>
                      </a:r>
                      <a:endParaRPr lang="hu-HU" dirty="0"/>
                    </a:p>
                  </a:txBody>
                  <a:tcPr/>
                </a:tc>
              </a:tr>
              <a:tr h="370840">
                <a:tc>
                  <a:txBody>
                    <a:bodyPr/>
                    <a:lstStyle/>
                    <a:p>
                      <a:r>
                        <a:rPr lang="hu-HU" b="1" dirty="0" smtClean="0"/>
                        <a:t>Total </a:t>
                      </a:r>
                      <a:r>
                        <a:rPr lang="hu-HU" b="1" dirty="0" err="1" smtClean="0"/>
                        <a:t>world</a:t>
                      </a:r>
                      <a:endParaRPr lang="hu-HU" b="1" dirty="0"/>
                    </a:p>
                  </a:txBody>
                  <a:tcPr/>
                </a:tc>
                <a:tc>
                  <a:txBody>
                    <a:bodyPr/>
                    <a:lstStyle/>
                    <a:p>
                      <a:pPr algn="ctr"/>
                      <a:r>
                        <a:rPr lang="hu-HU" b="1" dirty="0" smtClean="0"/>
                        <a:t>1,644/75</a:t>
                      </a:r>
                      <a:endParaRPr lang="hu-HU" b="1" dirty="0"/>
                    </a:p>
                  </a:txBody>
                  <a:tcPr/>
                </a:tc>
                <a:tc>
                  <a:txBody>
                    <a:bodyPr/>
                    <a:lstStyle/>
                    <a:p>
                      <a:pPr algn="ctr"/>
                      <a:r>
                        <a:rPr lang="hu-HU" b="1" dirty="0" smtClean="0"/>
                        <a:t>66.1</a:t>
                      </a:r>
                      <a:endParaRPr lang="hu-HU" b="1" dirty="0"/>
                    </a:p>
                  </a:txBody>
                  <a:tcPr/>
                </a:tc>
                <a:tc>
                  <a:txBody>
                    <a:bodyPr/>
                    <a:lstStyle/>
                    <a:p>
                      <a:pPr algn="ctr"/>
                      <a:r>
                        <a:rPr lang="hu-HU" b="1" dirty="0" smtClean="0"/>
                        <a:t>7,024/..</a:t>
                      </a:r>
                      <a:endParaRPr lang="hu-HU" b="1" dirty="0"/>
                    </a:p>
                  </a:txBody>
                  <a:tcPr/>
                </a:tc>
                <a:tc>
                  <a:txBody>
                    <a:bodyPr/>
                    <a:lstStyle/>
                    <a:p>
                      <a:pPr algn="ctr"/>
                      <a:r>
                        <a:rPr lang="hu-HU" dirty="0" smtClean="0"/>
                        <a:t>..</a:t>
                      </a:r>
                      <a:endParaRPr lang="hu-HU" dirty="0"/>
                    </a:p>
                  </a:txBody>
                  <a:tcPr/>
                </a:tc>
              </a:tr>
              <a:tr h="370840">
                <a:tc>
                  <a:txBody>
                    <a:bodyPr/>
                    <a:lstStyle/>
                    <a:p>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r>
              <a:tr h="370840">
                <a:tc>
                  <a:txBody>
                    <a:bodyPr/>
                    <a:lstStyle/>
                    <a:p>
                      <a:r>
                        <a:rPr lang="hu-HU" b="1" dirty="0" err="1" smtClean="0"/>
                        <a:t>Incl</a:t>
                      </a:r>
                      <a:r>
                        <a:rPr lang="hu-HU" b="1" dirty="0" smtClean="0"/>
                        <a:t>.   OPEC</a:t>
                      </a:r>
                      <a:endParaRPr lang="hu-HU" b="1" dirty="0"/>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1,200/31</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107</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a:solidFill>
                            <a:schemeClr val="tx1"/>
                          </a:solidFill>
                          <a:latin typeface="Calibri"/>
                        </a:rPr>
                        <a:t>3,359/..</a:t>
                      </a:r>
                    </a:p>
                  </a:txBody>
                  <a:tcPr/>
                </a:tc>
                <a:tc>
                  <a:txBody>
                    <a:bodyPr/>
                    <a:lstStyle/>
                    <a:p>
                      <a:pPr marL="0" algn="ctr" rtl="0" eaLnBrk="1" fontAlgn="t" latinLnBrk="0" hangingPunct="1">
                        <a:spcBef>
                          <a:spcPts val="0"/>
                        </a:spcBef>
                        <a:spcAft>
                          <a:spcPts val="0"/>
                        </a:spcAft>
                      </a:pPr>
                      <a:r>
                        <a:rPr lang="hu-HU" sz="1800" b="0" i="0" u="none" strike="noStrike" kern="1200" dirty="0">
                          <a:solidFill>
                            <a:schemeClr val="tx1"/>
                          </a:solidFill>
                          <a:latin typeface="Calibri"/>
                        </a:rPr>
                        <a:t>..</a:t>
                      </a:r>
                    </a:p>
                  </a:txBody>
                  <a:tcPr/>
                </a:tc>
              </a:tr>
              <a:tr h="370840">
                <a:tc>
                  <a:txBody>
                    <a:bodyPr/>
                    <a:lstStyle/>
                    <a:p>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c>
                  <a:txBody>
                    <a:bodyPr/>
                    <a:lstStyle/>
                    <a:p>
                      <a:pPr algn="ctr"/>
                      <a:endParaRPr lang="hu-HU" dirty="0"/>
                    </a:p>
                  </a:txBody>
                  <a:tcPr/>
                </a:tc>
              </a:tr>
            </a:tbl>
          </a:graphicData>
        </a:graphic>
      </p:graphicFrame>
      <p:sp>
        <p:nvSpPr>
          <p:cNvPr id="19" name="Téglalap 18"/>
          <p:cNvSpPr/>
          <p:nvPr/>
        </p:nvSpPr>
        <p:spPr>
          <a:xfrm>
            <a:off x="4643470" y="6093296"/>
            <a:ext cx="4572000" cy="276999"/>
          </a:xfrm>
          <a:prstGeom prst="rect">
            <a:avLst/>
          </a:prstGeom>
        </p:spPr>
        <p:txBody>
          <a:bodyPr>
            <a:spAutoFit/>
          </a:bodyPr>
          <a:lstStyle/>
          <a:p>
            <a:r>
              <a:rPr lang="hu-HU" sz="1200" dirty="0" smtClean="0">
                <a:latin typeface="Arial" pitchFamily="34" charset="0"/>
                <a:cs typeface="Arial" pitchFamily="34" charset="0"/>
              </a:rPr>
              <a:t>Forrás: OGJ, </a:t>
            </a:r>
            <a:r>
              <a:rPr lang="hu-HU" sz="1200" dirty="0" err="1" smtClean="0">
                <a:latin typeface="Arial" pitchFamily="34" charset="0"/>
                <a:cs typeface="Arial" pitchFamily="34" charset="0"/>
              </a:rPr>
              <a:t>Dec</a:t>
            </a:r>
            <a:r>
              <a:rPr lang="hu-HU" sz="1200" dirty="0" smtClean="0">
                <a:latin typeface="Arial" pitchFamily="34" charset="0"/>
                <a:cs typeface="Arial" pitchFamily="34" charset="0"/>
              </a:rPr>
              <a:t> 2013 </a:t>
            </a:r>
            <a:endParaRPr lang="hu-HU" sz="1200" dirty="0">
              <a:latin typeface="Arial" pitchFamily="34" charset="0"/>
              <a:cs typeface="Arial" pitchFamily="34" charset="0"/>
            </a:endParaRPr>
          </a:p>
        </p:txBody>
      </p:sp>
      <p:sp>
        <p:nvSpPr>
          <p:cNvPr id="6" name="Szövegdoboz 5"/>
          <p:cNvSpPr txBox="1"/>
          <p:nvPr/>
        </p:nvSpPr>
        <p:spPr>
          <a:xfrm>
            <a:off x="4572000" y="6464369"/>
            <a:ext cx="3600400" cy="276999"/>
          </a:xfrm>
          <a:prstGeom prst="rect">
            <a:avLst/>
          </a:prstGeom>
          <a:solidFill>
            <a:srgbClr val="FFC000"/>
          </a:solidFill>
        </p:spPr>
        <p:txBody>
          <a:bodyPr wrap="square" rtlCol="0">
            <a:spAutoFit/>
          </a:bodyPr>
          <a:lstStyle/>
          <a:p>
            <a:r>
              <a:rPr lang="hu-HU" sz="1200" dirty="0" smtClean="0">
                <a:latin typeface="Arial" pitchFamily="34" charset="0"/>
                <a:cs typeface="Arial" pitchFamily="34" charset="0"/>
              </a:rPr>
              <a:t> 1 barrel = 0.158987 m3; 1 </a:t>
            </a:r>
            <a:r>
              <a:rPr lang="hu-HU" sz="1200" dirty="0" err="1" smtClean="0">
                <a:latin typeface="Arial" pitchFamily="34" charset="0"/>
                <a:cs typeface="Arial" pitchFamily="34" charset="0"/>
              </a:rPr>
              <a:t>cf</a:t>
            </a:r>
            <a:r>
              <a:rPr lang="hu-HU" sz="1200" dirty="0" smtClean="0">
                <a:latin typeface="Arial" pitchFamily="34" charset="0"/>
                <a:cs typeface="Arial" pitchFamily="34" charset="0"/>
              </a:rPr>
              <a:t> = 0.0283168 m3</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Peak</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oil</a:t>
            </a:r>
            <a:r>
              <a:rPr lang="hu-HU" sz="2800" b="1" dirty="0" smtClean="0">
                <a:effectLst>
                  <a:outerShdw blurRad="38100" dist="38100" dir="2700000" algn="tl">
                    <a:srgbClr val="000000">
                      <a:alpha val="43137"/>
                    </a:srgbClr>
                  </a:outerShdw>
                </a:effectLst>
                <a:latin typeface="Arial" pitchFamily="34" charset="0"/>
                <a:cs typeface="Arial" pitchFamily="34" charset="0"/>
              </a:rPr>
              <a:t> (1/2)</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62500" lnSpcReduction="20000"/>
          </a:bodyPr>
          <a:lstStyle/>
          <a:p>
            <a:r>
              <a:rPr lang="en-US" dirty="0" smtClean="0"/>
              <a:t>The </a:t>
            </a:r>
            <a:r>
              <a:rPr lang="en-US" dirty="0" err="1" smtClean="0">
                <a:hlinkClick r:id="rId2" action="ppaction://hlinkfile" tooltip="Hubbert peak theory"/>
              </a:rPr>
              <a:t>Hubbert</a:t>
            </a:r>
            <a:r>
              <a:rPr lang="en-US" dirty="0" smtClean="0">
                <a:hlinkClick r:id="rId2" action="ppaction://hlinkfile" tooltip="Hubbert peak theory"/>
              </a:rPr>
              <a:t> peak theory</a:t>
            </a:r>
            <a:r>
              <a:rPr lang="en-US" dirty="0" smtClean="0"/>
              <a:t> (also known as </a:t>
            </a:r>
            <a:r>
              <a:rPr lang="en-US" dirty="0" smtClean="0">
                <a:hlinkClick r:id="rId3" action="ppaction://hlinkfile" tooltip="Peak oil"/>
              </a:rPr>
              <a:t>peak oil</a:t>
            </a:r>
            <a:r>
              <a:rPr lang="en-US" dirty="0" smtClean="0"/>
              <a:t>) posits that future petroleum production (whether for individual oil wells, entire oil fields, whole countries, or worldwide production) will eventually peak and then decline at a similar rate to the rate of increase before the peak as these reserves are exhausted. It also suggests a method to calculate the timing of this peak, based on past production rates, the observed peak of past discovery rates, and proven oil reserves. The peak of oil discoveries was in 1965, and oil production per year has surpassed oil discoveries every year since 198</a:t>
            </a:r>
            <a:r>
              <a:rPr lang="hu-HU" dirty="0" smtClean="0"/>
              <a:t>0</a:t>
            </a:r>
            <a:endParaRPr lang="en-US" dirty="0" smtClean="0"/>
          </a:p>
          <a:p>
            <a:r>
              <a:rPr lang="en-US" dirty="0" smtClean="0"/>
              <a:t>In 1956, </a:t>
            </a:r>
            <a:r>
              <a:rPr lang="en-US" dirty="0" smtClean="0">
                <a:hlinkClick r:id="rId4" action="ppaction://hlinkfile" tooltip="M. King Hubbert"/>
              </a:rPr>
              <a:t>M. King </a:t>
            </a:r>
            <a:r>
              <a:rPr lang="en-US" dirty="0" err="1" smtClean="0">
                <a:hlinkClick r:id="rId4" action="ppaction://hlinkfile" tooltip="M. King Hubbert"/>
              </a:rPr>
              <a:t>Hubbert</a:t>
            </a:r>
            <a:r>
              <a:rPr lang="en-US" dirty="0" smtClean="0"/>
              <a:t> correctly predicted US oil production would peak around 1971. When this occurred and the US began losing its excess production capacity, </a:t>
            </a:r>
            <a:r>
              <a:rPr lang="en-US" dirty="0" smtClean="0">
                <a:hlinkClick r:id="rId5" action="ppaction://hlinkfile" tooltip="OPEC"/>
              </a:rPr>
              <a:t>OPEC</a:t>
            </a:r>
            <a:r>
              <a:rPr lang="en-US" dirty="0" smtClean="0"/>
              <a:t> gained the ability to manipulate oil prices, leading to the </a:t>
            </a:r>
            <a:r>
              <a:rPr lang="en-US" dirty="0" smtClean="0">
                <a:hlinkClick r:id="rId6" action="ppaction://hlinkfile" tooltip="1973 oil crisis"/>
              </a:rPr>
              <a:t>1973</a:t>
            </a:r>
            <a:r>
              <a:rPr lang="en-US" dirty="0" smtClean="0"/>
              <a:t> and </a:t>
            </a:r>
            <a:r>
              <a:rPr lang="en-US" dirty="0" smtClean="0">
                <a:hlinkClick r:id="rId7" action="ppaction://hlinkfile" tooltip="1979 oil crisis"/>
              </a:rPr>
              <a:t>1979 oil crises</a:t>
            </a:r>
            <a:r>
              <a:rPr lang="en-US" dirty="0" smtClean="0"/>
              <a:t>. Since then, most </a:t>
            </a:r>
            <a:r>
              <a:rPr lang="en-US" dirty="0" smtClean="0">
                <a:hlinkClick r:id="rId3" action="ppaction://hlinkfile" tooltip="Peak oil"/>
              </a:rPr>
              <a:t>other countries have also peaked</a:t>
            </a:r>
            <a:r>
              <a:rPr lang="en-US" dirty="0" smtClean="0"/>
              <a:t>. China has confirmed that two of its largest producing regions are in decline, and Mexico's national oil company, </a:t>
            </a:r>
            <a:r>
              <a:rPr lang="en-US" dirty="0" err="1" smtClean="0">
                <a:hlinkClick r:id="rId8" action="ppaction://hlinkfile" tooltip="Pemex"/>
              </a:rPr>
              <a:t>Pemex</a:t>
            </a:r>
            <a:r>
              <a:rPr lang="en-US" dirty="0" smtClean="0"/>
              <a:t>, has announced that </a:t>
            </a:r>
            <a:r>
              <a:rPr lang="en-US" dirty="0" err="1" smtClean="0">
                <a:hlinkClick r:id="rId9" action="ppaction://hlinkfile" tooltip="Cantarell Field"/>
              </a:rPr>
              <a:t>Cantarell</a:t>
            </a:r>
            <a:r>
              <a:rPr lang="en-US" dirty="0" smtClean="0">
                <a:hlinkClick r:id="rId9" action="ppaction://hlinkfile" tooltip="Cantarell Field"/>
              </a:rPr>
              <a:t> Field</a:t>
            </a:r>
            <a:r>
              <a:rPr lang="en-US" dirty="0" smtClean="0"/>
              <a:t>, one of the world's largest offshore fields, was expected to peak in 2006, and then decline 14% per annum.</a:t>
            </a:r>
          </a:p>
          <a:p>
            <a:pPr>
              <a:buNone/>
            </a:pP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6425" y="735013"/>
            <a:ext cx="3736975" cy="2860675"/>
            <a:chOff x="256" y="463"/>
            <a:chExt cx="2354" cy="1802"/>
          </a:xfrm>
        </p:grpSpPr>
        <p:sp>
          <p:nvSpPr>
            <p:cNvPr id="12433" name="Line 5"/>
            <p:cNvSpPr>
              <a:spLocks noChangeShapeType="1"/>
            </p:cNvSpPr>
            <p:nvPr/>
          </p:nvSpPr>
          <p:spPr bwMode="auto">
            <a:xfrm>
              <a:off x="634" y="893"/>
              <a:ext cx="0" cy="1185"/>
            </a:xfrm>
            <a:prstGeom prst="line">
              <a:avLst/>
            </a:prstGeom>
            <a:noFill/>
            <a:ln w="28575">
              <a:solidFill>
                <a:schemeClr val="tx1"/>
              </a:solidFill>
              <a:round/>
              <a:headEnd/>
              <a:tailEnd/>
            </a:ln>
          </p:spPr>
          <p:txBody>
            <a:bodyPr wrap="none" anchor="ctr"/>
            <a:lstStyle/>
            <a:p>
              <a:endParaRPr lang="hu-HU"/>
            </a:p>
          </p:txBody>
        </p:sp>
        <p:sp>
          <p:nvSpPr>
            <p:cNvPr id="12434" name="Line 6"/>
            <p:cNvSpPr>
              <a:spLocks noChangeShapeType="1"/>
            </p:cNvSpPr>
            <p:nvPr/>
          </p:nvSpPr>
          <p:spPr bwMode="auto">
            <a:xfrm>
              <a:off x="634" y="2078"/>
              <a:ext cx="1573" cy="0"/>
            </a:xfrm>
            <a:prstGeom prst="line">
              <a:avLst/>
            </a:prstGeom>
            <a:noFill/>
            <a:ln w="28575">
              <a:solidFill>
                <a:schemeClr val="tx1"/>
              </a:solidFill>
              <a:round/>
              <a:headEnd/>
              <a:tailEnd/>
            </a:ln>
          </p:spPr>
          <p:txBody>
            <a:bodyPr wrap="none" anchor="ctr"/>
            <a:lstStyle/>
            <a:p>
              <a:endParaRPr lang="hu-HU"/>
            </a:p>
          </p:txBody>
        </p:sp>
        <p:sp>
          <p:nvSpPr>
            <p:cNvPr id="12435" name="Line 7"/>
            <p:cNvSpPr>
              <a:spLocks noChangeShapeType="1"/>
            </p:cNvSpPr>
            <p:nvPr/>
          </p:nvSpPr>
          <p:spPr bwMode="auto">
            <a:xfrm>
              <a:off x="584" y="2078"/>
              <a:ext cx="50" cy="0"/>
            </a:xfrm>
            <a:prstGeom prst="line">
              <a:avLst/>
            </a:prstGeom>
            <a:noFill/>
            <a:ln w="9525">
              <a:solidFill>
                <a:schemeClr val="tx1"/>
              </a:solidFill>
              <a:round/>
              <a:headEnd/>
              <a:tailEnd/>
            </a:ln>
          </p:spPr>
          <p:txBody>
            <a:bodyPr wrap="none" anchor="ctr"/>
            <a:lstStyle/>
            <a:p>
              <a:endParaRPr lang="hu-HU"/>
            </a:p>
          </p:txBody>
        </p:sp>
        <p:sp>
          <p:nvSpPr>
            <p:cNvPr id="12436" name="Line 8"/>
            <p:cNvSpPr>
              <a:spLocks noChangeShapeType="1"/>
            </p:cNvSpPr>
            <p:nvPr/>
          </p:nvSpPr>
          <p:spPr bwMode="auto">
            <a:xfrm>
              <a:off x="584" y="1881"/>
              <a:ext cx="50" cy="0"/>
            </a:xfrm>
            <a:prstGeom prst="line">
              <a:avLst/>
            </a:prstGeom>
            <a:noFill/>
            <a:ln w="9525">
              <a:solidFill>
                <a:schemeClr val="tx1"/>
              </a:solidFill>
              <a:round/>
              <a:headEnd/>
              <a:tailEnd/>
            </a:ln>
          </p:spPr>
          <p:txBody>
            <a:bodyPr wrap="none" anchor="ctr"/>
            <a:lstStyle/>
            <a:p>
              <a:endParaRPr lang="hu-HU"/>
            </a:p>
          </p:txBody>
        </p:sp>
        <p:sp>
          <p:nvSpPr>
            <p:cNvPr id="12437" name="Line 9"/>
            <p:cNvSpPr>
              <a:spLocks noChangeShapeType="1"/>
            </p:cNvSpPr>
            <p:nvPr/>
          </p:nvSpPr>
          <p:spPr bwMode="auto">
            <a:xfrm>
              <a:off x="584" y="1683"/>
              <a:ext cx="50" cy="0"/>
            </a:xfrm>
            <a:prstGeom prst="line">
              <a:avLst/>
            </a:prstGeom>
            <a:noFill/>
            <a:ln w="9525">
              <a:solidFill>
                <a:schemeClr val="tx1"/>
              </a:solidFill>
              <a:round/>
              <a:headEnd/>
              <a:tailEnd/>
            </a:ln>
          </p:spPr>
          <p:txBody>
            <a:bodyPr wrap="none" anchor="ctr"/>
            <a:lstStyle/>
            <a:p>
              <a:endParaRPr lang="hu-HU"/>
            </a:p>
          </p:txBody>
        </p:sp>
        <p:sp>
          <p:nvSpPr>
            <p:cNvPr id="12438" name="Line 10"/>
            <p:cNvSpPr>
              <a:spLocks noChangeShapeType="1"/>
            </p:cNvSpPr>
            <p:nvPr/>
          </p:nvSpPr>
          <p:spPr bwMode="auto">
            <a:xfrm>
              <a:off x="584" y="1486"/>
              <a:ext cx="50" cy="0"/>
            </a:xfrm>
            <a:prstGeom prst="line">
              <a:avLst/>
            </a:prstGeom>
            <a:noFill/>
            <a:ln w="9525">
              <a:solidFill>
                <a:schemeClr val="tx1"/>
              </a:solidFill>
              <a:round/>
              <a:headEnd/>
              <a:tailEnd/>
            </a:ln>
          </p:spPr>
          <p:txBody>
            <a:bodyPr wrap="none" anchor="ctr"/>
            <a:lstStyle/>
            <a:p>
              <a:endParaRPr lang="hu-HU"/>
            </a:p>
          </p:txBody>
        </p:sp>
        <p:sp>
          <p:nvSpPr>
            <p:cNvPr id="12439" name="Line 11"/>
            <p:cNvSpPr>
              <a:spLocks noChangeShapeType="1"/>
            </p:cNvSpPr>
            <p:nvPr/>
          </p:nvSpPr>
          <p:spPr bwMode="auto">
            <a:xfrm>
              <a:off x="584" y="1289"/>
              <a:ext cx="50" cy="0"/>
            </a:xfrm>
            <a:prstGeom prst="line">
              <a:avLst/>
            </a:prstGeom>
            <a:noFill/>
            <a:ln w="9525">
              <a:solidFill>
                <a:schemeClr val="tx1"/>
              </a:solidFill>
              <a:round/>
              <a:headEnd/>
              <a:tailEnd/>
            </a:ln>
          </p:spPr>
          <p:txBody>
            <a:bodyPr wrap="none" anchor="ctr"/>
            <a:lstStyle/>
            <a:p>
              <a:endParaRPr lang="hu-HU"/>
            </a:p>
          </p:txBody>
        </p:sp>
        <p:sp>
          <p:nvSpPr>
            <p:cNvPr id="12440" name="Line 12"/>
            <p:cNvSpPr>
              <a:spLocks noChangeShapeType="1"/>
            </p:cNvSpPr>
            <p:nvPr/>
          </p:nvSpPr>
          <p:spPr bwMode="auto">
            <a:xfrm>
              <a:off x="584" y="1091"/>
              <a:ext cx="50" cy="0"/>
            </a:xfrm>
            <a:prstGeom prst="line">
              <a:avLst/>
            </a:prstGeom>
            <a:noFill/>
            <a:ln w="9525">
              <a:solidFill>
                <a:schemeClr val="tx1"/>
              </a:solidFill>
              <a:round/>
              <a:headEnd/>
              <a:tailEnd/>
            </a:ln>
          </p:spPr>
          <p:txBody>
            <a:bodyPr wrap="none" anchor="ctr"/>
            <a:lstStyle/>
            <a:p>
              <a:endParaRPr lang="hu-HU"/>
            </a:p>
          </p:txBody>
        </p:sp>
        <p:sp>
          <p:nvSpPr>
            <p:cNvPr id="12441" name="Line 13"/>
            <p:cNvSpPr>
              <a:spLocks noChangeShapeType="1"/>
            </p:cNvSpPr>
            <p:nvPr/>
          </p:nvSpPr>
          <p:spPr bwMode="auto">
            <a:xfrm>
              <a:off x="634" y="2078"/>
              <a:ext cx="0" cy="44"/>
            </a:xfrm>
            <a:prstGeom prst="line">
              <a:avLst/>
            </a:prstGeom>
            <a:noFill/>
            <a:ln w="9525">
              <a:solidFill>
                <a:schemeClr val="tx1"/>
              </a:solidFill>
              <a:round/>
              <a:headEnd/>
              <a:tailEnd/>
            </a:ln>
          </p:spPr>
          <p:txBody>
            <a:bodyPr wrap="none" anchor="ctr"/>
            <a:lstStyle/>
            <a:p>
              <a:endParaRPr lang="hu-HU"/>
            </a:p>
          </p:txBody>
        </p:sp>
        <p:sp>
          <p:nvSpPr>
            <p:cNvPr id="12442" name="Line 14"/>
            <p:cNvSpPr>
              <a:spLocks noChangeShapeType="1"/>
            </p:cNvSpPr>
            <p:nvPr/>
          </p:nvSpPr>
          <p:spPr bwMode="auto">
            <a:xfrm>
              <a:off x="784" y="2078"/>
              <a:ext cx="0" cy="44"/>
            </a:xfrm>
            <a:prstGeom prst="line">
              <a:avLst/>
            </a:prstGeom>
            <a:noFill/>
            <a:ln w="9525">
              <a:solidFill>
                <a:schemeClr val="tx1"/>
              </a:solidFill>
              <a:round/>
              <a:headEnd/>
              <a:tailEnd/>
            </a:ln>
          </p:spPr>
          <p:txBody>
            <a:bodyPr wrap="none" anchor="ctr"/>
            <a:lstStyle/>
            <a:p>
              <a:endParaRPr lang="hu-HU"/>
            </a:p>
          </p:txBody>
        </p:sp>
        <p:sp>
          <p:nvSpPr>
            <p:cNvPr id="12443" name="Line 15"/>
            <p:cNvSpPr>
              <a:spLocks noChangeShapeType="1"/>
            </p:cNvSpPr>
            <p:nvPr/>
          </p:nvSpPr>
          <p:spPr bwMode="auto">
            <a:xfrm>
              <a:off x="934" y="2078"/>
              <a:ext cx="0" cy="44"/>
            </a:xfrm>
            <a:prstGeom prst="line">
              <a:avLst/>
            </a:prstGeom>
            <a:noFill/>
            <a:ln w="9525">
              <a:solidFill>
                <a:schemeClr val="tx1"/>
              </a:solidFill>
              <a:round/>
              <a:headEnd/>
              <a:tailEnd/>
            </a:ln>
          </p:spPr>
          <p:txBody>
            <a:bodyPr wrap="none" anchor="ctr"/>
            <a:lstStyle/>
            <a:p>
              <a:endParaRPr lang="hu-HU"/>
            </a:p>
          </p:txBody>
        </p:sp>
        <p:sp>
          <p:nvSpPr>
            <p:cNvPr id="12444" name="Line 16"/>
            <p:cNvSpPr>
              <a:spLocks noChangeShapeType="1"/>
            </p:cNvSpPr>
            <p:nvPr/>
          </p:nvSpPr>
          <p:spPr bwMode="auto">
            <a:xfrm>
              <a:off x="1083" y="2078"/>
              <a:ext cx="0" cy="44"/>
            </a:xfrm>
            <a:prstGeom prst="line">
              <a:avLst/>
            </a:prstGeom>
            <a:noFill/>
            <a:ln w="9525">
              <a:solidFill>
                <a:schemeClr val="tx1"/>
              </a:solidFill>
              <a:round/>
              <a:headEnd/>
              <a:tailEnd/>
            </a:ln>
          </p:spPr>
          <p:txBody>
            <a:bodyPr wrap="none" anchor="ctr"/>
            <a:lstStyle/>
            <a:p>
              <a:endParaRPr lang="hu-HU"/>
            </a:p>
          </p:txBody>
        </p:sp>
        <p:sp>
          <p:nvSpPr>
            <p:cNvPr id="12445" name="Line 17"/>
            <p:cNvSpPr>
              <a:spLocks noChangeShapeType="1"/>
            </p:cNvSpPr>
            <p:nvPr/>
          </p:nvSpPr>
          <p:spPr bwMode="auto">
            <a:xfrm>
              <a:off x="1233" y="2078"/>
              <a:ext cx="0" cy="44"/>
            </a:xfrm>
            <a:prstGeom prst="line">
              <a:avLst/>
            </a:prstGeom>
            <a:noFill/>
            <a:ln w="9525">
              <a:solidFill>
                <a:schemeClr val="tx1"/>
              </a:solidFill>
              <a:round/>
              <a:headEnd/>
              <a:tailEnd/>
            </a:ln>
          </p:spPr>
          <p:txBody>
            <a:bodyPr wrap="none" anchor="ctr"/>
            <a:lstStyle/>
            <a:p>
              <a:endParaRPr lang="hu-HU"/>
            </a:p>
          </p:txBody>
        </p:sp>
        <p:sp>
          <p:nvSpPr>
            <p:cNvPr id="12446" name="Line 18"/>
            <p:cNvSpPr>
              <a:spLocks noChangeShapeType="1"/>
            </p:cNvSpPr>
            <p:nvPr/>
          </p:nvSpPr>
          <p:spPr bwMode="auto">
            <a:xfrm>
              <a:off x="1383" y="2078"/>
              <a:ext cx="0" cy="44"/>
            </a:xfrm>
            <a:prstGeom prst="line">
              <a:avLst/>
            </a:prstGeom>
            <a:noFill/>
            <a:ln w="9525">
              <a:solidFill>
                <a:schemeClr val="tx1"/>
              </a:solidFill>
              <a:round/>
              <a:headEnd/>
              <a:tailEnd/>
            </a:ln>
          </p:spPr>
          <p:txBody>
            <a:bodyPr wrap="none" anchor="ctr"/>
            <a:lstStyle/>
            <a:p>
              <a:endParaRPr lang="hu-HU"/>
            </a:p>
          </p:txBody>
        </p:sp>
        <p:sp>
          <p:nvSpPr>
            <p:cNvPr id="12447" name="Line 19"/>
            <p:cNvSpPr>
              <a:spLocks noChangeShapeType="1"/>
            </p:cNvSpPr>
            <p:nvPr/>
          </p:nvSpPr>
          <p:spPr bwMode="auto">
            <a:xfrm>
              <a:off x="1533" y="2078"/>
              <a:ext cx="0" cy="44"/>
            </a:xfrm>
            <a:prstGeom prst="line">
              <a:avLst/>
            </a:prstGeom>
            <a:noFill/>
            <a:ln w="9525">
              <a:solidFill>
                <a:schemeClr val="tx1"/>
              </a:solidFill>
              <a:round/>
              <a:headEnd/>
              <a:tailEnd/>
            </a:ln>
          </p:spPr>
          <p:txBody>
            <a:bodyPr wrap="none" anchor="ctr"/>
            <a:lstStyle/>
            <a:p>
              <a:endParaRPr lang="hu-HU"/>
            </a:p>
          </p:txBody>
        </p:sp>
        <p:sp>
          <p:nvSpPr>
            <p:cNvPr id="12448" name="Line 20"/>
            <p:cNvSpPr>
              <a:spLocks noChangeShapeType="1"/>
            </p:cNvSpPr>
            <p:nvPr/>
          </p:nvSpPr>
          <p:spPr bwMode="auto">
            <a:xfrm>
              <a:off x="1682" y="2078"/>
              <a:ext cx="0" cy="44"/>
            </a:xfrm>
            <a:prstGeom prst="line">
              <a:avLst/>
            </a:prstGeom>
            <a:noFill/>
            <a:ln w="9525">
              <a:solidFill>
                <a:schemeClr val="tx1"/>
              </a:solidFill>
              <a:round/>
              <a:headEnd/>
              <a:tailEnd/>
            </a:ln>
          </p:spPr>
          <p:txBody>
            <a:bodyPr wrap="none" anchor="ctr"/>
            <a:lstStyle/>
            <a:p>
              <a:endParaRPr lang="hu-HU"/>
            </a:p>
          </p:txBody>
        </p:sp>
        <p:sp>
          <p:nvSpPr>
            <p:cNvPr id="12449" name="Line 21"/>
            <p:cNvSpPr>
              <a:spLocks noChangeShapeType="1"/>
            </p:cNvSpPr>
            <p:nvPr/>
          </p:nvSpPr>
          <p:spPr bwMode="auto">
            <a:xfrm>
              <a:off x="1832" y="2078"/>
              <a:ext cx="0" cy="44"/>
            </a:xfrm>
            <a:prstGeom prst="line">
              <a:avLst/>
            </a:prstGeom>
            <a:noFill/>
            <a:ln w="9525">
              <a:solidFill>
                <a:schemeClr val="tx1"/>
              </a:solidFill>
              <a:round/>
              <a:headEnd/>
              <a:tailEnd/>
            </a:ln>
          </p:spPr>
          <p:txBody>
            <a:bodyPr wrap="none" anchor="ctr"/>
            <a:lstStyle/>
            <a:p>
              <a:endParaRPr lang="hu-HU"/>
            </a:p>
          </p:txBody>
        </p:sp>
        <p:sp>
          <p:nvSpPr>
            <p:cNvPr id="12450" name="Line 22"/>
            <p:cNvSpPr>
              <a:spLocks noChangeShapeType="1"/>
            </p:cNvSpPr>
            <p:nvPr/>
          </p:nvSpPr>
          <p:spPr bwMode="auto">
            <a:xfrm>
              <a:off x="1982" y="2078"/>
              <a:ext cx="0" cy="44"/>
            </a:xfrm>
            <a:prstGeom prst="line">
              <a:avLst/>
            </a:prstGeom>
            <a:noFill/>
            <a:ln w="9525">
              <a:solidFill>
                <a:schemeClr val="tx1"/>
              </a:solidFill>
              <a:round/>
              <a:headEnd/>
              <a:tailEnd/>
            </a:ln>
          </p:spPr>
          <p:txBody>
            <a:bodyPr wrap="none" anchor="ctr"/>
            <a:lstStyle/>
            <a:p>
              <a:endParaRPr lang="hu-HU"/>
            </a:p>
          </p:txBody>
        </p:sp>
        <p:sp>
          <p:nvSpPr>
            <p:cNvPr id="12451" name="Line 23"/>
            <p:cNvSpPr>
              <a:spLocks noChangeShapeType="1"/>
            </p:cNvSpPr>
            <p:nvPr/>
          </p:nvSpPr>
          <p:spPr bwMode="auto">
            <a:xfrm>
              <a:off x="2132" y="2078"/>
              <a:ext cx="0" cy="44"/>
            </a:xfrm>
            <a:prstGeom prst="line">
              <a:avLst/>
            </a:prstGeom>
            <a:noFill/>
            <a:ln w="9525">
              <a:solidFill>
                <a:schemeClr val="tx1"/>
              </a:solidFill>
              <a:round/>
              <a:headEnd/>
              <a:tailEnd/>
            </a:ln>
          </p:spPr>
          <p:txBody>
            <a:bodyPr wrap="none" anchor="ctr"/>
            <a:lstStyle/>
            <a:p>
              <a:endParaRPr lang="hu-HU"/>
            </a:p>
          </p:txBody>
        </p:sp>
        <p:sp>
          <p:nvSpPr>
            <p:cNvPr id="12452" name="Text Box 24"/>
            <p:cNvSpPr txBox="1">
              <a:spLocks noChangeArrowheads="1"/>
            </p:cNvSpPr>
            <p:nvPr/>
          </p:nvSpPr>
          <p:spPr bwMode="auto">
            <a:xfrm>
              <a:off x="510" y="2105"/>
              <a:ext cx="324" cy="154"/>
            </a:xfrm>
            <a:prstGeom prst="rect">
              <a:avLst/>
            </a:prstGeom>
            <a:noFill/>
            <a:ln w="9525">
              <a:noFill/>
              <a:miter lim="800000"/>
              <a:headEnd/>
              <a:tailEnd/>
            </a:ln>
          </p:spPr>
          <p:txBody>
            <a:bodyPr>
              <a:spAutoFit/>
            </a:bodyPr>
            <a:lstStyle/>
            <a:p>
              <a:pPr algn="ctr"/>
              <a:r>
                <a:rPr lang="en-US" sz="1000" b="1"/>
                <a:t>1967</a:t>
              </a:r>
            </a:p>
          </p:txBody>
        </p:sp>
        <p:sp>
          <p:nvSpPr>
            <p:cNvPr id="12453" name="Text Box 25"/>
            <p:cNvSpPr txBox="1">
              <a:spLocks noChangeArrowheads="1"/>
            </p:cNvSpPr>
            <p:nvPr/>
          </p:nvSpPr>
          <p:spPr bwMode="auto">
            <a:xfrm>
              <a:off x="809" y="2105"/>
              <a:ext cx="361" cy="154"/>
            </a:xfrm>
            <a:prstGeom prst="rect">
              <a:avLst/>
            </a:prstGeom>
            <a:noFill/>
            <a:ln w="9525">
              <a:noFill/>
              <a:miter lim="800000"/>
              <a:headEnd/>
              <a:tailEnd/>
            </a:ln>
          </p:spPr>
          <p:txBody>
            <a:bodyPr>
              <a:spAutoFit/>
            </a:bodyPr>
            <a:lstStyle/>
            <a:p>
              <a:pPr algn="ctr"/>
              <a:r>
                <a:rPr lang="en-US" sz="1000" b="1"/>
                <a:t>1969</a:t>
              </a:r>
            </a:p>
          </p:txBody>
        </p:sp>
        <p:sp>
          <p:nvSpPr>
            <p:cNvPr id="12454" name="Text Box 26"/>
            <p:cNvSpPr txBox="1">
              <a:spLocks noChangeArrowheads="1"/>
            </p:cNvSpPr>
            <p:nvPr/>
          </p:nvSpPr>
          <p:spPr bwMode="auto">
            <a:xfrm>
              <a:off x="1109" y="2105"/>
              <a:ext cx="301" cy="154"/>
            </a:xfrm>
            <a:prstGeom prst="rect">
              <a:avLst/>
            </a:prstGeom>
            <a:noFill/>
            <a:ln w="9525">
              <a:noFill/>
              <a:miter lim="800000"/>
              <a:headEnd/>
              <a:tailEnd/>
            </a:ln>
          </p:spPr>
          <p:txBody>
            <a:bodyPr>
              <a:spAutoFit/>
            </a:bodyPr>
            <a:lstStyle/>
            <a:p>
              <a:pPr algn="ctr"/>
              <a:r>
                <a:rPr lang="en-US" sz="1000" b="1"/>
                <a:t>1971</a:t>
              </a:r>
            </a:p>
          </p:txBody>
        </p:sp>
        <p:sp>
          <p:nvSpPr>
            <p:cNvPr id="12455" name="Text Box 27"/>
            <p:cNvSpPr txBox="1">
              <a:spLocks noChangeArrowheads="1"/>
            </p:cNvSpPr>
            <p:nvPr/>
          </p:nvSpPr>
          <p:spPr bwMode="auto">
            <a:xfrm>
              <a:off x="1362" y="2105"/>
              <a:ext cx="336" cy="154"/>
            </a:xfrm>
            <a:prstGeom prst="rect">
              <a:avLst/>
            </a:prstGeom>
            <a:noFill/>
            <a:ln w="9525">
              <a:noFill/>
              <a:miter lim="800000"/>
              <a:headEnd/>
              <a:tailEnd/>
            </a:ln>
          </p:spPr>
          <p:txBody>
            <a:bodyPr>
              <a:spAutoFit/>
            </a:bodyPr>
            <a:lstStyle/>
            <a:p>
              <a:pPr algn="ctr"/>
              <a:r>
                <a:rPr lang="en-US" sz="1000" b="1"/>
                <a:t>1973</a:t>
              </a:r>
            </a:p>
          </p:txBody>
        </p:sp>
        <p:sp>
          <p:nvSpPr>
            <p:cNvPr id="12456" name="Text Box 28"/>
            <p:cNvSpPr txBox="1">
              <a:spLocks noChangeArrowheads="1"/>
            </p:cNvSpPr>
            <p:nvPr/>
          </p:nvSpPr>
          <p:spPr bwMode="auto">
            <a:xfrm>
              <a:off x="1708" y="2105"/>
              <a:ext cx="326" cy="154"/>
            </a:xfrm>
            <a:prstGeom prst="rect">
              <a:avLst/>
            </a:prstGeom>
            <a:noFill/>
            <a:ln w="9525">
              <a:noFill/>
              <a:miter lim="800000"/>
              <a:headEnd/>
              <a:tailEnd/>
            </a:ln>
          </p:spPr>
          <p:txBody>
            <a:bodyPr>
              <a:spAutoFit/>
            </a:bodyPr>
            <a:lstStyle/>
            <a:p>
              <a:pPr algn="ctr"/>
              <a:r>
                <a:rPr lang="en-US" sz="1000" b="1"/>
                <a:t>1975</a:t>
              </a:r>
            </a:p>
          </p:txBody>
        </p:sp>
        <p:sp>
          <p:nvSpPr>
            <p:cNvPr id="12457" name="Text Box 29"/>
            <p:cNvSpPr txBox="1">
              <a:spLocks noChangeArrowheads="1"/>
            </p:cNvSpPr>
            <p:nvPr/>
          </p:nvSpPr>
          <p:spPr bwMode="auto">
            <a:xfrm>
              <a:off x="2007" y="2105"/>
              <a:ext cx="315" cy="154"/>
            </a:xfrm>
            <a:prstGeom prst="rect">
              <a:avLst/>
            </a:prstGeom>
            <a:noFill/>
            <a:ln w="9525">
              <a:noFill/>
              <a:miter lim="800000"/>
              <a:headEnd/>
              <a:tailEnd/>
            </a:ln>
          </p:spPr>
          <p:txBody>
            <a:bodyPr>
              <a:spAutoFit/>
            </a:bodyPr>
            <a:lstStyle/>
            <a:p>
              <a:pPr algn="ctr"/>
              <a:r>
                <a:rPr lang="en-US" sz="1000" b="1"/>
                <a:t>1977</a:t>
              </a:r>
            </a:p>
          </p:txBody>
        </p:sp>
        <p:sp>
          <p:nvSpPr>
            <p:cNvPr id="12458" name="Text Box 30"/>
            <p:cNvSpPr txBox="1">
              <a:spLocks noChangeArrowheads="1"/>
            </p:cNvSpPr>
            <p:nvPr/>
          </p:nvSpPr>
          <p:spPr bwMode="auto">
            <a:xfrm>
              <a:off x="335" y="1977"/>
              <a:ext cx="249" cy="154"/>
            </a:xfrm>
            <a:prstGeom prst="rect">
              <a:avLst/>
            </a:prstGeom>
            <a:noFill/>
            <a:ln w="9525">
              <a:noFill/>
              <a:miter lim="800000"/>
              <a:headEnd/>
              <a:tailEnd/>
            </a:ln>
          </p:spPr>
          <p:txBody>
            <a:bodyPr>
              <a:spAutoFit/>
            </a:bodyPr>
            <a:lstStyle/>
            <a:p>
              <a:pPr algn="ctr"/>
              <a:r>
                <a:rPr lang="en-US" sz="1000" b="1"/>
                <a:t>2.9</a:t>
              </a:r>
            </a:p>
          </p:txBody>
        </p:sp>
        <p:sp>
          <p:nvSpPr>
            <p:cNvPr id="12459" name="Text Box 31"/>
            <p:cNvSpPr txBox="1">
              <a:spLocks noChangeArrowheads="1"/>
            </p:cNvSpPr>
            <p:nvPr/>
          </p:nvSpPr>
          <p:spPr bwMode="auto">
            <a:xfrm>
              <a:off x="335" y="1773"/>
              <a:ext cx="249" cy="154"/>
            </a:xfrm>
            <a:prstGeom prst="rect">
              <a:avLst/>
            </a:prstGeom>
            <a:noFill/>
            <a:ln w="9525">
              <a:noFill/>
              <a:miter lim="800000"/>
              <a:headEnd/>
              <a:tailEnd/>
            </a:ln>
          </p:spPr>
          <p:txBody>
            <a:bodyPr>
              <a:spAutoFit/>
            </a:bodyPr>
            <a:lstStyle/>
            <a:p>
              <a:pPr algn="ctr"/>
              <a:r>
                <a:rPr lang="en-US" sz="1000" b="1"/>
                <a:t>3.0</a:t>
              </a:r>
            </a:p>
          </p:txBody>
        </p:sp>
        <p:sp>
          <p:nvSpPr>
            <p:cNvPr id="12460" name="Text Box 32"/>
            <p:cNvSpPr txBox="1">
              <a:spLocks noChangeArrowheads="1"/>
            </p:cNvSpPr>
            <p:nvPr/>
          </p:nvSpPr>
          <p:spPr bwMode="auto">
            <a:xfrm>
              <a:off x="335" y="1575"/>
              <a:ext cx="249" cy="154"/>
            </a:xfrm>
            <a:prstGeom prst="rect">
              <a:avLst/>
            </a:prstGeom>
            <a:noFill/>
            <a:ln w="9525">
              <a:noFill/>
              <a:miter lim="800000"/>
              <a:headEnd/>
              <a:tailEnd/>
            </a:ln>
          </p:spPr>
          <p:txBody>
            <a:bodyPr>
              <a:spAutoFit/>
            </a:bodyPr>
            <a:lstStyle/>
            <a:p>
              <a:pPr algn="ctr"/>
              <a:r>
                <a:rPr lang="en-US" sz="1000" b="1"/>
                <a:t>3.1</a:t>
              </a:r>
            </a:p>
          </p:txBody>
        </p:sp>
        <p:sp>
          <p:nvSpPr>
            <p:cNvPr id="12461" name="Text Box 33"/>
            <p:cNvSpPr txBox="1">
              <a:spLocks noChangeArrowheads="1"/>
            </p:cNvSpPr>
            <p:nvPr/>
          </p:nvSpPr>
          <p:spPr bwMode="auto">
            <a:xfrm>
              <a:off x="335" y="1365"/>
              <a:ext cx="249" cy="154"/>
            </a:xfrm>
            <a:prstGeom prst="rect">
              <a:avLst/>
            </a:prstGeom>
            <a:noFill/>
            <a:ln w="9525">
              <a:noFill/>
              <a:miter lim="800000"/>
              <a:headEnd/>
              <a:tailEnd/>
            </a:ln>
          </p:spPr>
          <p:txBody>
            <a:bodyPr>
              <a:spAutoFit/>
            </a:bodyPr>
            <a:lstStyle/>
            <a:p>
              <a:pPr algn="ctr"/>
              <a:r>
                <a:rPr lang="en-US" sz="1000" b="1"/>
                <a:t>3.2</a:t>
              </a:r>
            </a:p>
          </p:txBody>
        </p:sp>
        <p:sp>
          <p:nvSpPr>
            <p:cNvPr id="12462" name="Text Box 34"/>
            <p:cNvSpPr txBox="1">
              <a:spLocks noChangeArrowheads="1"/>
            </p:cNvSpPr>
            <p:nvPr/>
          </p:nvSpPr>
          <p:spPr bwMode="auto">
            <a:xfrm>
              <a:off x="335" y="1190"/>
              <a:ext cx="249" cy="154"/>
            </a:xfrm>
            <a:prstGeom prst="rect">
              <a:avLst/>
            </a:prstGeom>
            <a:noFill/>
            <a:ln w="9525">
              <a:noFill/>
              <a:miter lim="800000"/>
              <a:headEnd/>
              <a:tailEnd/>
            </a:ln>
          </p:spPr>
          <p:txBody>
            <a:bodyPr>
              <a:spAutoFit/>
            </a:bodyPr>
            <a:lstStyle/>
            <a:p>
              <a:pPr algn="ctr"/>
              <a:r>
                <a:rPr lang="en-US" sz="1000" b="1"/>
                <a:t>3.3</a:t>
              </a:r>
            </a:p>
          </p:txBody>
        </p:sp>
        <p:sp>
          <p:nvSpPr>
            <p:cNvPr id="12463" name="Text Box 35"/>
            <p:cNvSpPr txBox="1">
              <a:spLocks noChangeArrowheads="1"/>
            </p:cNvSpPr>
            <p:nvPr/>
          </p:nvSpPr>
          <p:spPr bwMode="auto">
            <a:xfrm>
              <a:off x="335" y="980"/>
              <a:ext cx="249" cy="154"/>
            </a:xfrm>
            <a:prstGeom prst="rect">
              <a:avLst/>
            </a:prstGeom>
            <a:noFill/>
            <a:ln w="9525">
              <a:noFill/>
              <a:miter lim="800000"/>
              <a:headEnd/>
              <a:tailEnd/>
            </a:ln>
          </p:spPr>
          <p:txBody>
            <a:bodyPr>
              <a:spAutoFit/>
            </a:bodyPr>
            <a:lstStyle/>
            <a:p>
              <a:pPr algn="ctr"/>
              <a:r>
                <a:rPr lang="en-US" sz="1000" b="1"/>
                <a:t>3.4</a:t>
              </a:r>
            </a:p>
          </p:txBody>
        </p:sp>
        <p:sp>
          <p:nvSpPr>
            <p:cNvPr id="12464" name="Text Box 36"/>
            <p:cNvSpPr txBox="1">
              <a:spLocks noChangeArrowheads="1"/>
            </p:cNvSpPr>
            <p:nvPr/>
          </p:nvSpPr>
          <p:spPr bwMode="auto">
            <a:xfrm>
              <a:off x="335" y="811"/>
              <a:ext cx="249" cy="154"/>
            </a:xfrm>
            <a:prstGeom prst="rect">
              <a:avLst/>
            </a:prstGeom>
            <a:noFill/>
            <a:ln w="9525">
              <a:noFill/>
              <a:miter lim="800000"/>
              <a:headEnd/>
              <a:tailEnd/>
            </a:ln>
          </p:spPr>
          <p:txBody>
            <a:bodyPr>
              <a:spAutoFit/>
            </a:bodyPr>
            <a:lstStyle/>
            <a:p>
              <a:pPr algn="ctr"/>
              <a:r>
                <a:rPr lang="en-US" sz="1000" b="1"/>
                <a:t>3.5</a:t>
              </a:r>
            </a:p>
          </p:txBody>
        </p:sp>
        <p:sp>
          <p:nvSpPr>
            <p:cNvPr id="12465" name="Line 37"/>
            <p:cNvSpPr>
              <a:spLocks noChangeShapeType="1"/>
            </p:cNvSpPr>
            <p:nvPr/>
          </p:nvSpPr>
          <p:spPr bwMode="auto">
            <a:xfrm>
              <a:off x="584" y="893"/>
              <a:ext cx="50" cy="0"/>
            </a:xfrm>
            <a:prstGeom prst="line">
              <a:avLst/>
            </a:prstGeom>
            <a:noFill/>
            <a:ln w="9525">
              <a:solidFill>
                <a:schemeClr val="tx1"/>
              </a:solidFill>
              <a:round/>
              <a:headEnd/>
              <a:tailEnd/>
            </a:ln>
          </p:spPr>
          <p:txBody>
            <a:bodyPr wrap="none" anchor="ctr"/>
            <a:lstStyle/>
            <a:p>
              <a:endParaRPr lang="hu-HU"/>
            </a:p>
          </p:txBody>
        </p:sp>
        <p:sp>
          <p:nvSpPr>
            <p:cNvPr id="12466" name="Text Box 38"/>
            <p:cNvSpPr txBox="1">
              <a:spLocks noChangeArrowheads="1"/>
            </p:cNvSpPr>
            <p:nvPr/>
          </p:nvSpPr>
          <p:spPr bwMode="auto">
            <a:xfrm rot="-5400000">
              <a:off x="-558" y="1277"/>
              <a:ext cx="1802" cy="173"/>
            </a:xfrm>
            <a:prstGeom prst="rect">
              <a:avLst/>
            </a:prstGeom>
            <a:noFill/>
            <a:ln w="9525">
              <a:noFill/>
              <a:miter lim="800000"/>
              <a:headEnd/>
              <a:tailEnd/>
            </a:ln>
          </p:spPr>
          <p:txBody>
            <a:bodyPr>
              <a:spAutoFit/>
            </a:bodyPr>
            <a:lstStyle/>
            <a:p>
              <a:pPr algn="ctr"/>
              <a:r>
                <a:rPr lang="en-US" sz="1200" b="1"/>
                <a:t>Daily Production - MM b/d</a:t>
              </a:r>
            </a:p>
          </p:txBody>
        </p:sp>
        <p:sp>
          <p:nvSpPr>
            <p:cNvPr id="12467" name="Line 39"/>
            <p:cNvSpPr>
              <a:spLocks noChangeShapeType="1"/>
            </p:cNvSpPr>
            <p:nvPr/>
          </p:nvSpPr>
          <p:spPr bwMode="auto">
            <a:xfrm>
              <a:off x="2207" y="981"/>
              <a:ext cx="0" cy="1097"/>
            </a:xfrm>
            <a:prstGeom prst="line">
              <a:avLst/>
            </a:prstGeom>
            <a:noFill/>
            <a:ln w="28575">
              <a:solidFill>
                <a:schemeClr val="tx1"/>
              </a:solidFill>
              <a:round/>
              <a:headEnd/>
              <a:tailEnd/>
            </a:ln>
          </p:spPr>
          <p:txBody>
            <a:bodyPr wrap="none" anchor="ctr"/>
            <a:lstStyle/>
            <a:p>
              <a:endParaRPr lang="hu-HU"/>
            </a:p>
          </p:txBody>
        </p:sp>
        <p:sp>
          <p:nvSpPr>
            <p:cNvPr id="12468" name="Line 40"/>
            <p:cNvSpPr>
              <a:spLocks noChangeShapeType="1"/>
            </p:cNvSpPr>
            <p:nvPr/>
          </p:nvSpPr>
          <p:spPr bwMode="auto">
            <a:xfrm>
              <a:off x="2207" y="981"/>
              <a:ext cx="50" cy="0"/>
            </a:xfrm>
            <a:prstGeom prst="line">
              <a:avLst/>
            </a:prstGeom>
            <a:noFill/>
            <a:ln w="9525">
              <a:solidFill>
                <a:schemeClr val="tx1"/>
              </a:solidFill>
              <a:round/>
              <a:headEnd/>
              <a:tailEnd/>
            </a:ln>
          </p:spPr>
          <p:txBody>
            <a:bodyPr wrap="none" anchor="ctr"/>
            <a:lstStyle/>
            <a:p>
              <a:endParaRPr lang="hu-HU"/>
            </a:p>
          </p:txBody>
        </p:sp>
        <p:sp>
          <p:nvSpPr>
            <p:cNvPr id="12469" name="Text Box 41"/>
            <p:cNvSpPr txBox="1">
              <a:spLocks noChangeArrowheads="1"/>
            </p:cNvSpPr>
            <p:nvPr/>
          </p:nvSpPr>
          <p:spPr bwMode="auto">
            <a:xfrm>
              <a:off x="2232" y="886"/>
              <a:ext cx="330" cy="154"/>
            </a:xfrm>
            <a:prstGeom prst="rect">
              <a:avLst/>
            </a:prstGeom>
            <a:noFill/>
            <a:ln w="9525">
              <a:noFill/>
              <a:miter lim="800000"/>
              <a:headEnd/>
              <a:tailEnd/>
            </a:ln>
          </p:spPr>
          <p:txBody>
            <a:bodyPr>
              <a:spAutoFit/>
            </a:bodyPr>
            <a:lstStyle/>
            <a:p>
              <a:pPr algn="ctr"/>
              <a:r>
                <a:rPr lang="en-US" sz="1000" b="1"/>
                <a:t>100%</a:t>
              </a:r>
            </a:p>
          </p:txBody>
        </p:sp>
        <p:sp>
          <p:nvSpPr>
            <p:cNvPr id="12470" name="Text Box 42"/>
            <p:cNvSpPr txBox="1">
              <a:spLocks noChangeArrowheads="1"/>
            </p:cNvSpPr>
            <p:nvPr/>
          </p:nvSpPr>
          <p:spPr bwMode="auto">
            <a:xfrm>
              <a:off x="2232" y="1592"/>
              <a:ext cx="378" cy="154"/>
            </a:xfrm>
            <a:prstGeom prst="rect">
              <a:avLst/>
            </a:prstGeom>
            <a:noFill/>
            <a:ln w="9525">
              <a:noFill/>
              <a:miter lim="800000"/>
              <a:headEnd/>
              <a:tailEnd/>
            </a:ln>
          </p:spPr>
          <p:txBody>
            <a:bodyPr>
              <a:spAutoFit/>
            </a:bodyPr>
            <a:lstStyle/>
            <a:p>
              <a:pPr algn="ctr"/>
              <a:r>
                <a:rPr lang="en-US" sz="1000" b="1"/>
                <a:t>  90%</a:t>
              </a:r>
            </a:p>
          </p:txBody>
        </p:sp>
        <p:sp>
          <p:nvSpPr>
            <p:cNvPr id="12471" name="Text Box 43"/>
            <p:cNvSpPr txBox="1">
              <a:spLocks noChangeArrowheads="1"/>
            </p:cNvSpPr>
            <p:nvPr/>
          </p:nvSpPr>
          <p:spPr bwMode="auto">
            <a:xfrm>
              <a:off x="2232" y="1936"/>
              <a:ext cx="378" cy="154"/>
            </a:xfrm>
            <a:prstGeom prst="rect">
              <a:avLst/>
            </a:prstGeom>
            <a:noFill/>
            <a:ln w="9525">
              <a:noFill/>
              <a:miter lim="800000"/>
              <a:headEnd/>
              <a:tailEnd/>
            </a:ln>
          </p:spPr>
          <p:txBody>
            <a:bodyPr>
              <a:spAutoFit/>
            </a:bodyPr>
            <a:lstStyle/>
            <a:p>
              <a:pPr algn="ctr"/>
              <a:r>
                <a:rPr lang="en-US" sz="1000" b="1"/>
                <a:t>  85%</a:t>
              </a:r>
            </a:p>
          </p:txBody>
        </p:sp>
        <p:sp>
          <p:nvSpPr>
            <p:cNvPr id="12472" name="Text Box 44"/>
            <p:cNvSpPr txBox="1">
              <a:spLocks noChangeArrowheads="1"/>
            </p:cNvSpPr>
            <p:nvPr/>
          </p:nvSpPr>
          <p:spPr bwMode="auto">
            <a:xfrm>
              <a:off x="2232" y="1242"/>
              <a:ext cx="378" cy="154"/>
            </a:xfrm>
            <a:prstGeom prst="rect">
              <a:avLst/>
            </a:prstGeom>
            <a:noFill/>
            <a:ln w="9525">
              <a:noFill/>
              <a:miter lim="800000"/>
              <a:headEnd/>
              <a:tailEnd/>
            </a:ln>
          </p:spPr>
          <p:txBody>
            <a:bodyPr>
              <a:spAutoFit/>
            </a:bodyPr>
            <a:lstStyle/>
            <a:p>
              <a:pPr algn="ctr"/>
              <a:r>
                <a:rPr lang="en-US" sz="1000" b="1"/>
                <a:t>  95%</a:t>
              </a:r>
            </a:p>
          </p:txBody>
        </p:sp>
        <p:sp>
          <p:nvSpPr>
            <p:cNvPr id="12473" name="Text Box 45"/>
            <p:cNvSpPr txBox="1">
              <a:spLocks noChangeArrowheads="1"/>
            </p:cNvSpPr>
            <p:nvPr/>
          </p:nvSpPr>
          <p:spPr bwMode="auto">
            <a:xfrm>
              <a:off x="260" y="548"/>
              <a:ext cx="2296" cy="231"/>
            </a:xfrm>
            <a:prstGeom prst="rect">
              <a:avLst/>
            </a:prstGeom>
            <a:noFill/>
            <a:ln w="9525">
              <a:noFill/>
              <a:miter lim="800000"/>
              <a:headEnd/>
              <a:tailEnd/>
            </a:ln>
          </p:spPr>
          <p:txBody>
            <a:bodyPr>
              <a:spAutoFit/>
            </a:bodyPr>
            <a:lstStyle/>
            <a:p>
              <a:pPr algn="ctr"/>
              <a:r>
                <a:rPr lang="en-US" sz="1800" b="1">
                  <a:solidFill>
                    <a:schemeClr val="accent2"/>
                  </a:solidFill>
                </a:rPr>
                <a:t>Texas</a:t>
              </a:r>
              <a:endParaRPr lang="en-US" sz="1800" b="1"/>
            </a:p>
          </p:txBody>
        </p:sp>
        <p:sp>
          <p:nvSpPr>
            <p:cNvPr id="12474" name="Line 46"/>
            <p:cNvSpPr>
              <a:spLocks noChangeShapeType="1"/>
            </p:cNvSpPr>
            <p:nvPr/>
          </p:nvSpPr>
          <p:spPr bwMode="auto">
            <a:xfrm>
              <a:off x="2207" y="1332"/>
              <a:ext cx="50" cy="0"/>
            </a:xfrm>
            <a:prstGeom prst="line">
              <a:avLst/>
            </a:prstGeom>
            <a:noFill/>
            <a:ln w="9525">
              <a:solidFill>
                <a:schemeClr val="tx1"/>
              </a:solidFill>
              <a:round/>
              <a:headEnd/>
              <a:tailEnd/>
            </a:ln>
          </p:spPr>
          <p:txBody>
            <a:bodyPr wrap="none" anchor="ctr"/>
            <a:lstStyle/>
            <a:p>
              <a:endParaRPr lang="hu-HU"/>
            </a:p>
          </p:txBody>
        </p:sp>
        <p:sp>
          <p:nvSpPr>
            <p:cNvPr id="12475" name="Line 47"/>
            <p:cNvSpPr>
              <a:spLocks noChangeShapeType="1"/>
            </p:cNvSpPr>
            <p:nvPr/>
          </p:nvSpPr>
          <p:spPr bwMode="auto">
            <a:xfrm>
              <a:off x="2207" y="1683"/>
              <a:ext cx="50" cy="0"/>
            </a:xfrm>
            <a:prstGeom prst="line">
              <a:avLst/>
            </a:prstGeom>
            <a:noFill/>
            <a:ln w="9525">
              <a:solidFill>
                <a:schemeClr val="tx1"/>
              </a:solidFill>
              <a:round/>
              <a:headEnd/>
              <a:tailEnd/>
            </a:ln>
          </p:spPr>
          <p:txBody>
            <a:bodyPr wrap="none" anchor="ctr"/>
            <a:lstStyle/>
            <a:p>
              <a:endParaRPr lang="hu-HU"/>
            </a:p>
          </p:txBody>
        </p:sp>
        <p:sp>
          <p:nvSpPr>
            <p:cNvPr id="12476" name="Line 48"/>
            <p:cNvSpPr>
              <a:spLocks noChangeShapeType="1"/>
            </p:cNvSpPr>
            <p:nvPr/>
          </p:nvSpPr>
          <p:spPr bwMode="auto">
            <a:xfrm>
              <a:off x="2207" y="2034"/>
              <a:ext cx="50" cy="0"/>
            </a:xfrm>
            <a:prstGeom prst="line">
              <a:avLst/>
            </a:prstGeom>
            <a:noFill/>
            <a:ln w="9525">
              <a:solidFill>
                <a:schemeClr val="tx1"/>
              </a:solidFill>
              <a:round/>
              <a:headEnd/>
              <a:tailEnd/>
            </a:ln>
          </p:spPr>
          <p:txBody>
            <a:bodyPr wrap="none" anchor="ctr"/>
            <a:lstStyle/>
            <a:p>
              <a:endParaRPr lang="hu-HU"/>
            </a:p>
          </p:txBody>
        </p:sp>
        <p:sp>
          <p:nvSpPr>
            <p:cNvPr id="12477" name="Line 49"/>
            <p:cNvSpPr>
              <a:spLocks noChangeShapeType="1"/>
            </p:cNvSpPr>
            <p:nvPr/>
          </p:nvSpPr>
          <p:spPr bwMode="auto">
            <a:xfrm>
              <a:off x="1533" y="2078"/>
              <a:ext cx="174" cy="0"/>
            </a:xfrm>
            <a:prstGeom prst="line">
              <a:avLst/>
            </a:prstGeom>
            <a:noFill/>
            <a:ln w="9525">
              <a:solidFill>
                <a:schemeClr val="tx1"/>
              </a:solidFill>
              <a:round/>
              <a:headEnd/>
              <a:tailEnd/>
            </a:ln>
          </p:spPr>
          <p:txBody>
            <a:bodyPr wrap="none" anchor="ctr"/>
            <a:lstStyle/>
            <a:p>
              <a:endParaRPr lang="hu-HU"/>
            </a:p>
          </p:txBody>
        </p:sp>
        <p:sp>
          <p:nvSpPr>
            <p:cNvPr id="12478" name="Freeform 50"/>
            <p:cNvSpPr>
              <a:spLocks/>
            </p:cNvSpPr>
            <p:nvPr/>
          </p:nvSpPr>
          <p:spPr bwMode="auto">
            <a:xfrm>
              <a:off x="659" y="958"/>
              <a:ext cx="1548" cy="1050"/>
            </a:xfrm>
            <a:custGeom>
              <a:avLst/>
              <a:gdLst>
                <a:gd name="T0" fmla="*/ 0 w 2976"/>
                <a:gd name="T1" fmla="*/ 2298 h 2298"/>
                <a:gd name="T2" fmla="*/ 292 w 2976"/>
                <a:gd name="T3" fmla="*/ 2165 h 2298"/>
                <a:gd name="T4" fmla="*/ 579 w 2976"/>
                <a:gd name="T5" fmla="*/ 1818 h 2298"/>
                <a:gd name="T6" fmla="*/ 816 w 2976"/>
                <a:gd name="T7" fmla="*/ 762 h 2298"/>
                <a:gd name="T8" fmla="*/ 1125 w 2976"/>
                <a:gd name="T9" fmla="*/ 965 h 2298"/>
                <a:gd name="T10" fmla="*/ 1440 w 2976"/>
                <a:gd name="T11" fmla="*/ 138 h 2298"/>
                <a:gd name="T12" fmla="*/ 1728 w 2976"/>
                <a:gd name="T13" fmla="*/ 138 h 2298"/>
                <a:gd name="T14" fmla="*/ 2016 w 2976"/>
                <a:gd name="T15" fmla="*/ 522 h 2298"/>
                <a:gd name="T16" fmla="*/ 2304 w 2976"/>
                <a:gd name="T17" fmla="*/ 1002 h 2298"/>
                <a:gd name="T18" fmla="*/ 2552 w 2976"/>
                <a:gd name="T19" fmla="*/ 1405 h 2298"/>
                <a:gd name="T20" fmla="*/ 2976 w 2976"/>
                <a:gd name="T21" fmla="*/ 2106 h 2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6"/>
                <a:gd name="T34" fmla="*/ 0 h 2298"/>
                <a:gd name="T35" fmla="*/ 2976 w 2976"/>
                <a:gd name="T36" fmla="*/ 2298 h 2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6" h="2298">
                  <a:moveTo>
                    <a:pt x="0" y="2298"/>
                  </a:moveTo>
                  <a:cubicBezTo>
                    <a:pt x="49" y="2276"/>
                    <a:pt x="196" y="2245"/>
                    <a:pt x="292" y="2165"/>
                  </a:cubicBezTo>
                  <a:cubicBezTo>
                    <a:pt x="388" y="2085"/>
                    <a:pt x="492" y="2052"/>
                    <a:pt x="579" y="1818"/>
                  </a:cubicBezTo>
                  <a:cubicBezTo>
                    <a:pt x="666" y="1584"/>
                    <a:pt x="725" y="904"/>
                    <a:pt x="816" y="762"/>
                  </a:cubicBezTo>
                  <a:cubicBezTo>
                    <a:pt x="907" y="620"/>
                    <a:pt x="1021" y="1069"/>
                    <a:pt x="1125" y="965"/>
                  </a:cubicBezTo>
                  <a:cubicBezTo>
                    <a:pt x="1229" y="861"/>
                    <a:pt x="1339" y="276"/>
                    <a:pt x="1440" y="138"/>
                  </a:cubicBezTo>
                  <a:cubicBezTo>
                    <a:pt x="1541" y="0"/>
                    <a:pt x="1632" y="74"/>
                    <a:pt x="1728" y="138"/>
                  </a:cubicBezTo>
                  <a:cubicBezTo>
                    <a:pt x="1824" y="202"/>
                    <a:pt x="1920" y="378"/>
                    <a:pt x="2016" y="522"/>
                  </a:cubicBezTo>
                  <a:cubicBezTo>
                    <a:pt x="2112" y="666"/>
                    <a:pt x="2215" y="855"/>
                    <a:pt x="2304" y="1002"/>
                  </a:cubicBezTo>
                  <a:cubicBezTo>
                    <a:pt x="2393" y="1149"/>
                    <a:pt x="2440" y="1221"/>
                    <a:pt x="2552" y="1405"/>
                  </a:cubicBezTo>
                  <a:cubicBezTo>
                    <a:pt x="2664" y="1589"/>
                    <a:pt x="2888" y="1960"/>
                    <a:pt x="2976" y="2106"/>
                  </a:cubicBezTo>
                </a:path>
              </a:pathLst>
            </a:custGeom>
            <a:noFill/>
            <a:ln w="28575">
              <a:solidFill>
                <a:schemeClr val="tx1"/>
              </a:solidFill>
              <a:round/>
              <a:headEnd/>
              <a:tailEnd/>
            </a:ln>
          </p:spPr>
          <p:txBody>
            <a:bodyPr wrap="none" anchor="ctr"/>
            <a:lstStyle/>
            <a:p>
              <a:endParaRPr lang="hu-HU"/>
            </a:p>
          </p:txBody>
        </p:sp>
      </p:grpSp>
      <p:grpSp>
        <p:nvGrpSpPr>
          <p:cNvPr id="3" name="Group 51"/>
          <p:cNvGrpSpPr>
            <a:grpSpLocks/>
          </p:cNvGrpSpPr>
          <p:nvPr/>
        </p:nvGrpSpPr>
        <p:grpSpPr bwMode="auto">
          <a:xfrm>
            <a:off x="4591050" y="977900"/>
            <a:ext cx="4208463" cy="2774950"/>
            <a:chOff x="2892" y="616"/>
            <a:chExt cx="2651" cy="1748"/>
          </a:xfrm>
        </p:grpSpPr>
        <p:sp>
          <p:nvSpPr>
            <p:cNvPr id="12388" name="Line 52"/>
            <p:cNvSpPr>
              <a:spLocks noChangeShapeType="1"/>
            </p:cNvSpPr>
            <p:nvPr/>
          </p:nvSpPr>
          <p:spPr bwMode="auto">
            <a:xfrm>
              <a:off x="3492" y="910"/>
              <a:ext cx="0" cy="1219"/>
            </a:xfrm>
            <a:prstGeom prst="line">
              <a:avLst/>
            </a:prstGeom>
            <a:noFill/>
            <a:ln w="28575">
              <a:solidFill>
                <a:schemeClr val="tx1"/>
              </a:solidFill>
              <a:round/>
              <a:headEnd/>
              <a:tailEnd/>
            </a:ln>
          </p:spPr>
          <p:txBody>
            <a:bodyPr wrap="none" anchor="ctr"/>
            <a:lstStyle/>
            <a:p>
              <a:endParaRPr lang="hu-HU"/>
            </a:p>
          </p:txBody>
        </p:sp>
        <p:sp>
          <p:nvSpPr>
            <p:cNvPr id="12389" name="Line 53"/>
            <p:cNvSpPr>
              <a:spLocks noChangeShapeType="1"/>
            </p:cNvSpPr>
            <p:nvPr/>
          </p:nvSpPr>
          <p:spPr bwMode="auto">
            <a:xfrm>
              <a:off x="3492" y="2129"/>
              <a:ext cx="1576" cy="0"/>
            </a:xfrm>
            <a:prstGeom prst="line">
              <a:avLst/>
            </a:prstGeom>
            <a:noFill/>
            <a:ln w="28575">
              <a:solidFill>
                <a:schemeClr val="tx1"/>
              </a:solidFill>
              <a:round/>
              <a:headEnd/>
              <a:tailEnd/>
            </a:ln>
          </p:spPr>
          <p:txBody>
            <a:bodyPr wrap="none" anchor="ctr"/>
            <a:lstStyle/>
            <a:p>
              <a:endParaRPr lang="hu-HU"/>
            </a:p>
          </p:txBody>
        </p:sp>
        <p:sp>
          <p:nvSpPr>
            <p:cNvPr id="12390" name="Line 54"/>
            <p:cNvSpPr>
              <a:spLocks noChangeShapeType="1"/>
            </p:cNvSpPr>
            <p:nvPr/>
          </p:nvSpPr>
          <p:spPr bwMode="auto">
            <a:xfrm>
              <a:off x="3442" y="2129"/>
              <a:ext cx="50" cy="0"/>
            </a:xfrm>
            <a:prstGeom prst="line">
              <a:avLst/>
            </a:prstGeom>
            <a:noFill/>
            <a:ln w="9525">
              <a:solidFill>
                <a:schemeClr val="tx1"/>
              </a:solidFill>
              <a:round/>
              <a:headEnd/>
              <a:tailEnd/>
            </a:ln>
          </p:spPr>
          <p:txBody>
            <a:bodyPr wrap="none" anchor="ctr"/>
            <a:lstStyle/>
            <a:p>
              <a:endParaRPr lang="hu-HU"/>
            </a:p>
          </p:txBody>
        </p:sp>
        <p:sp>
          <p:nvSpPr>
            <p:cNvPr id="12391" name="Line 55"/>
            <p:cNvSpPr>
              <a:spLocks noChangeShapeType="1"/>
            </p:cNvSpPr>
            <p:nvPr/>
          </p:nvSpPr>
          <p:spPr bwMode="auto">
            <a:xfrm>
              <a:off x="3442" y="1926"/>
              <a:ext cx="50" cy="0"/>
            </a:xfrm>
            <a:prstGeom prst="line">
              <a:avLst/>
            </a:prstGeom>
            <a:noFill/>
            <a:ln w="9525">
              <a:solidFill>
                <a:schemeClr val="tx1"/>
              </a:solidFill>
              <a:round/>
              <a:headEnd/>
              <a:tailEnd/>
            </a:ln>
          </p:spPr>
          <p:txBody>
            <a:bodyPr wrap="none" anchor="ctr"/>
            <a:lstStyle/>
            <a:p>
              <a:endParaRPr lang="hu-HU"/>
            </a:p>
          </p:txBody>
        </p:sp>
        <p:sp>
          <p:nvSpPr>
            <p:cNvPr id="12392" name="Line 56"/>
            <p:cNvSpPr>
              <a:spLocks noChangeShapeType="1"/>
            </p:cNvSpPr>
            <p:nvPr/>
          </p:nvSpPr>
          <p:spPr bwMode="auto">
            <a:xfrm>
              <a:off x="3442" y="1722"/>
              <a:ext cx="50" cy="0"/>
            </a:xfrm>
            <a:prstGeom prst="line">
              <a:avLst/>
            </a:prstGeom>
            <a:noFill/>
            <a:ln w="9525">
              <a:solidFill>
                <a:schemeClr val="tx1"/>
              </a:solidFill>
              <a:round/>
              <a:headEnd/>
              <a:tailEnd/>
            </a:ln>
          </p:spPr>
          <p:txBody>
            <a:bodyPr wrap="none" anchor="ctr"/>
            <a:lstStyle/>
            <a:p>
              <a:endParaRPr lang="hu-HU"/>
            </a:p>
          </p:txBody>
        </p:sp>
        <p:sp>
          <p:nvSpPr>
            <p:cNvPr id="12393" name="Line 57"/>
            <p:cNvSpPr>
              <a:spLocks noChangeShapeType="1"/>
            </p:cNvSpPr>
            <p:nvPr/>
          </p:nvSpPr>
          <p:spPr bwMode="auto">
            <a:xfrm>
              <a:off x="3442" y="1519"/>
              <a:ext cx="50" cy="0"/>
            </a:xfrm>
            <a:prstGeom prst="line">
              <a:avLst/>
            </a:prstGeom>
            <a:noFill/>
            <a:ln w="9525">
              <a:solidFill>
                <a:schemeClr val="tx1"/>
              </a:solidFill>
              <a:round/>
              <a:headEnd/>
              <a:tailEnd/>
            </a:ln>
          </p:spPr>
          <p:txBody>
            <a:bodyPr wrap="none" anchor="ctr"/>
            <a:lstStyle/>
            <a:p>
              <a:endParaRPr lang="hu-HU"/>
            </a:p>
          </p:txBody>
        </p:sp>
        <p:sp>
          <p:nvSpPr>
            <p:cNvPr id="12394" name="Line 58"/>
            <p:cNvSpPr>
              <a:spLocks noChangeShapeType="1"/>
            </p:cNvSpPr>
            <p:nvPr/>
          </p:nvSpPr>
          <p:spPr bwMode="auto">
            <a:xfrm>
              <a:off x="3442" y="1316"/>
              <a:ext cx="50" cy="0"/>
            </a:xfrm>
            <a:prstGeom prst="line">
              <a:avLst/>
            </a:prstGeom>
            <a:noFill/>
            <a:ln w="9525">
              <a:solidFill>
                <a:schemeClr val="tx1"/>
              </a:solidFill>
              <a:round/>
              <a:headEnd/>
              <a:tailEnd/>
            </a:ln>
          </p:spPr>
          <p:txBody>
            <a:bodyPr wrap="none" anchor="ctr"/>
            <a:lstStyle/>
            <a:p>
              <a:endParaRPr lang="hu-HU"/>
            </a:p>
          </p:txBody>
        </p:sp>
        <p:sp>
          <p:nvSpPr>
            <p:cNvPr id="12395" name="Line 59"/>
            <p:cNvSpPr>
              <a:spLocks noChangeShapeType="1"/>
            </p:cNvSpPr>
            <p:nvPr/>
          </p:nvSpPr>
          <p:spPr bwMode="auto">
            <a:xfrm>
              <a:off x="3442" y="1113"/>
              <a:ext cx="50" cy="0"/>
            </a:xfrm>
            <a:prstGeom prst="line">
              <a:avLst/>
            </a:prstGeom>
            <a:noFill/>
            <a:ln w="9525">
              <a:solidFill>
                <a:schemeClr val="tx1"/>
              </a:solidFill>
              <a:round/>
              <a:headEnd/>
              <a:tailEnd/>
            </a:ln>
          </p:spPr>
          <p:txBody>
            <a:bodyPr wrap="none" anchor="ctr"/>
            <a:lstStyle/>
            <a:p>
              <a:endParaRPr lang="hu-HU"/>
            </a:p>
          </p:txBody>
        </p:sp>
        <p:sp>
          <p:nvSpPr>
            <p:cNvPr id="12396" name="Line 60"/>
            <p:cNvSpPr>
              <a:spLocks noChangeShapeType="1"/>
            </p:cNvSpPr>
            <p:nvPr/>
          </p:nvSpPr>
          <p:spPr bwMode="auto">
            <a:xfrm>
              <a:off x="3492" y="2129"/>
              <a:ext cx="0" cy="45"/>
            </a:xfrm>
            <a:prstGeom prst="line">
              <a:avLst/>
            </a:prstGeom>
            <a:noFill/>
            <a:ln w="9525">
              <a:solidFill>
                <a:schemeClr val="tx1"/>
              </a:solidFill>
              <a:round/>
              <a:headEnd/>
              <a:tailEnd/>
            </a:ln>
          </p:spPr>
          <p:txBody>
            <a:bodyPr wrap="none" anchor="ctr"/>
            <a:lstStyle/>
            <a:p>
              <a:endParaRPr lang="hu-HU"/>
            </a:p>
          </p:txBody>
        </p:sp>
        <p:sp>
          <p:nvSpPr>
            <p:cNvPr id="12397" name="Line 61"/>
            <p:cNvSpPr>
              <a:spLocks noChangeShapeType="1"/>
            </p:cNvSpPr>
            <p:nvPr/>
          </p:nvSpPr>
          <p:spPr bwMode="auto">
            <a:xfrm>
              <a:off x="3642" y="2129"/>
              <a:ext cx="0" cy="45"/>
            </a:xfrm>
            <a:prstGeom prst="line">
              <a:avLst/>
            </a:prstGeom>
            <a:noFill/>
            <a:ln w="9525">
              <a:solidFill>
                <a:schemeClr val="tx1"/>
              </a:solidFill>
              <a:round/>
              <a:headEnd/>
              <a:tailEnd/>
            </a:ln>
          </p:spPr>
          <p:txBody>
            <a:bodyPr wrap="none" anchor="ctr"/>
            <a:lstStyle/>
            <a:p>
              <a:endParaRPr lang="hu-HU"/>
            </a:p>
          </p:txBody>
        </p:sp>
        <p:sp>
          <p:nvSpPr>
            <p:cNvPr id="12398" name="Line 62"/>
            <p:cNvSpPr>
              <a:spLocks noChangeShapeType="1"/>
            </p:cNvSpPr>
            <p:nvPr/>
          </p:nvSpPr>
          <p:spPr bwMode="auto">
            <a:xfrm>
              <a:off x="3792" y="2129"/>
              <a:ext cx="0" cy="45"/>
            </a:xfrm>
            <a:prstGeom prst="line">
              <a:avLst/>
            </a:prstGeom>
            <a:noFill/>
            <a:ln w="9525">
              <a:solidFill>
                <a:schemeClr val="tx1"/>
              </a:solidFill>
              <a:round/>
              <a:headEnd/>
              <a:tailEnd/>
            </a:ln>
          </p:spPr>
          <p:txBody>
            <a:bodyPr wrap="none" anchor="ctr"/>
            <a:lstStyle/>
            <a:p>
              <a:endParaRPr lang="hu-HU"/>
            </a:p>
          </p:txBody>
        </p:sp>
        <p:sp>
          <p:nvSpPr>
            <p:cNvPr id="12399" name="Line 63"/>
            <p:cNvSpPr>
              <a:spLocks noChangeShapeType="1"/>
            </p:cNvSpPr>
            <p:nvPr/>
          </p:nvSpPr>
          <p:spPr bwMode="auto">
            <a:xfrm>
              <a:off x="3942" y="2129"/>
              <a:ext cx="0" cy="45"/>
            </a:xfrm>
            <a:prstGeom prst="line">
              <a:avLst/>
            </a:prstGeom>
            <a:noFill/>
            <a:ln w="9525">
              <a:solidFill>
                <a:schemeClr val="tx1"/>
              </a:solidFill>
              <a:round/>
              <a:headEnd/>
              <a:tailEnd/>
            </a:ln>
          </p:spPr>
          <p:txBody>
            <a:bodyPr wrap="none" anchor="ctr"/>
            <a:lstStyle/>
            <a:p>
              <a:endParaRPr lang="hu-HU"/>
            </a:p>
          </p:txBody>
        </p:sp>
        <p:sp>
          <p:nvSpPr>
            <p:cNvPr id="12400" name="Line 64"/>
            <p:cNvSpPr>
              <a:spLocks noChangeShapeType="1"/>
            </p:cNvSpPr>
            <p:nvPr/>
          </p:nvSpPr>
          <p:spPr bwMode="auto">
            <a:xfrm>
              <a:off x="4092" y="2129"/>
              <a:ext cx="0" cy="45"/>
            </a:xfrm>
            <a:prstGeom prst="line">
              <a:avLst/>
            </a:prstGeom>
            <a:noFill/>
            <a:ln w="9525">
              <a:solidFill>
                <a:schemeClr val="tx1"/>
              </a:solidFill>
              <a:round/>
              <a:headEnd/>
              <a:tailEnd/>
            </a:ln>
          </p:spPr>
          <p:txBody>
            <a:bodyPr wrap="none" anchor="ctr"/>
            <a:lstStyle/>
            <a:p>
              <a:endParaRPr lang="hu-HU"/>
            </a:p>
          </p:txBody>
        </p:sp>
        <p:sp>
          <p:nvSpPr>
            <p:cNvPr id="12401" name="Line 65"/>
            <p:cNvSpPr>
              <a:spLocks noChangeShapeType="1"/>
            </p:cNvSpPr>
            <p:nvPr/>
          </p:nvSpPr>
          <p:spPr bwMode="auto">
            <a:xfrm>
              <a:off x="4242" y="2129"/>
              <a:ext cx="0" cy="45"/>
            </a:xfrm>
            <a:prstGeom prst="line">
              <a:avLst/>
            </a:prstGeom>
            <a:noFill/>
            <a:ln w="9525">
              <a:solidFill>
                <a:schemeClr val="tx1"/>
              </a:solidFill>
              <a:round/>
              <a:headEnd/>
              <a:tailEnd/>
            </a:ln>
          </p:spPr>
          <p:txBody>
            <a:bodyPr wrap="none" anchor="ctr"/>
            <a:lstStyle/>
            <a:p>
              <a:endParaRPr lang="hu-HU"/>
            </a:p>
          </p:txBody>
        </p:sp>
        <p:sp>
          <p:nvSpPr>
            <p:cNvPr id="12402" name="Line 66"/>
            <p:cNvSpPr>
              <a:spLocks noChangeShapeType="1"/>
            </p:cNvSpPr>
            <p:nvPr/>
          </p:nvSpPr>
          <p:spPr bwMode="auto">
            <a:xfrm>
              <a:off x="4392" y="2129"/>
              <a:ext cx="0" cy="45"/>
            </a:xfrm>
            <a:prstGeom prst="line">
              <a:avLst/>
            </a:prstGeom>
            <a:noFill/>
            <a:ln w="9525">
              <a:solidFill>
                <a:schemeClr val="tx1"/>
              </a:solidFill>
              <a:round/>
              <a:headEnd/>
              <a:tailEnd/>
            </a:ln>
          </p:spPr>
          <p:txBody>
            <a:bodyPr wrap="none" anchor="ctr"/>
            <a:lstStyle/>
            <a:p>
              <a:endParaRPr lang="hu-HU"/>
            </a:p>
          </p:txBody>
        </p:sp>
        <p:sp>
          <p:nvSpPr>
            <p:cNvPr id="12403" name="Line 67"/>
            <p:cNvSpPr>
              <a:spLocks noChangeShapeType="1"/>
            </p:cNvSpPr>
            <p:nvPr/>
          </p:nvSpPr>
          <p:spPr bwMode="auto">
            <a:xfrm>
              <a:off x="4542" y="2129"/>
              <a:ext cx="0" cy="45"/>
            </a:xfrm>
            <a:prstGeom prst="line">
              <a:avLst/>
            </a:prstGeom>
            <a:noFill/>
            <a:ln w="9525">
              <a:solidFill>
                <a:schemeClr val="tx1"/>
              </a:solidFill>
              <a:round/>
              <a:headEnd/>
              <a:tailEnd/>
            </a:ln>
          </p:spPr>
          <p:txBody>
            <a:bodyPr wrap="none" anchor="ctr"/>
            <a:lstStyle/>
            <a:p>
              <a:endParaRPr lang="hu-HU"/>
            </a:p>
          </p:txBody>
        </p:sp>
        <p:sp>
          <p:nvSpPr>
            <p:cNvPr id="12404" name="Line 68"/>
            <p:cNvSpPr>
              <a:spLocks noChangeShapeType="1"/>
            </p:cNvSpPr>
            <p:nvPr/>
          </p:nvSpPr>
          <p:spPr bwMode="auto">
            <a:xfrm>
              <a:off x="4693" y="2129"/>
              <a:ext cx="0" cy="45"/>
            </a:xfrm>
            <a:prstGeom prst="line">
              <a:avLst/>
            </a:prstGeom>
            <a:noFill/>
            <a:ln w="9525">
              <a:solidFill>
                <a:schemeClr val="tx1"/>
              </a:solidFill>
              <a:round/>
              <a:headEnd/>
              <a:tailEnd/>
            </a:ln>
          </p:spPr>
          <p:txBody>
            <a:bodyPr wrap="none" anchor="ctr"/>
            <a:lstStyle/>
            <a:p>
              <a:endParaRPr lang="hu-HU"/>
            </a:p>
          </p:txBody>
        </p:sp>
        <p:sp>
          <p:nvSpPr>
            <p:cNvPr id="12405" name="Line 69"/>
            <p:cNvSpPr>
              <a:spLocks noChangeShapeType="1"/>
            </p:cNvSpPr>
            <p:nvPr/>
          </p:nvSpPr>
          <p:spPr bwMode="auto">
            <a:xfrm>
              <a:off x="4843" y="2129"/>
              <a:ext cx="0" cy="45"/>
            </a:xfrm>
            <a:prstGeom prst="line">
              <a:avLst/>
            </a:prstGeom>
            <a:noFill/>
            <a:ln w="9525">
              <a:solidFill>
                <a:schemeClr val="tx1"/>
              </a:solidFill>
              <a:round/>
              <a:headEnd/>
              <a:tailEnd/>
            </a:ln>
          </p:spPr>
          <p:txBody>
            <a:bodyPr wrap="none" anchor="ctr"/>
            <a:lstStyle/>
            <a:p>
              <a:endParaRPr lang="hu-HU"/>
            </a:p>
          </p:txBody>
        </p:sp>
        <p:sp>
          <p:nvSpPr>
            <p:cNvPr id="12406" name="Line 70"/>
            <p:cNvSpPr>
              <a:spLocks noChangeShapeType="1"/>
            </p:cNvSpPr>
            <p:nvPr/>
          </p:nvSpPr>
          <p:spPr bwMode="auto">
            <a:xfrm>
              <a:off x="4993" y="2129"/>
              <a:ext cx="0" cy="45"/>
            </a:xfrm>
            <a:prstGeom prst="line">
              <a:avLst/>
            </a:prstGeom>
            <a:noFill/>
            <a:ln w="9525">
              <a:solidFill>
                <a:schemeClr val="tx1"/>
              </a:solidFill>
              <a:round/>
              <a:headEnd/>
              <a:tailEnd/>
            </a:ln>
          </p:spPr>
          <p:txBody>
            <a:bodyPr wrap="none" anchor="ctr"/>
            <a:lstStyle/>
            <a:p>
              <a:endParaRPr lang="hu-HU"/>
            </a:p>
          </p:txBody>
        </p:sp>
        <p:sp>
          <p:nvSpPr>
            <p:cNvPr id="12407" name="Text Box 71"/>
            <p:cNvSpPr txBox="1">
              <a:spLocks noChangeArrowheads="1"/>
            </p:cNvSpPr>
            <p:nvPr/>
          </p:nvSpPr>
          <p:spPr bwMode="auto">
            <a:xfrm>
              <a:off x="3367" y="2220"/>
              <a:ext cx="293" cy="144"/>
            </a:xfrm>
            <a:prstGeom prst="rect">
              <a:avLst/>
            </a:prstGeom>
            <a:noFill/>
            <a:ln w="9525">
              <a:noFill/>
              <a:miter lim="800000"/>
              <a:headEnd/>
              <a:tailEnd/>
            </a:ln>
          </p:spPr>
          <p:txBody>
            <a:bodyPr>
              <a:spAutoFit/>
            </a:bodyPr>
            <a:lstStyle/>
            <a:p>
              <a:pPr algn="ctr"/>
              <a:r>
                <a:rPr lang="en-US" sz="900" b="1"/>
                <a:t>1980</a:t>
              </a:r>
            </a:p>
          </p:txBody>
        </p:sp>
        <p:sp>
          <p:nvSpPr>
            <p:cNvPr id="12408" name="Text Box 72"/>
            <p:cNvSpPr txBox="1">
              <a:spLocks noChangeArrowheads="1"/>
            </p:cNvSpPr>
            <p:nvPr/>
          </p:nvSpPr>
          <p:spPr bwMode="auto">
            <a:xfrm>
              <a:off x="3667" y="2220"/>
              <a:ext cx="329" cy="144"/>
            </a:xfrm>
            <a:prstGeom prst="rect">
              <a:avLst/>
            </a:prstGeom>
            <a:noFill/>
            <a:ln w="9525">
              <a:noFill/>
              <a:miter lim="800000"/>
              <a:headEnd/>
              <a:tailEnd/>
            </a:ln>
          </p:spPr>
          <p:txBody>
            <a:bodyPr>
              <a:spAutoFit/>
            </a:bodyPr>
            <a:lstStyle/>
            <a:p>
              <a:pPr algn="ctr"/>
              <a:r>
                <a:rPr lang="en-US" sz="900" b="1"/>
                <a:t>1982</a:t>
              </a:r>
            </a:p>
          </p:txBody>
        </p:sp>
        <p:sp>
          <p:nvSpPr>
            <p:cNvPr id="12409" name="Text Box 73"/>
            <p:cNvSpPr txBox="1">
              <a:spLocks noChangeArrowheads="1"/>
            </p:cNvSpPr>
            <p:nvPr/>
          </p:nvSpPr>
          <p:spPr bwMode="auto">
            <a:xfrm>
              <a:off x="3968" y="2220"/>
              <a:ext cx="316" cy="144"/>
            </a:xfrm>
            <a:prstGeom prst="rect">
              <a:avLst/>
            </a:prstGeom>
            <a:noFill/>
            <a:ln w="9525">
              <a:noFill/>
              <a:miter lim="800000"/>
              <a:headEnd/>
              <a:tailEnd/>
            </a:ln>
          </p:spPr>
          <p:txBody>
            <a:bodyPr>
              <a:spAutoFit/>
            </a:bodyPr>
            <a:lstStyle/>
            <a:p>
              <a:pPr algn="ctr"/>
              <a:r>
                <a:rPr lang="en-US" sz="900" b="1"/>
                <a:t>1984</a:t>
              </a:r>
            </a:p>
          </p:txBody>
        </p:sp>
        <p:sp>
          <p:nvSpPr>
            <p:cNvPr id="12410" name="Text Box 74"/>
            <p:cNvSpPr txBox="1">
              <a:spLocks noChangeArrowheads="1"/>
            </p:cNvSpPr>
            <p:nvPr/>
          </p:nvSpPr>
          <p:spPr bwMode="auto">
            <a:xfrm>
              <a:off x="4267" y="2220"/>
              <a:ext cx="305" cy="144"/>
            </a:xfrm>
            <a:prstGeom prst="rect">
              <a:avLst/>
            </a:prstGeom>
            <a:noFill/>
            <a:ln w="9525">
              <a:noFill/>
              <a:miter lim="800000"/>
              <a:headEnd/>
              <a:tailEnd/>
            </a:ln>
          </p:spPr>
          <p:txBody>
            <a:bodyPr>
              <a:spAutoFit/>
            </a:bodyPr>
            <a:lstStyle/>
            <a:p>
              <a:pPr algn="ctr"/>
              <a:r>
                <a:rPr lang="en-US" sz="900" b="1"/>
                <a:t>1986</a:t>
              </a:r>
            </a:p>
          </p:txBody>
        </p:sp>
        <p:sp>
          <p:nvSpPr>
            <p:cNvPr id="12411" name="Text Box 75"/>
            <p:cNvSpPr txBox="1">
              <a:spLocks noChangeArrowheads="1"/>
            </p:cNvSpPr>
            <p:nvPr/>
          </p:nvSpPr>
          <p:spPr bwMode="auto">
            <a:xfrm>
              <a:off x="4524" y="2220"/>
              <a:ext cx="341" cy="144"/>
            </a:xfrm>
            <a:prstGeom prst="rect">
              <a:avLst/>
            </a:prstGeom>
            <a:noFill/>
            <a:ln w="9525">
              <a:noFill/>
              <a:miter lim="800000"/>
              <a:headEnd/>
              <a:tailEnd/>
            </a:ln>
          </p:spPr>
          <p:txBody>
            <a:bodyPr>
              <a:spAutoFit/>
            </a:bodyPr>
            <a:lstStyle/>
            <a:p>
              <a:pPr algn="ctr"/>
              <a:r>
                <a:rPr lang="en-US" sz="900" b="1"/>
                <a:t>1988</a:t>
              </a:r>
            </a:p>
          </p:txBody>
        </p:sp>
        <p:sp>
          <p:nvSpPr>
            <p:cNvPr id="12412" name="Text Box 76"/>
            <p:cNvSpPr txBox="1">
              <a:spLocks noChangeArrowheads="1"/>
            </p:cNvSpPr>
            <p:nvPr/>
          </p:nvSpPr>
          <p:spPr bwMode="auto">
            <a:xfrm>
              <a:off x="4868" y="2220"/>
              <a:ext cx="328" cy="144"/>
            </a:xfrm>
            <a:prstGeom prst="rect">
              <a:avLst/>
            </a:prstGeom>
            <a:noFill/>
            <a:ln w="9525">
              <a:noFill/>
              <a:miter lim="800000"/>
              <a:headEnd/>
              <a:tailEnd/>
            </a:ln>
          </p:spPr>
          <p:txBody>
            <a:bodyPr>
              <a:spAutoFit/>
            </a:bodyPr>
            <a:lstStyle/>
            <a:p>
              <a:pPr algn="ctr"/>
              <a:r>
                <a:rPr lang="en-US" sz="900" b="1"/>
                <a:t>1990</a:t>
              </a:r>
            </a:p>
          </p:txBody>
        </p:sp>
        <p:sp>
          <p:nvSpPr>
            <p:cNvPr id="12413" name="Text Box 77"/>
            <p:cNvSpPr txBox="1">
              <a:spLocks noChangeArrowheads="1"/>
            </p:cNvSpPr>
            <p:nvPr/>
          </p:nvSpPr>
          <p:spPr bwMode="auto">
            <a:xfrm>
              <a:off x="3132" y="2084"/>
              <a:ext cx="311" cy="144"/>
            </a:xfrm>
            <a:prstGeom prst="rect">
              <a:avLst/>
            </a:prstGeom>
            <a:noFill/>
            <a:ln w="9525">
              <a:noFill/>
              <a:miter lim="800000"/>
              <a:headEnd/>
              <a:tailEnd/>
            </a:ln>
          </p:spPr>
          <p:txBody>
            <a:bodyPr>
              <a:spAutoFit/>
            </a:bodyPr>
            <a:lstStyle/>
            <a:p>
              <a:pPr algn="ctr"/>
              <a:r>
                <a:rPr lang="en-US" sz="900" b="1"/>
                <a:t>14.4</a:t>
              </a:r>
            </a:p>
          </p:txBody>
        </p:sp>
        <p:sp>
          <p:nvSpPr>
            <p:cNvPr id="12414" name="Text Box 78"/>
            <p:cNvSpPr txBox="1">
              <a:spLocks noChangeArrowheads="1"/>
            </p:cNvSpPr>
            <p:nvPr/>
          </p:nvSpPr>
          <p:spPr bwMode="auto">
            <a:xfrm>
              <a:off x="3180" y="1880"/>
              <a:ext cx="263" cy="144"/>
            </a:xfrm>
            <a:prstGeom prst="rect">
              <a:avLst/>
            </a:prstGeom>
            <a:noFill/>
            <a:ln w="9525">
              <a:noFill/>
              <a:miter lim="800000"/>
              <a:headEnd/>
              <a:tailEnd/>
            </a:ln>
          </p:spPr>
          <p:txBody>
            <a:bodyPr>
              <a:spAutoFit/>
            </a:bodyPr>
            <a:lstStyle/>
            <a:p>
              <a:pPr algn="ctr"/>
              <a:r>
                <a:rPr lang="en-US" sz="900" b="1"/>
                <a:t>14.6</a:t>
              </a:r>
            </a:p>
          </p:txBody>
        </p:sp>
        <p:sp>
          <p:nvSpPr>
            <p:cNvPr id="12415" name="Text Box 79"/>
            <p:cNvSpPr txBox="1">
              <a:spLocks noChangeArrowheads="1"/>
            </p:cNvSpPr>
            <p:nvPr/>
          </p:nvSpPr>
          <p:spPr bwMode="auto">
            <a:xfrm>
              <a:off x="3132" y="1676"/>
              <a:ext cx="311" cy="144"/>
            </a:xfrm>
            <a:prstGeom prst="rect">
              <a:avLst/>
            </a:prstGeom>
            <a:noFill/>
            <a:ln w="9525">
              <a:noFill/>
              <a:miter lim="800000"/>
              <a:headEnd/>
              <a:tailEnd/>
            </a:ln>
          </p:spPr>
          <p:txBody>
            <a:bodyPr>
              <a:spAutoFit/>
            </a:bodyPr>
            <a:lstStyle/>
            <a:p>
              <a:pPr algn="ctr"/>
              <a:r>
                <a:rPr lang="en-US" sz="900" b="1"/>
                <a:t>14.8</a:t>
              </a:r>
            </a:p>
          </p:txBody>
        </p:sp>
        <p:sp>
          <p:nvSpPr>
            <p:cNvPr id="12416" name="Text Box 80"/>
            <p:cNvSpPr txBox="1">
              <a:spLocks noChangeArrowheads="1"/>
            </p:cNvSpPr>
            <p:nvPr/>
          </p:nvSpPr>
          <p:spPr bwMode="auto">
            <a:xfrm>
              <a:off x="3180" y="1472"/>
              <a:ext cx="263" cy="144"/>
            </a:xfrm>
            <a:prstGeom prst="rect">
              <a:avLst/>
            </a:prstGeom>
            <a:noFill/>
            <a:ln w="9525">
              <a:noFill/>
              <a:miter lim="800000"/>
              <a:headEnd/>
              <a:tailEnd/>
            </a:ln>
          </p:spPr>
          <p:txBody>
            <a:bodyPr>
              <a:spAutoFit/>
            </a:bodyPr>
            <a:lstStyle/>
            <a:p>
              <a:pPr algn="ctr"/>
              <a:r>
                <a:rPr lang="en-US" sz="900" b="1"/>
                <a:t>15.0</a:t>
              </a:r>
            </a:p>
          </p:txBody>
        </p:sp>
        <p:sp>
          <p:nvSpPr>
            <p:cNvPr id="12417" name="Text Box 81"/>
            <p:cNvSpPr txBox="1">
              <a:spLocks noChangeArrowheads="1"/>
            </p:cNvSpPr>
            <p:nvPr/>
          </p:nvSpPr>
          <p:spPr bwMode="auto">
            <a:xfrm>
              <a:off x="3132" y="1268"/>
              <a:ext cx="311" cy="144"/>
            </a:xfrm>
            <a:prstGeom prst="rect">
              <a:avLst/>
            </a:prstGeom>
            <a:noFill/>
            <a:ln w="9525">
              <a:noFill/>
              <a:miter lim="800000"/>
              <a:headEnd/>
              <a:tailEnd/>
            </a:ln>
          </p:spPr>
          <p:txBody>
            <a:bodyPr>
              <a:spAutoFit/>
            </a:bodyPr>
            <a:lstStyle/>
            <a:p>
              <a:pPr algn="ctr"/>
              <a:r>
                <a:rPr lang="en-US" sz="900" b="1"/>
                <a:t>15.2</a:t>
              </a:r>
            </a:p>
          </p:txBody>
        </p:sp>
        <p:sp>
          <p:nvSpPr>
            <p:cNvPr id="12418" name="Text Box 82"/>
            <p:cNvSpPr txBox="1">
              <a:spLocks noChangeArrowheads="1"/>
            </p:cNvSpPr>
            <p:nvPr/>
          </p:nvSpPr>
          <p:spPr bwMode="auto">
            <a:xfrm>
              <a:off x="3132" y="1064"/>
              <a:ext cx="311" cy="144"/>
            </a:xfrm>
            <a:prstGeom prst="rect">
              <a:avLst/>
            </a:prstGeom>
            <a:noFill/>
            <a:ln w="9525">
              <a:noFill/>
              <a:miter lim="800000"/>
              <a:headEnd/>
              <a:tailEnd/>
            </a:ln>
          </p:spPr>
          <p:txBody>
            <a:bodyPr>
              <a:spAutoFit/>
            </a:bodyPr>
            <a:lstStyle/>
            <a:p>
              <a:pPr algn="ctr"/>
              <a:r>
                <a:rPr lang="en-US" sz="900" b="1"/>
                <a:t>15.4</a:t>
              </a:r>
            </a:p>
          </p:txBody>
        </p:sp>
        <p:sp>
          <p:nvSpPr>
            <p:cNvPr id="12419" name="Text Box 83"/>
            <p:cNvSpPr txBox="1">
              <a:spLocks noChangeArrowheads="1"/>
            </p:cNvSpPr>
            <p:nvPr/>
          </p:nvSpPr>
          <p:spPr bwMode="auto">
            <a:xfrm>
              <a:off x="3132" y="862"/>
              <a:ext cx="311" cy="144"/>
            </a:xfrm>
            <a:prstGeom prst="rect">
              <a:avLst/>
            </a:prstGeom>
            <a:noFill/>
            <a:ln w="9525">
              <a:noFill/>
              <a:miter lim="800000"/>
              <a:headEnd/>
              <a:tailEnd/>
            </a:ln>
          </p:spPr>
          <p:txBody>
            <a:bodyPr>
              <a:spAutoFit/>
            </a:bodyPr>
            <a:lstStyle/>
            <a:p>
              <a:pPr algn="ctr"/>
              <a:r>
                <a:rPr lang="en-US" sz="900" b="1"/>
                <a:t>15.6</a:t>
              </a:r>
            </a:p>
          </p:txBody>
        </p:sp>
        <p:sp>
          <p:nvSpPr>
            <p:cNvPr id="12420" name="Line 84"/>
            <p:cNvSpPr>
              <a:spLocks noChangeShapeType="1"/>
            </p:cNvSpPr>
            <p:nvPr/>
          </p:nvSpPr>
          <p:spPr bwMode="auto">
            <a:xfrm>
              <a:off x="3442" y="910"/>
              <a:ext cx="50" cy="0"/>
            </a:xfrm>
            <a:prstGeom prst="line">
              <a:avLst/>
            </a:prstGeom>
            <a:noFill/>
            <a:ln w="9525">
              <a:solidFill>
                <a:schemeClr val="tx1"/>
              </a:solidFill>
              <a:round/>
              <a:headEnd/>
              <a:tailEnd/>
            </a:ln>
          </p:spPr>
          <p:txBody>
            <a:bodyPr wrap="none" anchor="ctr"/>
            <a:lstStyle/>
            <a:p>
              <a:endParaRPr lang="hu-HU"/>
            </a:p>
          </p:txBody>
        </p:sp>
        <p:sp>
          <p:nvSpPr>
            <p:cNvPr id="12421" name="Freeform 85"/>
            <p:cNvSpPr>
              <a:spLocks/>
            </p:cNvSpPr>
            <p:nvPr/>
          </p:nvSpPr>
          <p:spPr bwMode="auto">
            <a:xfrm>
              <a:off x="3621" y="1030"/>
              <a:ext cx="1214" cy="1099"/>
            </a:xfrm>
            <a:custGeom>
              <a:avLst/>
              <a:gdLst>
                <a:gd name="T0" fmla="*/ 0 w 2330"/>
                <a:gd name="T1" fmla="*/ 2337 h 2337"/>
                <a:gd name="T2" fmla="*/ 333 w 2330"/>
                <a:gd name="T3" fmla="*/ 1390 h 2337"/>
                <a:gd name="T4" fmla="*/ 700 w 2330"/>
                <a:gd name="T5" fmla="*/ 930 h 2337"/>
                <a:gd name="T6" fmla="*/ 879 w 2330"/>
                <a:gd name="T7" fmla="*/ 308 h 2337"/>
                <a:gd name="T8" fmla="*/ 920 w 2330"/>
                <a:gd name="T9" fmla="*/ 177 h 2337"/>
                <a:gd name="T10" fmla="*/ 1026 w 2330"/>
                <a:gd name="T11" fmla="*/ 44 h 2337"/>
                <a:gd name="T12" fmla="*/ 1192 w 2330"/>
                <a:gd name="T13" fmla="*/ 22 h 2337"/>
                <a:gd name="T14" fmla="*/ 1300 w 2330"/>
                <a:gd name="T15" fmla="*/ 177 h 2337"/>
                <a:gd name="T16" fmla="*/ 1346 w 2330"/>
                <a:gd name="T17" fmla="*/ 437 h 2337"/>
                <a:gd name="T18" fmla="*/ 1393 w 2330"/>
                <a:gd name="T19" fmla="*/ 857 h 2337"/>
                <a:gd name="T20" fmla="*/ 1484 w 2330"/>
                <a:gd name="T21" fmla="*/ 1274 h 2337"/>
                <a:gd name="T22" fmla="*/ 1893 w 2330"/>
                <a:gd name="T23" fmla="*/ 1564 h 2337"/>
                <a:gd name="T24" fmla="*/ 2033 w 2330"/>
                <a:gd name="T25" fmla="*/ 1670 h 2337"/>
                <a:gd name="T26" fmla="*/ 2177 w 2330"/>
                <a:gd name="T27" fmla="*/ 1907 h 2337"/>
                <a:gd name="T28" fmla="*/ 2306 w 2330"/>
                <a:gd name="T29" fmla="*/ 2243 h 2337"/>
                <a:gd name="T30" fmla="*/ 2320 w 2330"/>
                <a:gd name="T31" fmla="*/ 2322 h 2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30"/>
                <a:gd name="T49" fmla="*/ 0 h 2337"/>
                <a:gd name="T50" fmla="*/ 2330 w 2330"/>
                <a:gd name="T51" fmla="*/ 2337 h 23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30" h="2337">
                  <a:moveTo>
                    <a:pt x="0" y="2337"/>
                  </a:moveTo>
                  <a:cubicBezTo>
                    <a:pt x="55" y="2182"/>
                    <a:pt x="216" y="1624"/>
                    <a:pt x="333" y="1390"/>
                  </a:cubicBezTo>
                  <a:cubicBezTo>
                    <a:pt x="450" y="1156"/>
                    <a:pt x="609" y="1110"/>
                    <a:pt x="700" y="930"/>
                  </a:cubicBezTo>
                  <a:cubicBezTo>
                    <a:pt x="791" y="750"/>
                    <a:pt x="842" y="433"/>
                    <a:pt x="879" y="308"/>
                  </a:cubicBezTo>
                  <a:cubicBezTo>
                    <a:pt x="916" y="183"/>
                    <a:pt x="896" y="221"/>
                    <a:pt x="920" y="177"/>
                  </a:cubicBezTo>
                  <a:cubicBezTo>
                    <a:pt x="944" y="133"/>
                    <a:pt x="981" y="70"/>
                    <a:pt x="1026" y="44"/>
                  </a:cubicBezTo>
                  <a:cubicBezTo>
                    <a:pt x="1071" y="18"/>
                    <a:pt x="1146" y="0"/>
                    <a:pt x="1192" y="22"/>
                  </a:cubicBezTo>
                  <a:cubicBezTo>
                    <a:pt x="1238" y="44"/>
                    <a:pt x="1274" y="108"/>
                    <a:pt x="1300" y="177"/>
                  </a:cubicBezTo>
                  <a:cubicBezTo>
                    <a:pt x="1326" y="246"/>
                    <a:pt x="1331" y="324"/>
                    <a:pt x="1346" y="437"/>
                  </a:cubicBezTo>
                  <a:cubicBezTo>
                    <a:pt x="1361" y="550"/>
                    <a:pt x="1370" y="718"/>
                    <a:pt x="1393" y="857"/>
                  </a:cubicBezTo>
                  <a:cubicBezTo>
                    <a:pt x="1416" y="996"/>
                    <a:pt x="1401" y="1156"/>
                    <a:pt x="1484" y="1274"/>
                  </a:cubicBezTo>
                  <a:cubicBezTo>
                    <a:pt x="1567" y="1392"/>
                    <a:pt x="1802" y="1498"/>
                    <a:pt x="1893" y="1564"/>
                  </a:cubicBezTo>
                  <a:cubicBezTo>
                    <a:pt x="1984" y="1630"/>
                    <a:pt x="1986" y="1613"/>
                    <a:pt x="2033" y="1670"/>
                  </a:cubicBezTo>
                  <a:cubicBezTo>
                    <a:pt x="2080" y="1727"/>
                    <a:pt x="2132" y="1812"/>
                    <a:pt x="2177" y="1907"/>
                  </a:cubicBezTo>
                  <a:cubicBezTo>
                    <a:pt x="2222" y="2002"/>
                    <a:pt x="2282" y="2174"/>
                    <a:pt x="2306" y="2243"/>
                  </a:cubicBezTo>
                  <a:cubicBezTo>
                    <a:pt x="2330" y="2312"/>
                    <a:pt x="2317" y="2306"/>
                    <a:pt x="2320" y="2322"/>
                  </a:cubicBezTo>
                </a:path>
              </a:pathLst>
            </a:custGeom>
            <a:noFill/>
            <a:ln w="28575">
              <a:solidFill>
                <a:schemeClr val="tx1"/>
              </a:solidFill>
              <a:round/>
              <a:headEnd/>
              <a:tailEnd/>
            </a:ln>
          </p:spPr>
          <p:txBody>
            <a:bodyPr wrap="none" anchor="ctr"/>
            <a:lstStyle/>
            <a:p>
              <a:endParaRPr lang="hu-HU"/>
            </a:p>
          </p:txBody>
        </p:sp>
        <p:sp>
          <p:nvSpPr>
            <p:cNvPr id="12422" name="Text Box 86"/>
            <p:cNvSpPr txBox="1">
              <a:spLocks noChangeArrowheads="1"/>
            </p:cNvSpPr>
            <p:nvPr/>
          </p:nvSpPr>
          <p:spPr bwMode="auto">
            <a:xfrm rot="-5400000">
              <a:off x="2417" y="1375"/>
              <a:ext cx="1469" cy="173"/>
            </a:xfrm>
            <a:prstGeom prst="rect">
              <a:avLst/>
            </a:prstGeom>
            <a:noFill/>
            <a:ln w="9525">
              <a:noFill/>
              <a:miter lim="800000"/>
              <a:headEnd/>
              <a:tailEnd/>
            </a:ln>
          </p:spPr>
          <p:txBody>
            <a:bodyPr>
              <a:spAutoFit/>
            </a:bodyPr>
            <a:lstStyle/>
            <a:p>
              <a:pPr algn="ctr"/>
              <a:r>
                <a:rPr lang="en-US" sz="1200" b="1"/>
                <a:t>Daily Production - MM b/d</a:t>
              </a:r>
            </a:p>
          </p:txBody>
        </p:sp>
        <p:sp>
          <p:nvSpPr>
            <p:cNvPr id="12423" name="Line 87"/>
            <p:cNvSpPr>
              <a:spLocks noChangeShapeType="1"/>
            </p:cNvSpPr>
            <p:nvPr/>
          </p:nvSpPr>
          <p:spPr bwMode="auto">
            <a:xfrm>
              <a:off x="5068" y="1045"/>
              <a:ext cx="0" cy="1084"/>
            </a:xfrm>
            <a:prstGeom prst="line">
              <a:avLst/>
            </a:prstGeom>
            <a:noFill/>
            <a:ln w="28575">
              <a:solidFill>
                <a:schemeClr val="tx1"/>
              </a:solidFill>
              <a:round/>
              <a:headEnd/>
              <a:tailEnd/>
            </a:ln>
          </p:spPr>
          <p:txBody>
            <a:bodyPr wrap="none" anchor="ctr"/>
            <a:lstStyle/>
            <a:p>
              <a:endParaRPr lang="hu-HU"/>
            </a:p>
          </p:txBody>
        </p:sp>
        <p:sp>
          <p:nvSpPr>
            <p:cNvPr id="12424" name="Line 88"/>
            <p:cNvSpPr>
              <a:spLocks noChangeShapeType="1"/>
            </p:cNvSpPr>
            <p:nvPr/>
          </p:nvSpPr>
          <p:spPr bwMode="auto">
            <a:xfrm>
              <a:off x="5068" y="1045"/>
              <a:ext cx="50" cy="0"/>
            </a:xfrm>
            <a:prstGeom prst="line">
              <a:avLst/>
            </a:prstGeom>
            <a:noFill/>
            <a:ln w="9525">
              <a:solidFill>
                <a:schemeClr val="tx1"/>
              </a:solidFill>
              <a:round/>
              <a:headEnd/>
              <a:tailEnd/>
            </a:ln>
          </p:spPr>
          <p:txBody>
            <a:bodyPr wrap="none" anchor="ctr"/>
            <a:lstStyle/>
            <a:p>
              <a:endParaRPr lang="hu-HU"/>
            </a:p>
          </p:txBody>
        </p:sp>
        <p:sp>
          <p:nvSpPr>
            <p:cNvPr id="12425" name="Text Box 89"/>
            <p:cNvSpPr txBox="1">
              <a:spLocks noChangeArrowheads="1"/>
            </p:cNvSpPr>
            <p:nvPr/>
          </p:nvSpPr>
          <p:spPr bwMode="auto">
            <a:xfrm>
              <a:off x="5092" y="988"/>
              <a:ext cx="344" cy="144"/>
            </a:xfrm>
            <a:prstGeom prst="rect">
              <a:avLst/>
            </a:prstGeom>
            <a:noFill/>
            <a:ln w="9525">
              <a:noFill/>
              <a:miter lim="800000"/>
              <a:headEnd/>
              <a:tailEnd/>
            </a:ln>
          </p:spPr>
          <p:txBody>
            <a:bodyPr>
              <a:spAutoFit/>
            </a:bodyPr>
            <a:lstStyle/>
            <a:p>
              <a:pPr algn="ctr"/>
              <a:r>
                <a:rPr lang="en-US" sz="900" b="1"/>
                <a:t>100%</a:t>
              </a:r>
            </a:p>
          </p:txBody>
        </p:sp>
        <p:sp>
          <p:nvSpPr>
            <p:cNvPr id="12426" name="Text Box 90"/>
            <p:cNvSpPr txBox="1">
              <a:spLocks noChangeArrowheads="1"/>
            </p:cNvSpPr>
            <p:nvPr/>
          </p:nvSpPr>
          <p:spPr bwMode="auto">
            <a:xfrm>
              <a:off x="5092" y="1313"/>
              <a:ext cx="344" cy="144"/>
            </a:xfrm>
            <a:prstGeom prst="rect">
              <a:avLst/>
            </a:prstGeom>
            <a:noFill/>
            <a:ln w="9525">
              <a:noFill/>
              <a:miter lim="800000"/>
              <a:headEnd/>
              <a:tailEnd/>
            </a:ln>
          </p:spPr>
          <p:txBody>
            <a:bodyPr>
              <a:spAutoFit/>
            </a:bodyPr>
            <a:lstStyle/>
            <a:p>
              <a:pPr algn="ctr"/>
              <a:r>
                <a:rPr lang="en-US" sz="900" b="1"/>
                <a:t>  98%</a:t>
              </a:r>
            </a:p>
          </p:txBody>
        </p:sp>
        <p:sp>
          <p:nvSpPr>
            <p:cNvPr id="12427" name="Text Box 91"/>
            <p:cNvSpPr txBox="1">
              <a:spLocks noChangeArrowheads="1"/>
            </p:cNvSpPr>
            <p:nvPr/>
          </p:nvSpPr>
          <p:spPr bwMode="auto">
            <a:xfrm>
              <a:off x="2892" y="616"/>
              <a:ext cx="2651" cy="231"/>
            </a:xfrm>
            <a:prstGeom prst="rect">
              <a:avLst/>
            </a:prstGeom>
            <a:noFill/>
            <a:ln w="9525">
              <a:noFill/>
              <a:miter lim="800000"/>
              <a:headEnd/>
              <a:tailEnd/>
            </a:ln>
          </p:spPr>
          <p:txBody>
            <a:bodyPr>
              <a:spAutoFit/>
            </a:bodyPr>
            <a:lstStyle/>
            <a:p>
              <a:pPr algn="ctr"/>
              <a:r>
                <a:rPr lang="en-US" sz="1800" b="1">
                  <a:solidFill>
                    <a:schemeClr val="accent2"/>
                  </a:solidFill>
                </a:rPr>
                <a:t>North America</a:t>
              </a:r>
            </a:p>
          </p:txBody>
        </p:sp>
        <p:sp>
          <p:nvSpPr>
            <p:cNvPr id="12428" name="Text Box 92"/>
            <p:cNvSpPr txBox="1">
              <a:spLocks noChangeArrowheads="1"/>
            </p:cNvSpPr>
            <p:nvPr/>
          </p:nvSpPr>
          <p:spPr bwMode="auto">
            <a:xfrm>
              <a:off x="5092" y="1630"/>
              <a:ext cx="344" cy="144"/>
            </a:xfrm>
            <a:prstGeom prst="rect">
              <a:avLst/>
            </a:prstGeom>
            <a:noFill/>
            <a:ln w="9525">
              <a:noFill/>
              <a:miter lim="800000"/>
              <a:headEnd/>
              <a:tailEnd/>
            </a:ln>
          </p:spPr>
          <p:txBody>
            <a:bodyPr>
              <a:spAutoFit/>
            </a:bodyPr>
            <a:lstStyle/>
            <a:p>
              <a:pPr algn="ctr"/>
              <a:r>
                <a:rPr lang="en-US" sz="900" b="1"/>
                <a:t>  96%</a:t>
              </a:r>
            </a:p>
          </p:txBody>
        </p:sp>
        <p:sp>
          <p:nvSpPr>
            <p:cNvPr id="12429" name="Text Box 93"/>
            <p:cNvSpPr txBox="1">
              <a:spLocks noChangeArrowheads="1"/>
            </p:cNvSpPr>
            <p:nvPr/>
          </p:nvSpPr>
          <p:spPr bwMode="auto">
            <a:xfrm>
              <a:off x="5092" y="1950"/>
              <a:ext cx="392" cy="144"/>
            </a:xfrm>
            <a:prstGeom prst="rect">
              <a:avLst/>
            </a:prstGeom>
            <a:noFill/>
            <a:ln w="9525">
              <a:noFill/>
              <a:miter lim="800000"/>
              <a:headEnd/>
              <a:tailEnd/>
            </a:ln>
          </p:spPr>
          <p:txBody>
            <a:bodyPr>
              <a:spAutoFit/>
            </a:bodyPr>
            <a:lstStyle/>
            <a:p>
              <a:pPr algn="ctr"/>
              <a:r>
                <a:rPr lang="en-US" sz="900" b="1"/>
                <a:t>  94%</a:t>
              </a:r>
            </a:p>
          </p:txBody>
        </p:sp>
        <p:sp>
          <p:nvSpPr>
            <p:cNvPr id="12430" name="Line 94"/>
            <p:cNvSpPr>
              <a:spLocks noChangeShapeType="1"/>
            </p:cNvSpPr>
            <p:nvPr/>
          </p:nvSpPr>
          <p:spPr bwMode="auto">
            <a:xfrm>
              <a:off x="5068" y="1361"/>
              <a:ext cx="50" cy="0"/>
            </a:xfrm>
            <a:prstGeom prst="line">
              <a:avLst/>
            </a:prstGeom>
            <a:noFill/>
            <a:ln w="9525">
              <a:solidFill>
                <a:schemeClr val="tx1"/>
              </a:solidFill>
              <a:round/>
              <a:headEnd/>
              <a:tailEnd/>
            </a:ln>
          </p:spPr>
          <p:txBody>
            <a:bodyPr wrap="none" anchor="ctr"/>
            <a:lstStyle/>
            <a:p>
              <a:endParaRPr lang="hu-HU"/>
            </a:p>
          </p:txBody>
        </p:sp>
        <p:sp>
          <p:nvSpPr>
            <p:cNvPr id="12431" name="Line 95"/>
            <p:cNvSpPr>
              <a:spLocks noChangeShapeType="1"/>
            </p:cNvSpPr>
            <p:nvPr/>
          </p:nvSpPr>
          <p:spPr bwMode="auto">
            <a:xfrm>
              <a:off x="5068" y="1677"/>
              <a:ext cx="50" cy="0"/>
            </a:xfrm>
            <a:prstGeom prst="line">
              <a:avLst/>
            </a:prstGeom>
            <a:noFill/>
            <a:ln w="9525">
              <a:solidFill>
                <a:schemeClr val="tx1"/>
              </a:solidFill>
              <a:round/>
              <a:headEnd/>
              <a:tailEnd/>
            </a:ln>
          </p:spPr>
          <p:txBody>
            <a:bodyPr wrap="none" anchor="ctr"/>
            <a:lstStyle/>
            <a:p>
              <a:endParaRPr lang="hu-HU"/>
            </a:p>
          </p:txBody>
        </p:sp>
        <p:sp>
          <p:nvSpPr>
            <p:cNvPr id="12432" name="Line 96"/>
            <p:cNvSpPr>
              <a:spLocks noChangeShapeType="1"/>
            </p:cNvSpPr>
            <p:nvPr/>
          </p:nvSpPr>
          <p:spPr bwMode="auto">
            <a:xfrm>
              <a:off x="5068" y="1993"/>
              <a:ext cx="50" cy="0"/>
            </a:xfrm>
            <a:prstGeom prst="line">
              <a:avLst/>
            </a:prstGeom>
            <a:noFill/>
            <a:ln w="9525">
              <a:solidFill>
                <a:schemeClr val="tx1"/>
              </a:solidFill>
              <a:round/>
              <a:headEnd/>
              <a:tailEnd/>
            </a:ln>
          </p:spPr>
          <p:txBody>
            <a:bodyPr wrap="none" anchor="ctr"/>
            <a:lstStyle/>
            <a:p>
              <a:endParaRPr lang="hu-HU"/>
            </a:p>
          </p:txBody>
        </p:sp>
      </p:grpSp>
      <p:grpSp>
        <p:nvGrpSpPr>
          <p:cNvPr id="4" name="Group 97"/>
          <p:cNvGrpSpPr>
            <a:grpSpLocks/>
          </p:cNvGrpSpPr>
          <p:nvPr/>
        </p:nvGrpSpPr>
        <p:grpSpPr bwMode="auto">
          <a:xfrm>
            <a:off x="631825" y="3897313"/>
            <a:ext cx="3606800" cy="2579687"/>
            <a:chOff x="272" y="2455"/>
            <a:chExt cx="2272" cy="1625"/>
          </a:xfrm>
        </p:grpSpPr>
        <p:sp>
          <p:nvSpPr>
            <p:cNvPr id="12342" name="Line 98"/>
            <p:cNvSpPr>
              <a:spLocks noChangeShapeType="1"/>
            </p:cNvSpPr>
            <p:nvPr/>
          </p:nvSpPr>
          <p:spPr bwMode="auto">
            <a:xfrm>
              <a:off x="641" y="2739"/>
              <a:ext cx="0" cy="1165"/>
            </a:xfrm>
            <a:prstGeom prst="line">
              <a:avLst/>
            </a:prstGeom>
            <a:noFill/>
            <a:ln w="28575">
              <a:solidFill>
                <a:schemeClr val="tx1"/>
              </a:solidFill>
              <a:round/>
              <a:headEnd/>
              <a:tailEnd/>
            </a:ln>
          </p:spPr>
          <p:txBody>
            <a:bodyPr wrap="none" anchor="ctr"/>
            <a:lstStyle/>
            <a:p>
              <a:endParaRPr lang="hu-HU"/>
            </a:p>
          </p:txBody>
        </p:sp>
        <p:sp>
          <p:nvSpPr>
            <p:cNvPr id="12343" name="Line 99"/>
            <p:cNvSpPr>
              <a:spLocks noChangeShapeType="1"/>
            </p:cNvSpPr>
            <p:nvPr/>
          </p:nvSpPr>
          <p:spPr bwMode="auto">
            <a:xfrm>
              <a:off x="641" y="3904"/>
              <a:ext cx="1553" cy="0"/>
            </a:xfrm>
            <a:prstGeom prst="line">
              <a:avLst/>
            </a:prstGeom>
            <a:noFill/>
            <a:ln w="28575">
              <a:solidFill>
                <a:schemeClr val="tx1"/>
              </a:solidFill>
              <a:round/>
              <a:headEnd/>
              <a:tailEnd/>
            </a:ln>
          </p:spPr>
          <p:txBody>
            <a:bodyPr wrap="none" anchor="ctr"/>
            <a:lstStyle/>
            <a:p>
              <a:endParaRPr lang="hu-HU"/>
            </a:p>
          </p:txBody>
        </p:sp>
        <p:sp>
          <p:nvSpPr>
            <p:cNvPr id="12344" name="Line 100"/>
            <p:cNvSpPr>
              <a:spLocks noChangeShapeType="1"/>
            </p:cNvSpPr>
            <p:nvPr/>
          </p:nvSpPr>
          <p:spPr bwMode="auto">
            <a:xfrm>
              <a:off x="592" y="3904"/>
              <a:ext cx="49" cy="0"/>
            </a:xfrm>
            <a:prstGeom prst="line">
              <a:avLst/>
            </a:prstGeom>
            <a:noFill/>
            <a:ln w="9525">
              <a:solidFill>
                <a:schemeClr val="tx1"/>
              </a:solidFill>
              <a:round/>
              <a:headEnd/>
              <a:tailEnd/>
            </a:ln>
          </p:spPr>
          <p:txBody>
            <a:bodyPr wrap="none" anchor="ctr"/>
            <a:lstStyle/>
            <a:p>
              <a:endParaRPr lang="hu-HU"/>
            </a:p>
          </p:txBody>
        </p:sp>
        <p:sp>
          <p:nvSpPr>
            <p:cNvPr id="12345" name="Line 101"/>
            <p:cNvSpPr>
              <a:spLocks noChangeShapeType="1"/>
            </p:cNvSpPr>
            <p:nvPr/>
          </p:nvSpPr>
          <p:spPr bwMode="auto">
            <a:xfrm>
              <a:off x="592" y="3710"/>
              <a:ext cx="49" cy="0"/>
            </a:xfrm>
            <a:prstGeom prst="line">
              <a:avLst/>
            </a:prstGeom>
            <a:noFill/>
            <a:ln w="9525">
              <a:solidFill>
                <a:schemeClr val="tx1"/>
              </a:solidFill>
              <a:round/>
              <a:headEnd/>
              <a:tailEnd/>
            </a:ln>
          </p:spPr>
          <p:txBody>
            <a:bodyPr wrap="none" anchor="ctr"/>
            <a:lstStyle/>
            <a:p>
              <a:endParaRPr lang="hu-HU"/>
            </a:p>
          </p:txBody>
        </p:sp>
        <p:sp>
          <p:nvSpPr>
            <p:cNvPr id="12346" name="Line 102"/>
            <p:cNvSpPr>
              <a:spLocks noChangeShapeType="1"/>
            </p:cNvSpPr>
            <p:nvPr/>
          </p:nvSpPr>
          <p:spPr bwMode="auto">
            <a:xfrm>
              <a:off x="592" y="3516"/>
              <a:ext cx="49" cy="0"/>
            </a:xfrm>
            <a:prstGeom prst="line">
              <a:avLst/>
            </a:prstGeom>
            <a:noFill/>
            <a:ln w="9525">
              <a:solidFill>
                <a:schemeClr val="tx1"/>
              </a:solidFill>
              <a:round/>
              <a:headEnd/>
              <a:tailEnd/>
            </a:ln>
          </p:spPr>
          <p:txBody>
            <a:bodyPr wrap="none" anchor="ctr"/>
            <a:lstStyle/>
            <a:p>
              <a:endParaRPr lang="hu-HU"/>
            </a:p>
          </p:txBody>
        </p:sp>
        <p:sp>
          <p:nvSpPr>
            <p:cNvPr id="12347" name="Line 103"/>
            <p:cNvSpPr>
              <a:spLocks noChangeShapeType="1"/>
            </p:cNvSpPr>
            <p:nvPr/>
          </p:nvSpPr>
          <p:spPr bwMode="auto">
            <a:xfrm>
              <a:off x="592" y="3322"/>
              <a:ext cx="49" cy="0"/>
            </a:xfrm>
            <a:prstGeom prst="line">
              <a:avLst/>
            </a:prstGeom>
            <a:noFill/>
            <a:ln w="9525">
              <a:solidFill>
                <a:schemeClr val="tx1"/>
              </a:solidFill>
              <a:round/>
              <a:headEnd/>
              <a:tailEnd/>
            </a:ln>
          </p:spPr>
          <p:txBody>
            <a:bodyPr wrap="none" anchor="ctr"/>
            <a:lstStyle/>
            <a:p>
              <a:endParaRPr lang="hu-HU"/>
            </a:p>
          </p:txBody>
        </p:sp>
        <p:sp>
          <p:nvSpPr>
            <p:cNvPr id="12348" name="Line 104"/>
            <p:cNvSpPr>
              <a:spLocks noChangeShapeType="1"/>
            </p:cNvSpPr>
            <p:nvPr/>
          </p:nvSpPr>
          <p:spPr bwMode="auto">
            <a:xfrm>
              <a:off x="592" y="3128"/>
              <a:ext cx="49" cy="0"/>
            </a:xfrm>
            <a:prstGeom prst="line">
              <a:avLst/>
            </a:prstGeom>
            <a:noFill/>
            <a:ln w="9525">
              <a:solidFill>
                <a:schemeClr val="tx1"/>
              </a:solidFill>
              <a:round/>
              <a:headEnd/>
              <a:tailEnd/>
            </a:ln>
          </p:spPr>
          <p:txBody>
            <a:bodyPr wrap="none" anchor="ctr"/>
            <a:lstStyle/>
            <a:p>
              <a:endParaRPr lang="hu-HU"/>
            </a:p>
          </p:txBody>
        </p:sp>
        <p:sp>
          <p:nvSpPr>
            <p:cNvPr id="12349" name="Line 105"/>
            <p:cNvSpPr>
              <a:spLocks noChangeShapeType="1"/>
            </p:cNvSpPr>
            <p:nvPr/>
          </p:nvSpPr>
          <p:spPr bwMode="auto">
            <a:xfrm>
              <a:off x="592" y="2933"/>
              <a:ext cx="49" cy="0"/>
            </a:xfrm>
            <a:prstGeom prst="line">
              <a:avLst/>
            </a:prstGeom>
            <a:noFill/>
            <a:ln w="9525">
              <a:solidFill>
                <a:schemeClr val="tx1"/>
              </a:solidFill>
              <a:round/>
              <a:headEnd/>
              <a:tailEnd/>
            </a:ln>
          </p:spPr>
          <p:txBody>
            <a:bodyPr wrap="none" anchor="ctr"/>
            <a:lstStyle/>
            <a:p>
              <a:endParaRPr lang="hu-HU"/>
            </a:p>
          </p:txBody>
        </p:sp>
        <p:sp>
          <p:nvSpPr>
            <p:cNvPr id="12350" name="Line 106"/>
            <p:cNvSpPr>
              <a:spLocks noChangeShapeType="1"/>
            </p:cNvSpPr>
            <p:nvPr/>
          </p:nvSpPr>
          <p:spPr bwMode="auto">
            <a:xfrm>
              <a:off x="641" y="3904"/>
              <a:ext cx="0" cy="44"/>
            </a:xfrm>
            <a:prstGeom prst="line">
              <a:avLst/>
            </a:prstGeom>
            <a:noFill/>
            <a:ln w="9525">
              <a:solidFill>
                <a:schemeClr val="tx1"/>
              </a:solidFill>
              <a:round/>
              <a:headEnd/>
              <a:tailEnd/>
            </a:ln>
          </p:spPr>
          <p:txBody>
            <a:bodyPr wrap="none" anchor="ctr"/>
            <a:lstStyle/>
            <a:p>
              <a:endParaRPr lang="hu-HU"/>
            </a:p>
          </p:txBody>
        </p:sp>
        <p:sp>
          <p:nvSpPr>
            <p:cNvPr id="12351" name="Line 107"/>
            <p:cNvSpPr>
              <a:spLocks noChangeShapeType="1"/>
            </p:cNvSpPr>
            <p:nvPr/>
          </p:nvSpPr>
          <p:spPr bwMode="auto">
            <a:xfrm>
              <a:off x="789" y="3904"/>
              <a:ext cx="0" cy="44"/>
            </a:xfrm>
            <a:prstGeom prst="line">
              <a:avLst/>
            </a:prstGeom>
            <a:noFill/>
            <a:ln w="9525">
              <a:solidFill>
                <a:schemeClr val="tx1"/>
              </a:solidFill>
              <a:round/>
              <a:headEnd/>
              <a:tailEnd/>
            </a:ln>
          </p:spPr>
          <p:txBody>
            <a:bodyPr wrap="none" anchor="ctr"/>
            <a:lstStyle/>
            <a:p>
              <a:endParaRPr lang="hu-HU"/>
            </a:p>
          </p:txBody>
        </p:sp>
        <p:sp>
          <p:nvSpPr>
            <p:cNvPr id="12352" name="Line 108"/>
            <p:cNvSpPr>
              <a:spLocks noChangeShapeType="1"/>
            </p:cNvSpPr>
            <p:nvPr/>
          </p:nvSpPr>
          <p:spPr bwMode="auto">
            <a:xfrm>
              <a:off x="937" y="3904"/>
              <a:ext cx="0" cy="44"/>
            </a:xfrm>
            <a:prstGeom prst="line">
              <a:avLst/>
            </a:prstGeom>
            <a:noFill/>
            <a:ln w="9525">
              <a:solidFill>
                <a:schemeClr val="tx1"/>
              </a:solidFill>
              <a:round/>
              <a:headEnd/>
              <a:tailEnd/>
            </a:ln>
          </p:spPr>
          <p:txBody>
            <a:bodyPr wrap="none" anchor="ctr"/>
            <a:lstStyle/>
            <a:p>
              <a:endParaRPr lang="hu-HU"/>
            </a:p>
          </p:txBody>
        </p:sp>
        <p:sp>
          <p:nvSpPr>
            <p:cNvPr id="12353" name="Line 109"/>
            <p:cNvSpPr>
              <a:spLocks noChangeShapeType="1"/>
            </p:cNvSpPr>
            <p:nvPr/>
          </p:nvSpPr>
          <p:spPr bwMode="auto">
            <a:xfrm>
              <a:off x="1085" y="3904"/>
              <a:ext cx="0" cy="44"/>
            </a:xfrm>
            <a:prstGeom prst="line">
              <a:avLst/>
            </a:prstGeom>
            <a:noFill/>
            <a:ln w="9525">
              <a:solidFill>
                <a:schemeClr val="tx1"/>
              </a:solidFill>
              <a:round/>
              <a:headEnd/>
              <a:tailEnd/>
            </a:ln>
          </p:spPr>
          <p:txBody>
            <a:bodyPr wrap="none" anchor="ctr"/>
            <a:lstStyle/>
            <a:p>
              <a:endParaRPr lang="hu-HU"/>
            </a:p>
          </p:txBody>
        </p:sp>
        <p:sp>
          <p:nvSpPr>
            <p:cNvPr id="12354" name="Line 110"/>
            <p:cNvSpPr>
              <a:spLocks noChangeShapeType="1"/>
            </p:cNvSpPr>
            <p:nvPr/>
          </p:nvSpPr>
          <p:spPr bwMode="auto">
            <a:xfrm>
              <a:off x="1233" y="3904"/>
              <a:ext cx="0" cy="44"/>
            </a:xfrm>
            <a:prstGeom prst="line">
              <a:avLst/>
            </a:prstGeom>
            <a:noFill/>
            <a:ln w="9525">
              <a:solidFill>
                <a:schemeClr val="tx1"/>
              </a:solidFill>
              <a:round/>
              <a:headEnd/>
              <a:tailEnd/>
            </a:ln>
          </p:spPr>
          <p:txBody>
            <a:bodyPr wrap="none" anchor="ctr"/>
            <a:lstStyle/>
            <a:p>
              <a:endParaRPr lang="hu-HU"/>
            </a:p>
          </p:txBody>
        </p:sp>
        <p:sp>
          <p:nvSpPr>
            <p:cNvPr id="12355" name="Line 111"/>
            <p:cNvSpPr>
              <a:spLocks noChangeShapeType="1"/>
            </p:cNvSpPr>
            <p:nvPr/>
          </p:nvSpPr>
          <p:spPr bwMode="auto">
            <a:xfrm>
              <a:off x="1381" y="3904"/>
              <a:ext cx="0" cy="44"/>
            </a:xfrm>
            <a:prstGeom prst="line">
              <a:avLst/>
            </a:prstGeom>
            <a:noFill/>
            <a:ln w="9525">
              <a:solidFill>
                <a:schemeClr val="tx1"/>
              </a:solidFill>
              <a:round/>
              <a:headEnd/>
              <a:tailEnd/>
            </a:ln>
          </p:spPr>
          <p:txBody>
            <a:bodyPr wrap="none" anchor="ctr"/>
            <a:lstStyle/>
            <a:p>
              <a:endParaRPr lang="hu-HU"/>
            </a:p>
          </p:txBody>
        </p:sp>
        <p:sp>
          <p:nvSpPr>
            <p:cNvPr id="12356" name="Line 112"/>
            <p:cNvSpPr>
              <a:spLocks noChangeShapeType="1"/>
            </p:cNvSpPr>
            <p:nvPr/>
          </p:nvSpPr>
          <p:spPr bwMode="auto">
            <a:xfrm>
              <a:off x="1528" y="3904"/>
              <a:ext cx="0" cy="44"/>
            </a:xfrm>
            <a:prstGeom prst="line">
              <a:avLst/>
            </a:prstGeom>
            <a:noFill/>
            <a:ln w="9525">
              <a:solidFill>
                <a:schemeClr val="tx1"/>
              </a:solidFill>
              <a:round/>
              <a:headEnd/>
              <a:tailEnd/>
            </a:ln>
          </p:spPr>
          <p:txBody>
            <a:bodyPr wrap="none" anchor="ctr"/>
            <a:lstStyle/>
            <a:p>
              <a:endParaRPr lang="hu-HU"/>
            </a:p>
          </p:txBody>
        </p:sp>
        <p:sp>
          <p:nvSpPr>
            <p:cNvPr id="12357" name="Line 113"/>
            <p:cNvSpPr>
              <a:spLocks noChangeShapeType="1"/>
            </p:cNvSpPr>
            <p:nvPr/>
          </p:nvSpPr>
          <p:spPr bwMode="auto">
            <a:xfrm>
              <a:off x="1676" y="3904"/>
              <a:ext cx="0" cy="44"/>
            </a:xfrm>
            <a:prstGeom prst="line">
              <a:avLst/>
            </a:prstGeom>
            <a:noFill/>
            <a:ln w="9525">
              <a:solidFill>
                <a:schemeClr val="tx1"/>
              </a:solidFill>
              <a:round/>
              <a:headEnd/>
              <a:tailEnd/>
            </a:ln>
          </p:spPr>
          <p:txBody>
            <a:bodyPr wrap="none" anchor="ctr"/>
            <a:lstStyle/>
            <a:p>
              <a:endParaRPr lang="hu-HU"/>
            </a:p>
          </p:txBody>
        </p:sp>
        <p:sp>
          <p:nvSpPr>
            <p:cNvPr id="12358" name="Line 114"/>
            <p:cNvSpPr>
              <a:spLocks noChangeShapeType="1"/>
            </p:cNvSpPr>
            <p:nvPr/>
          </p:nvSpPr>
          <p:spPr bwMode="auto">
            <a:xfrm>
              <a:off x="1824" y="3904"/>
              <a:ext cx="0" cy="44"/>
            </a:xfrm>
            <a:prstGeom prst="line">
              <a:avLst/>
            </a:prstGeom>
            <a:noFill/>
            <a:ln w="9525">
              <a:solidFill>
                <a:schemeClr val="tx1"/>
              </a:solidFill>
              <a:round/>
              <a:headEnd/>
              <a:tailEnd/>
            </a:ln>
          </p:spPr>
          <p:txBody>
            <a:bodyPr wrap="none" anchor="ctr"/>
            <a:lstStyle/>
            <a:p>
              <a:endParaRPr lang="hu-HU"/>
            </a:p>
          </p:txBody>
        </p:sp>
        <p:sp>
          <p:nvSpPr>
            <p:cNvPr id="12359" name="Line 115"/>
            <p:cNvSpPr>
              <a:spLocks noChangeShapeType="1"/>
            </p:cNvSpPr>
            <p:nvPr/>
          </p:nvSpPr>
          <p:spPr bwMode="auto">
            <a:xfrm>
              <a:off x="1972" y="3904"/>
              <a:ext cx="0" cy="44"/>
            </a:xfrm>
            <a:prstGeom prst="line">
              <a:avLst/>
            </a:prstGeom>
            <a:noFill/>
            <a:ln w="9525">
              <a:solidFill>
                <a:schemeClr val="tx1"/>
              </a:solidFill>
              <a:round/>
              <a:headEnd/>
              <a:tailEnd/>
            </a:ln>
          </p:spPr>
          <p:txBody>
            <a:bodyPr wrap="none" anchor="ctr"/>
            <a:lstStyle/>
            <a:p>
              <a:endParaRPr lang="hu-HU"/>
            </a:p>
          </p:txBody>
        </p:sp>
        <p:sp>
          <p:nvSpPr>
            <p:cNvPr id="12360" name="Line 116"/>
            <p:cNvSpPr>
              <a:spLocks noChangeShapeType="1"/>
            </p:cNvSpPr>
            <p:nvPr/>
          </p:nvSpPr>
          <p:spPr bwMode="auto">
            <a:xfrm>
              <a:off x="2120" y="3904"/>
              <a:ext cx="0" cy="44"/>
            </a:xfrm>
            <a:prstGeom prst="line">
              <a:avLst/>
            </a:prstGeom>
            <a:noFill/>
            <a:ln w="9525">
              <a:solidFill>
                <a:schemeClr val="tx1"/>
              </a:solidFill>
              <a:round/>
              <a:headEnd/>
              <a:tailEnd/>
            </a:ln>
          </p:spPr>
          <p:txBody>
            <a:bodyPr wrap="none" anchor="ctr"/>
            <a:lstStyle/>
            <a:p>
              <a:endParaRPr lang="hu-HU"/>
            </a:p>
          </p:txBody>
        </p:sp>
        <p:sp>
          <p:nvSpPr>
            <p:cNvPr id="12361" name="Text Box 117"/>
            <p:cNvSpPr txBox="1">
              <a:spLocks noChangeArrowheads="1"/>
            </p:cNvSpPr>
            <p:nvPr/>
          </p:nvSpPr>
          <p:spPr bwMode="auto">
            <a:xfrm>
              <a:off x="518" y="3936"/>
              <a:ext cx="298" cy="144"/>
            </a:xfrm>
            <a:prstGeom prst="rect">
              <a:avLst/>
            </a:prstGeom>
            <a:noFill/>
            <a:ln w="9525">
              <a:noFill/>
              <a:miter lim="800000"/>
              <a:headEnd/>
              <a:tailEnd/>
            </a:ln>
          </p:spPr>
          <p:txBody>
            <a:bodyPr>
              <a:spAutoFit/>
            </a:bodyPr>
            <a:lstStyle/>
            <a:p>
              <a:pPr algn="ctr"/>
              <a:r>
                <a:rPr lang="en-US" sz="900" b="1"/>
                <a:t>1994</a:t>
              </a:r>
            </a:p>
          </p:txBody>
        </p:sp>
        <p:sp>
          <p:nvSpPr>
            <p:cNvPr id="12362" name="Text Box 118"/>
            <p:cNvSpPr txBox="1">
              <a:spLocks noChangeArrowheads="1"/>
            </p:cNvSpPr>
            <p:nvPr/>
          </p:nvSpPr>
          <p:spPr bwMode="auto">
            <a:xfrm>
              <a:off x="814" y="3936"/>
              <a:ext cx="338" cy="144"/>
            </a:xfrm>
            <a:prstGeom prst="rect">
              <a:avLst/>
            </a:prstGeom>
            <a:noFill/>
            <a:ln w="9525">
              <a:noFill/>
              <a:miter lim="800000"/>
              <a:headEnd/>
              <a:tailEnd/>
            </a:ln>
          </p:spPr>
          <p:txBody>
            <a:bodyPr>
              <a:spAutoFit/>
            </a:bodyPr>
            <a:lstStyle/>
            <a:p>
              <a:pPr algn="ctr"/>
              <a:r>
                <a:rPr lang="en-US" sz="900" b="1"/>
                <a:t>1996</a:t>
              </a:r>
            </a:p>
          </p:txBody>
        </p:sp>
        <p:sp>
          <p:nvSpPr>
            <p:cNvPr id="12363" name="Text Box 119"/>
            <p:cNvSpPr txBox="1">
              <a:spLocks noChangeArrowheads="1"/>
            </p:cNvSpPr>
            <p:nvPr/>
          </p:nvSpPr>
          <p:spPr bwMode="auto">
            <a:xfrm>
              <a:off x="1109" y="3936"/>
              <a:ext cx="283" cy="144"/>
            </a:xfrm>
            <a:prstGeom prst="rect">
              <a:avLst/>
            </a:prstGeom>
            <a:noFill/>
            <a:ln w="9525">
              <a:noFill/>
              <a:miter lim="800000"/>
              <a:headEnd/>
              <a:tailEnd/>
            </a:ln>
          </p:spPr>
          <p:txBody>
            <a:bodyPr>
              <a:spAutoFit/>
            </a:bodyPr>
            <a:lstStyle/>
            <a:p>
              <a:pPr algn="ctr"/>
              <a:r>
                <a:rPr lang="en-US" sz="900" b="1"/>
                <a:t>1998</a:t>
              </a:r>
            </a:p>
          </p:txBody>
        </p:sp>
        <p:sp>
          <p:nvSpPr>
            <p:cNvPr id="12364" name="Text Box 120"/>
            <p:cNvSpPr txBox="1">
              <a:spLocks noChangeArrowheads="1"/>
            </p:cNvSpPr>
            <p:nvPr/>
          </p:nvSpPr>
          <p:spPr bwMode="auto">
            <a:xfrm>
              <a:off x="1392" y="3936"/>
              <a:ext cx="288" cy="144"/>
            </a:xfrm>
            <a:prstGeom prst="rect">
              <a:avLst/>
            </a:prstGeom>
            <a:noFill/>
            <a:ln w="9525">
              <a:noFill/>
              <a:miter lim="800000"/>
              <a:headEnd/>
              <a:tailEnd/>
            </a:ln>
          </p:spPr>
          <p:txBody>
            <a:bodyPr>
              <a:spAutoFit/>
            </a:bodyPr>
            <a:lstStyle/>
            <a:p>
              <a:pPr algn="ctr"/>
              <a:r>
                <a:rPr lang="en-US" sz="900" b="1"/>
                <a:t>2000</a:t>
              </a:r>
            </a:p>
          </p:txBody>
        </p:sp>
        <p:sp>
          <p:nvSpPr>
            <p:cNvPr id="12365" name="Text Box 121"/>
            <p:cNvSpPr txBox="1">
              <a:spLocks noChangeArrowheads="1"/>
            </p:cNvSpPr>
            <p:nvPr/>
          </p:nvSpPr>
          <p:spPr bwMode="auto">
            <a:xfrm>
              <a:off x="1701" y="3936"/>
              <a:ext cx="315" cy="144"/>
            </a:xfrm>
            <a:prstGeom prst="rect">
              <a:avLst/>
            </a:prstGeom>
            <a:noFill/>
            <a:ln w="9525">
              <a:noFill/>
              <a:miter lim="800000"/>
              <a:headEnd/>
              <a:tailEnd/>
            </a:ln>
          </p:spPr>
          <p:txBody>
            <a:bodyPr>
              <a:spAutoFit/>
            </a:bodyPr>
            <a:lstStyle/>
            <a:p>
              <a:pPr algn="ctr"/>
              <a:r>
                <a:rPr lang="en-US" sz="900" b="1"/>
                <a:t>2002</a:t>
              </a:r>
            </a:p>
          </p:txBody>
        </p:sp>
        <p:sp>
          <p:nvSpPr>
            <p:cNvPr id="12366" name="Text Box 122"/>
            <p:cNvSpPr txBox="1">
              <a:spLocks noChangeArrowheads="1"/>
            </p:cNvSpPr>
            <p:nvPr/>
          </p:nvSpPr>
          <p:spPr bwMode="auto">
            <a:xfrm>
              <a:off x="1968" y="3936"/>
              <a:ext cx="336" cy="144"/>
            </a:xfrm>
            <a:prstGeom prst="rect">
              <a:avLst/>
            </a:prstGeom>
            <a:noFill/>
            <a:ln w="9525">
              <a:noFill/>
              <a:miter lim="800000"/>
              <a:headEnd/>
              <a:tailEnd/>
            </a:ln>
          </p:spPr>
          <p:txBody>
            <a:bodyPr>
              <a:spAutoFit/>
            </a:bodyPr>
            <a:lstStyle/>
            <a:p>
              <a:pPr algn="ctr"/>
              <a:r>
                <a:rPr lang="en-US" sz="900" b="1"/>
                <a:t>2004</a:t>
              </a:r>
            </a:p>
          </p:txBody>
        </p:sp>
        <p:sp>
          <p:nvSpPr>
            <p:cNvPr id="12367" name="Text Box 123"/>
            <p:cNvSpPr txBox="1">
              <a:spLocks noChangeArrowheads="1"/>
            </p:cNvSpPr>
            <p:nvPr/>
          </p:nvSpPr>
          <p:spPr bwMode="auto">
            <a:xfrm>
              <a:off x="346" y="3824"/>
              <a:ext cx="246" cy="144"/>
            </a:xfrm>
            <a:prstGeom prst="rect">
              <a:avLst/>
            </a:prstGeom>
            <a:noFill/>
            <a:ln w="9525">
              <a:noFill/>
              <a:miter lim="800000"/>
              <a:headEnd/>
              <a:tailEnd/>
            </a:ln>
          </p:spPr>
          <p:txBody>
            <a:bodyPr>
              <a:spAutoFit/>
            </a:bodyPr>
            <a:lstStyle/>
            <a:p>
              <a:pPr algn="ctr"/>
              <a:r>
                <a:rPr lang="en-US" sz="900" b="1"/>
                <a:t>2.4</a:t>
              </a:r>
            </a:p>
          </p:txBody>
        </p:sp>
        <p:sp>
          <p:nvSpPr>
            <p:cNvPr id="12368" name="Text Box 124"/>
            <p:cNvSpPr txBox="1">
              <a:spLocks noChangeArrowheads="1"/>
            </p:cNvSpPr>
            <p:nvPr/>
          </p:nvSpPr>
          <p:spPr bwMode="auto">
            <a:xfrm>
              <a:off x="346" y="3612"/>
              <a:ext cx="246" cy="144"/>
            </a:xfrm>
            <a:prstGeom prst="rect">
              <a:avLst/>
            </a:prstGeom>
            <a:noFill/>
            <a:ln w="9525">
              <a:noFill/>
              <a:miter lim="800000"/>
              <a:headEnd/>
              <a:tailEnd/>
            </a:ln>
          </p:spPr>
          <p:txBody>
            <a:bodyPr>
              <a:spAutoFit/>
            </a:bodyPr>
            <a:lstStyle/>
            <a:p>
              <a:pPr algn="ctr"/>
              <a:r>
                <a:rPr lang="en-US" sz="900" b="1"/>
                <a:t>2.5</a:t>
              </a:r>
            </a:p>
          </p:txBody>
        </p:sp>
        <p:sp>
          <p:nvSpPr>
            <p:cNvPr id="12369" name="Text Box 125"/>
            <p:cNvSpPr txBox="1">
              <a:spLocks noChangeArrowheads="1"/>
            </p:cNvSpPr>
            <p:nvPr/>
          </p:nvSpPr>
          <p:spPr bwMode="auto">
            <a:xfrm>
              <a:off x="346" y="3429"/>
              <a:ext cx="246" cy="144"/>
            </a:xfrm>
            <a:prstGeom prst="rect">
              <a:avLst/>
            </a:prstGeom>
            <a:noFill/>
            <a:ln w="9525">
              <a:noFill/>
              <a:miter lim="800000"/>
              <a:headEnd/>
              <a:tailEnd/>
            </a:ln>
          </p:spPr>
          <p:txBody>
            <a:bodyPr>
              <a:spAutoFit/>
            </a:bodyPr>
            <a:lstStyle/>
            <a:p>
              <a:pPr algn="ctr"/>
              <a:r>
                <a:rPr lang="en-US" sz="900" b="1"/>
                <a:t>2.6</a:t>
              </a:r>
            </a:p>
          </p:txBody>
        </p:sp>
        <p:sp>
          <p:nvSpPr>
            <p:cNvPr id="12370" name="Text Box 126"/>
            <p:cNvSpPr txBox="1">
              <a:spLocks noChangeArrowheads="1"/>
            </p:cNvSpPr>
            <p:nvPr/>
          </p:nvSpPr>
          <p:spPr bwMode="auto">
            <a:xfrm>
              <a:off x="346" y="3205"/>
              <a:ext cx="246" cy="144"/>
            </a:xfrm>
            <a:prstGeom prst="rect">
              <a:avLst/>
            </a:prstGeom>
            <a:noFill/>
            <a:ln w="9525">
              <a:noFill/>
              <a:miter lim="800000"/>
              <a:headEnd/>
              <a:tailEnd/>
            </a:ln>
          </p:spPr>
          <p:txBody>
            <a:bodyPr>
              <a:spAutoFit/>
            </a:bodyPr>
            <a:lstStyle/>
            <a:p>
              <a:pPr algn="ctr"/>
              <a:r>
                <a:rPr lang="en-US" sz="900" b="1"/>
                <a:t>2.7</a:t>
              </a:r>
            </a:p>
          </p:txBody>
        </p:sp>
        <p:sp>
          <p:nvSpPr>
            <p:cNvPr id="12371" name="Text Box 127"/>
            <p:cNvSpPr txBox="1">
              <a:spLocks noChangeArrowheads="1"/>
            </p:cNvSpPr>
            <p:nvPr/>
          </p:nvSpPr>
          <p:spPr bwMode="auto">
            <a:xfrm>
              <a:off x="346" y="3028"/>
              <a:ext cx="246" cy="144"/>
            </a:xfrm>
            <a:prstGeom prst="rect">
              <a:avLst/>
            </a:prstGeom>
            <a:noFill/>
            <a:ln w="9525">
              <a:noFill/>
              <a:miter lim="800000"/>
              <a:headEnd/>
              <a:tailEnd/>
            </a:ln>
          </p:spPr>
          <p:txBody>
            <a:bodyPr>
              <a:spAutoFit/>
            </a:bodyPr>
            <a:lstStyle/>
            <a:p>
              <a:pPr algn="ctr"/>
              <a:r>
                <a:rPr lang="en-US" sz="900" b="1"/>
                <a:t>2.8</a:t>
              </a:r>
            </a:p>
          </p:txBody>
        </p:sp>
        <p:sp>
          <p:nvSpPr>
            <p:cNvPr id="12372" name="Text Box 128"/>
            <p:cNvSpPr txBox="1">
              <a:spLocks noChangeArrowheads="1"/>
            </p:cNvSpPr>
            <p:nvPr/>
          </p:nvSpPr>
          <p:spPr bwMode="auto">
            <a:xfrm>
              <a:off x="346" y="2845"/>
              <a:ext cx="246" cy="144"/>
            </a:xfrm>
            <a:prstGeom prst="rect">
              <a:avLst/>
            </a:prstGeom>
            <a:noFill/>
            <a:ln w="9525">
              <a:noFill/>
              <a:miter lim="800000"/>
              <a:headEnd/>
              <a:tailEnd/>
            </a:ln>
          </p:spPr>
          <p:txBody>
            <a:bodyPr>
              <a:spAutoFit/>
            </a:bodyPr>
            <a:lstStyle/>
            <a:p>
              <a:pPr algn="ctr"/>
              <a:r>
                <a:rPr lang="en-US" sz="900" b="1"/>
                <a:t>2.9</a:t>
              </a:r>
            </a:p>
          </p:txBody>
        </p:sp>
        <p:sp>
          <p:nvSpPr>
            <p:cNvPr id="12373" name="Text Box 129"/>
            <p:cNvSpPr txBox="1">
              <a:spLocks noChangeArrowheads="1"/>
            </p:cNvSpPr>
            <p:nvPr/>
          </p:nvSpPr>
          <p:spPr bwMode="auto">
            <a:xfrm>
              <a:off x="346" y="2674"/>
              <a:ext cx="246" cy="144"/>
            </a:xfrm>
            <a:prstGeom prst="rect">
              <a:avLst/>
            </a:prstGeom>
            <a:noFill/>
            <a:ln w="9525">
              <a:noFill/>
              <a:miter lim="800000"/>
              <a:headEnd/>
              <a:tailEnd/>
            </a:ln>
          </p:spPr>
          <p:txBody>
            <a:bodyPr>
              <a:spAutoFit/>
            </a:bodyPr>
            <a:lstStyle/>
            <a:p>
              <a:pPr algn="ctr"/>
              <a:r>
                <a:rPr lang="en-US" sz="900" b="1"/>
                <a:t>3.0</a:t>
              </a:r>
            </a:p>
          </p:txBody>
        </p:sp>
        <p:sp>
          <p:nvSpPr>
            <p:cNvPr id="12374" name="Line 130"/>
            <p:cNvSpPr>
              <a:spLocks noChangeShapeType="1"/>
            </p:cNvSpPr>
            <p:nvPr/>
          </p:nvSpPr>
          <p:spPr bwMode="auto">
            <a:xfrm>
              <a:off x="592" y="2739"/>
              <a:ext cx="49" cy="0"/>
            </a:xfrm>
            <a:prstGeom prst="line">
              <a:avLst/>
            </a:prstGeom>
            <a:noFill/>
            <a:ln w="9525">
              <a:solidFill>
                <a:schemeClr val="tx1"/>
              </a:solidFill>
              <a:round/>
              <a:headEnd/>
              <a:tailEnd/>
            </a:ln>
          </p:spPr>
          <p:txBody>
            <a:bodyPr wrap="none" anchor="ctr"/>
            <a:lstStyle/>
            <a:p>
              <a:endParaRPr lang="hu-HU"/>
            </a:p>
          </p:txBody>
        </p:sp>
        <p:sp>
          <p:nvSpPr>
            <p:cNvPr id="12375" name="Text Box 131"/>
            <p:cNvSpPr txBox="1">
              <a:spLocks noChangeArrowheads="1"/>
            </p:cNvSpPr>
            <p:nvPr/>
          </p:nvSpPr>
          <p:spPr bwMode="auto">
            <a:xfrm rot="-5400000">
              <a:off x="-346" y="3148"/>
              <a:ext cx="1418" cy="173"/>
            </a:xfrm>
            <a:prstGeom prst="rect">
              <a:avLst/>
            </a:prstGeom>
            <a:noFill/>
            <a:ln w="9525">
              <a:noFill/>
              <a:miter lim="800000"/>
              <a:headEnd/>
              <a:tailEnd/>
            </a:ln>
          </p:spPr>
          <p:txBody>
            <a:bodyPr>
              <a:spAutoFit/>
            </a:bodyPr>
            <a:lstStyle/>
            <a:p>
              <a:pPr algn="ctr"/>
              <a:r>
                <a:rPr lang="en-US" sz="1200" b="1"/>
                <a:t>Daily Production - MM b/d</a:t>
              </a:r>
            </a:p>
          </p:txBody>
        </p:sp>
        <p:sp>
          <p:nvSpPr>
            <p:cNvPr id="12376" name="Line 132"/>
            <p:cNvSpPr>
              <a:spLocks noChangeShapeType="1"/>
            </p:cNvSpPr>
            <p:nvPr/>
          </p:nvSpPr>
          <p:spPr bwMode="auto">
            <a:xfrm>
              <a:off x="2194" y="2890"/>
              <a:ext cx="0" cy="1014"/>
            </a:xfrm>
            <a:prstGeom prst="line">
              <a:avLst/>
            </a:prstGeom>
            <a:noFill/>
            <a:ln w="28575">
              <a:solidFill>
                <a:schemeClr val="tx1"/>
              </a:solidFill>
              <a:round/>
              <a:headEnd/>
              <a:tailEnd/>
            </a:ln>
          </p:spPr>
          <p:txBody>
            <a:bodyPr wrap="none" anchor="ctr"/>
            <a:lstStyle/>
            <a:p>
              <a:endParaRPr lang="hu-HU"/>
            </a:p>
          </p:txBody>
        </p:sp>
        <p:sp>
          <p:nvSpPr>
            <p:cNvPr id="12377" name="Line 133"/>
            <p:cNvSpPr>
              <a:spLocks noChangeShapeType="1"/>
            </p:cNvSpPr>
            <p:nvPr/>
          </p:nvSpPr>
          <p:spPr bwMode="auto">
            <a:xfrm>
              <a:off x="2194" y="2890"/>
              <a:ext cx="49" cy="0"/>
            </a:xfrm>
            <a:prstGeom prst="line">
              <a:avLst/>
            </a:prstGeom>
            <a:noFill/>
            <a:ln w="9525">
              <a:solidFill>
                <a:schemeClr val="tx1"/>
              </a:solidFill>
              <a:round/>
              <a:headEnd/>
              <a:tailEnd/>
            </a:ln>
          </p:spPr>
          <p:txBody>
            <a:bodyPr wrap="none" anchor="ctr"/>
            <a:lstStyle/>
            <a:p>
              <a:endParaRPr lang="hu-HU"/>
            </a:p>
          </p:txBody>
        </p:sp>
        <p:sp>
          <p:nvSpPr>
            <p:cNvPr id="12378" name="Text Box 134"/>
            <p:cNvSpPr txBox="1">
              <a:spLocks noChangeArrowheads="1"/>
            </p:cNvSpPr>
            <p:nvPr/>
          </p:nvSpPr>
          <p:spPr bwMode="auto">
            <a:xfrm>
              <a:off x="2218" y="2803"/>
              <a:ext cx="326" cy="144"/>
            </a:xfrm>
            <a:prstGeom prst="rect">
              <a:avLst/>
            </a:prstGeom>
            <a:noFill/>
            <a:ln w="9525">
              <a:noFill/>
              <a:miter lim="800000"/>
              <a:headEnd/>
              <a:tailEnd/>
            </a:ln>
          </p:spPr>
          <p:txBody>
            <a:bodyPr>
              <a:spAutoFit/>
            </a:bodyPr>
            <a:lstStyle/>
            <a:p>
              <a:pPr algn="ctr"/>
              <a:r>
                <a:rPr lang="en-US" sz="900" b="1"/>
                <a:t>100%</a:t>
              </a:r>
            </a:p>
          </p:txBody>
        </p:sp>
        <p:sp>
          <p:nvSpPr>
            <p:cNvPr id="12379" name="Text Box 135"/>
            <p:cNvSpPr txBox="1">
              <a:spLocks noChangeArrowheads="1"/>
            </p:cNvSpPr>
            <p:nvPr/>
          </p:nvSpPr>
          <p:spPr bwMode="auto">
            <a:xfrm>
              <a:off x="2218" y="3346"/>
              <a:ext cx="326" cy="144"/>
            </a:xfrm>
            <a:prstGeom prst="rect">
              <a:avLst/>
            </a:prstGeom>
            <a:noFill/>
            <a:ln w="9525">
              <a:noFill/>
              <a:miter lim="800000"/>
              <a:headEnd/>
              <a:tailEnd/>
            </a:ln>
          </p:spPr>
          <p:txBody>
            <a:bodyPr>
              <a:spAutoFit/>
            </a:bodyPr>
            <a:lstStyle/>
            <a:p>
              <a:pPr algn="ctr"/>
              <a:r>
                <a:rPr lang="en-US" sz="900" b="1"/>
                <a:t>  90%</a:t>
              </a:r>
            </a:p>
          </p:txBody>
        </p:sp>
        <p:sp>
          <p:nvSpPr>
            <p:cNvPr id="12380" name="Text Box 136"/>
            <p:cNvSpPr txBox="1">
              <a:spLocks noChangeArrowheads="1"/>
            </p:cNvSpPr>
            <p:nvPr/>
          </p:nvSpPr>
          <p:spPr bwMode="auto">
            <a:xfrm>
              <a:off x="2218" y="3641"/>
              <a:ext cx="326" cy="144"/>
            </a:xfrm>
            <a:prstGeom prst="rect">
              <a:avLst/>
            </a:prstGeom>
            <a:noFill/>
            <a:ln w="9525">
              <a:noFill/>
              <a:miter lim="800000"/>
              <a:headEnd/>
              <a:tailEnd/>
            </a:ln>
          </p:spPr>
          <p:txBody>
            <a:bodyPr>
              <a:spAutoFit/>
            </a:bodyPr>
            <a:lstStyle/>
            <a:p>
              <a:pPr algn="ctr"/>
              <a:r>
                <a:rPr lang="en-US" sz="900" b="1"/>
                <a:t>  85%</a:t>
              </a:r>
            </a:p>
          </p:txBody>
        </p:sp>
        <p:sp>
          <p:nvSpPr>
            <p:cNvPr id="12381" name="Text Box 137"/>
            <p:cNvSpPr txBox="1">
              <a:spLocks noChangeArrowheads="1"/>
            </p:cNvSpPr>
            <p:nvPr/>
          </p:nvSpPr>
          <p:spPr bwMode="auto">
            <a:xfrm>
              <a:off x="2218" y="3057"/>
              <a:ext cx="326" cy="144"/>
            </a:xfrm>
            <a:prstGeom prst="rect">
              <a:avLst/>
            </a:prstGeom>
            <a:noFill/>
            <a:ln w="9525">
              <a:noFill/>
              <a:miter lim="800000"/>
              <a:headEnd/>
              <a:tailEnd/>
            </a:ln>
          </p:spPr>
          <p:txBody>
            <a:bodyPr>
              <a:spAutoFit/>
            </a:bodyPr>
            <a:lstStyle/>
            <a:p>
              <a:pPr algn="ctr"/>
              <a:r>
                <a:rPr lang="en-US" sz="900" b="1"/>
                <a:t>  95%</a:t>
              </a:r>
            </a:p>
          </p:txBody>
        </p:sp>
        <p:sp>
          <p:nvSpPr>
            <p:cNvPr id="12382" name="Text Box 138"/>
            <p:cNvSpPr txBox="1">
              <a:spLocks noChangeArrowheads="1"/>
            </p:cNvSpPr>
            <p:nvPr/>
          </p:nvSpPr>
          <p:spPr bwMode="auto">
            <a:xfrm>
              <a:off x="272" y="2455"/>
              <a:ext cx="2266" cy="231"/>
            </a:xfrm>
            <a:prstGeom prst="rect">
              <a:avLst/>
            </a:prstGeom>
            <a:noFill/>
            <a:ln w="9525">
              <a:noFill/>
              <a:miter lim="800000"/>
              <a:headEnd/>
              <a:tailEnd/>
            </a:ln>
          </p:spPr>
          <p:txBody>
            <a:bodyPr>
              <a:spAutoFit/>
            </a:bodyPr>
            <a:lstStyle/>
            <a:p>
              <a:pPr algn="ctr"/>
              <a:r>
                <a:rPr lang="en-US" sz="1800" b="1">
                  <a:solidFill>
                    <a:schemeClr val="accent2"/>
                  </a:solidFill>
                </a:rPr>
                <a:t>United Kingdom</a:t>
              </a:r>
              <a:endParaRPr lang="en-US" sz="1400" b="1">
                <a:solidFill>
                  <a:schemeClr val="accent2"/>
                </a:solidFill>
              </a:endParaRPr>
            </a:p>
          </p:txBody>
        </p:sp>
        <p:sp>
          <p:nvSpPr>
            <p:cNvPr id="12383" name="Line 139"/>
            <p:cNvSpPr>
              <a:spLocks noChangeShapeType="1"/>
            </p:cNvSpPr>
            <p:nvPr/>
          </p:nvSpPr>
          <p:spPr bwMode="auto">
            <a:xfrm>
              <a:off x="1528" y="3904"/>
              <a:ext cx="173" cy="0"/>
            </a:xfrm>
            <a:prstGeom prst="line">
              <a:avLst/>
            </a:prstGeom>
            <a:noFill/>
            <a:ln w="9525">
              <a:solidFill>
                <a:schemeClr val="tx1"/>
              </a:solidFill>
              <a:round/>
              <a:headEnd/>
              <a:tailEnd/>
            </a:ln>
          </p:spPr>
          <p:txBody>
            <a:bodyPr wrap="none" anchor="ctr"/>
            <a:lstStyle/>
            <a:p>
              <a:endParaRPr lang="hu-HU"/>
            </a:p>
          </p:txBody>
        </p:sp>
        <p:sp>
          <p:nvSpPr>
            <p:cNvPr id="12384" name="Line 140"/>
            <p:cNvSpPr>
              <a:spLocks noChangeShapeType="1"/>
            </p:cNvSpPr>
            <p:nvPr/>
          </p:nvSpPr>
          <p:spPr bwMode="auto">
            <a:xfrm>
              <a:off x="2194" y="3171"/>
              <a:ext cx="49" cy="0"/>
            </a:xfrm>
            <a:prstGeom prst="line">
              <a:avLst/>
            </a:prstGeom>
            <a:noFill/>
            <a:ln w="9525">
              <a:solidFill>
                <a:schemeClr val="tx1"/>
              </a:solidFill>
              <a:round/>
              <a:headEnd/>
              <a:tailEnd/>
            </a:ln>
          </p:spPr>
          <p:txBody>
            <a:bodyPr wrap="none" anchor="ctr"/>
            <a:lstStyle/>
            <a:p>
              <a:endParaRPr lang="hu-HU"/>
            </a:p>
          </p:txBody>
        </p:sp>
        <p:sp>
          <p:nvSpPr>
            <p:cNvPr id="12385" name="Line 141"/>
            <p:cNvSpPr>
              <a:spLocks noChangeShapeType="1"/>
            </p:cNvSpPr>
            <p:nvPr/>
          </p:nvSpPr>
          <p:spPr bwMode="auto">
            <a:xfrm>
              <a:off x="2194" y="3452"/>
              <a:ext cx="49" cy="0"/>
            </a:xfrm>
            <a:prstGeom prst="line">
              <a:avLst/>
            </a:prstGeom>
            <a:noFill/>
            <a:ln w="9525">
              <a:solidFill>
                <a:schemeClr val="tx1"/>
              </a:solidFill>
              <a:round/>
              <a:headEnd/>
              <a:tailEnd/>
            </a:ln>
          </p:spPr>
          <p:txBody>
            <a:bodyPr wrap="none" anchor="ctr"/>
            <a:lstStyle/>
            <a:p>
              <a:endParaRPr lang="hu-HU"/>
            </a:p>
          </p:txBody>
        </p:sp>
        <p:sp>
          <p:nvSpPr>
            <p:cNvPr id="12386" name="Line 142"/>
            <p:cNvSpPr>
              <a:spLocks noChangeShapeType="1"/>
            </p:cNvSpPr>
            <p:nvPr/>
          </p:nvSpPr>
          <p:spPr bwMode="auto">
            <a:xfrm>
              <a:off x="2194" y="3732"/>
              <a:ext cx="49" cy="0"/>
            </a:xfrm>
            <a:prstGeom prst="line">
              <a:avLst/>
            </a:prstGeom>
            <a:noFill/>
            <a:ln w="9525">
              <a:solidFill>
                <a:schemeClr val="tx1"/>
              </a:solidFill>
              <a:round/>
              <a:headEnd/>
              <a:tailEnd/>
            </a:ln>
          </p:spPr>
          <p:txBody>
            <a:bodyPr wrap="none" anchor="ctr"/>
            <a:lstStyle/>
            <a:p>
              <a:endParaRPr lang="hu-HU"/>
            </a:p>
          </p:txBody>
        </p:sp>
        <p:sp>
          <p:nvSpPr>
            <p:cNvPr id="12387" name="Freeform 143"/>
            <p:cNvSpPr>
              <a:spLocks/>
            </p:cNvSpPr>
            <p:nvPr/>
          </p:nvSpPr>
          <p:spPr bwMode="auto">
            <a:xfrm>
              <a:off x="672" y="2842"/>
              <a:ext cx="1183" cy="929"/>
            </a:xfrm>
            <a:custGeom>
              <a:avLst/>
              <a:gdLst>
                <a:gd name="T0" fmla="*/ 0 w 2304"/>
                <a:gd name="T1" fmla="*/ 1483 h 2066"/>
                <a:gd name="T2" fmla="*/ 288 w 2304"/>
                <a:gd name="T3" fmla="*/ 811 h 2066"/>
                <a:gd name="T4" fmla="*/ 545 w 2304"/>
                <a:gd name="T5" fmla="*/ 507 h 2066"/>
                <a:gd name="T6" fmla="*/ 816 w 2304"/>
                <a:gd name="T7" fmla="*/ 859 h 2066"/>
                <a:gd name="T8" fmla="*/ 1072 w 2304"/>
                <a:gd name="T9" fmla="*/ 514 h 2066"/>
                <a:gd name="T10" fmla="*/ 1199 w 2304"/>
                <a:gd name="T11" fmla="*/ 280 h 2066"/>
                <a:gd name="T12" fmla="*/ 1292 w 2304"/>
                <a:gd name="T13" fmla="*/ 140 h 2066"/>
                <a:gd name="T14" fmla="*/ 1405 w 2304"/>
                <a:gd name="T15" fmla="*/ 100 h 2066"/>
                <a:gd name="T16" fmla="*/ 1479 w 2304"/>
                <a:gd name="T17" fmla="*/ 287 h 2066"/>
                <a:gd name="T18" fmla="*/ 1728 w 2304"/>
                <a:gd name="T19" fmla="*/ 1819 h 2066"/>
                <a:gd name="T20" fmla="*/ 1968 w 2304"/>
                <a:gd name="T21" fmla="*/ 1771 h 2066"/>
                <a:gd name="T22" fmla="*/ 2304 w 2304"/>
                <a:gd name="T23" fmla="*/ 1915 h 20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2066"/>
                <a:gd name="T38" fmla="*/ 2304 w 2304"/>
                <a:gd name="T39" fmla="*/ 2066 h 20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2066">
                  <a:moveTo>
                    <a:pt x="0" y="1483"/>
                  </a:moveTo>
                  <a:cubicBezTo>
                    <a:pt x="100" y="1227"/>
                    <a:pt x="197" y="974"/>
                    <a:pt x="288" y="811"/>
                  </a:cubicBezTo>
                  <a:cubicBezTo>
                    <a:pt x="379" y="648"/>
                    <a:pt x="457" y="499"/>
                    <a:pt x="545" y="507"/>
                  </a:cubicBezTo>
                  <a:cubicBezTo>
                    <a:pt x="633" y="515"/>
                    <a:pt x="728" y="858"/>
                    <a:pt x="816" y="859"/>
                  </a:cubicBezTo>
                  <a:cubicBezTo>
                    <a:pt x="904" y="860"/>
                    <a:pt x="1008" y="611"/>
                    <a:pt x="1072" y="514"/>
                  </a:cubicBezTo>
                  <a:cubicBezTo>
                    <a:pt x="1136" y="417"/>
                    <a:pt x="1162" y="342"/>
                    <a:pt x="1199" y="280"/>
                  </a:cubicBezTo>
                  <a:cubicBezTo>
                    <a:pt x="1236" y="218"/>
                    <a:pt x="1258" y="170"/>
                    <a:pt x="1292" y="140"/>
                  </a:cubicBezTo>
                  <a:cubicBezTo>
                    <a:pt x="1326" y="110"/>
                    <a:pt x="1374" y="76"/>
                    <a:pt x="1405" y="100"/>
                  </a:cubicBezTo>
                  <a:cubicBezTo>
                    <a:pt x="1436" y="124"/>
                    <a:pt x="1425" y="0"/>
                    <a:pt x="1479" y="287"/>
                  </a:cubicBezTo>
                  <a:cubicBezTo>
                    <a:pt x="1533" y="574"/>
                    <a:pt x="1646" y="1572"/>
                    <a:pt x="1728" y="1819"/>
                  </a:cubicBezTo>
                  <a:cubicBezTo>
                    <a:pt x="1810" y="2066"/>
                    <a:pt x="1872" y="1755"/>
                    <a:pt x="1968" y="1771"/>
                  </a:cubicBezTo>
                  <a:cubicBezTo>
                    <a:pt x="2064" y="1787"/>
                    <a:pt x="2248" y="1891"/>
                    <a:pt x="2304" y="1915"/>
                  </a:cubicBezTo>
                </a:path>
              </a:pathLst>
            </a:custGeom>
            <a:noFill/>
            <a:ln w="28575">
              <a:solidFill>
                <a:schemeClr val="tx1"/>
              </a:solidFill>
              <a:round/>
              <a:headEnd/>
              <a:tailEnd/>
            </a:ln>
          </p:spPr>
          <p:txBody>
            <a:bodyPr wrap="none" anchor="ctr"/>
            <a:lstStyle/>
            <a:p>
              <a:endParaRPr lang="hu-HU"/>
            </a:p>
          </p:txBody>
        </p:sp>
      </p:grpSp>
      <p:grpSp>
        <p:nvGrpSpPr>
          <p:cNvPr id="5" name="Group 144"/>
          <p:cNvGrpSpPr>
            <a:grpSpLocks/>
          </p:cNvGrpSpPr>
          <p:nvPr/>
        </p:nvGrpSpPr>
        <p:grpSpPr bwMode="auto">
          <a:xfrm>
            <a:off x="5029200" y="4084638"/>
            <a:ext cx="3629025" cy="2562225"/>
            <a:chOff x="3168" y="2573"/>
            <a:chExt cx="2286" cy="1614"/>
          </a:xfrm>
        </p:grpSpPr>
        <p:sp>
          <p:nvSpPr>
            <p:cNvPr id="12295" name="Line 145"/>
            <p:cNvSpPr>
              <a:spLocks noChangeShapeType="1"/>
            </p:cNvSpPr>
            <p:nvPr/>
          </p:nvSpPr>
          <p:spPr bwMode="auto">
            <a:xfrm>
              <a:off x="3577" y="2726"/>
              <a:ext cx="0" cy="1226"/>
            </a:xfrm>
            <a:prstGeom prst="line">
              <a:avLst/>
            </a:prstGeom>
            <a:noFill/>
            <a:ln w="28575">
              <a:solidFill>
                <a:schemeClr val="tx1"/>
              </a:solidFill>
              <a:round/>
              <a:headEnd/>
              <a:tailEnd/>
            </a:ln>
          </p:spPr>
          <p:txBody>
            <a:bodyPr wrap="none" anchor="ctr"/>
            <a:lstStyle/>
            <a:p>
              <a:endParaRPr lang="hu-HU"/>
            </a:p>
          </p:txBody>
        </p:sp>
        <p:sp>
          <p:nvSpPr>
            <p:cNvPr id="12296" name="Line 146"/>
            <p:cNvSpPr>
              <a:spLocks noChangeShapeType="1"/>
            </p:cNvSpPr>
            <p:nvPr/>
          </p:nvSpPr>
          <p:spPr bwMode="auto">
            <a:xfrm>
              <a:off x="3577" y="3952"/>
              <a:ext cx="1470" cy="0"/>
            </a:xfrm>
            <a:prstGeom prst="line">
              <a:avLst/>
            </a:prstGeom>
            <a:noFill/>
            <a:ln w="28575">
              <a:solidFill>
                <a:schemeClr val="tx1"/>
              </a:solidFill>
              <a:round/>
              <a:headEnd/>
              <a:tailEnd/>
            </a:ln>
          </p:spPr>
          <p:txBody>
            <a:bodyPr wrap="none" anchor="ctr"/>
            <a:lstStyle/>
            <a:p>
              <a:endParaRPr lang="hu-HU"/>
            </a:p>
          </p:txBody>
        </p:sp>
        <p:sp>
          <p:nvSpPr>
            <p:cNvPr id="12297" name="Line 147"/>
            <p:cNvSpPr>
              <a:spLocks noChangeShapeType="1"/>
            </p:cNvSpPr>
            <p:nvPr/>
          </p:nvSpPr>
          <p:spPr bwMode="auto">
            <a:xfrm>
              <a:off x="3530" y="3952"/>
              <a:ext cx="47" cy="0"/>
            </a:xfrm>
            <a:prstGeom prst="line">
              <a:avLst/>
            </a:prstGeom>
            <a:noFill/>
            <a:ln w="9525">
              <a:solidFill>
                <a:schemeClr val="tx1"/>
              </a:solidFill>
              <a:round/>
              <a:headEnd/>
              <a:tailEnd/>
            </a:ln>
          </p:spPr>
          <p:txBody>
            <a:bodyPr wrap="none" anchor="ctr"/>
            <a:lstStyle/>
            <a:p>
              <a:endParaRPr lang="hu-HU"/>
            </a:p>
          </p:txBody>
        </p:sp>
        <p:sp>
          <p:nvSpPr>
            <p:cNvPr id="12298" name="Line 148"/>
            <p:cNvSpPr>
              <a:spLocks noChangeShapeType="1"/>
            </p:cNvSpPr>
            <p:nvPr/>
          </p:nvSpPr>
          <p:spPr bwMode="auto">
            <a:xfrm>
              <a:off x="3530" y="3748"/>
              <a:ext cx="47" cy="0"/>
            </a:xfrm>
            <a:prstGeom prst="line">
              <a:avLst/>
            </a:prstGeom>
            <a:noFill/>
            <a:ln w="9525">
              <a:solidFill>
                <a:schemeClr val="tx1"/>
              </a:solidFill>
              <a:round/>
              <a:headEnd/>
              <a:tailEnd/>
            </a:ln>
          </p:spPr>
          <p:txBody>
            <a:bodyPr wrap="none" anchor="ctr"/>
            <a:lstStyle/>
            <a:p>
              <a:endParaRPr lang="hu-HU"/>
            </a:p>
          </p:txBody>
        </p:sp>
        <p:sp>
          <p:nvSpPr>
            <p:cNvPr id="12299" name="Line 149"/>
            <p:cNvSpPr>
              <a:spLocks noChangeShapeType="1"/>
            </p:cNvSpPr>
            <p:nvPr/>
          </p:nvSpPr>
          <p:spPr bwMode="auto">
            <a:xfrm>
              <a:off x="3530" y="3543"/>
              <a:ext cx="47" cy="0"/>
            </a:xfrm>
            <a:prstGeom prst="line">
              <a:avLst/>
            </a:prstGeom>
            <a:noFill/>
            <a:ln w="9525">
              <a:solidFill>
                <a:schemeClr val="tx1"/>
              </a:solidFill>
              <a:round/>
              <a:headEnd/>
              <a:tailEnd/>
            </a:ln>
          </p:spPr>
          <p:txBody>
            <a:bodyPr wrap="none" anchor="ctr"/>
            <a:lstStyle/>
            <a:p>
              <a:endParaRPr lang="hu-HU"/>
            </a:p>
          </p:txBody>
        </p:sp>
        <p:sp>
          <p:nvSpPr>
            <p:cNvPr id="12300" name="Line 150"/>
            <p:cNvSpPr>
              <a:spLocks noChangeShapeType="1"/>
            </p:cNvSpPr>
            <p:nvPr/>
          </p:nvSpPr>
          <p:spPr bwMode="auto">
            <a:xfrm>
              <a:off x="3530" y="3339"/>
              <a:ext cx="47" cy="0"/>
            </a:xfrm>
            <a:prstGeom prst="line">
              <a:avLst/>
            </a:prstGeom>
            <a:noFill/>
            <a:ln w="9525">
              <a:solidFill>
                <a:schemeClr val="tx1"/>
              </a:solidFill>
              <a:round/>
              <a:headEnd/>
              <a:tailEnd/>
            </a:ln>
          </p:spPr>
          <p:txBody>
            <a:bodyPr wrap="none" anchor="ctr"/>
            <a:lstStyle/>
            <a:p>
              <a:endParaRPr lang="hu-HU"/>
            </a:p>
          </p:txBody>
        </p:sp>
        <p:sp>
          <p:nvSpPr>
            <p:cNvPr id="12301" name="Line 151"/>
            <p:cNvSpPr>
              <a:spLocks noChangeShapeType="1"/>
            </p:cNvSpPr>
            <p:nvPr/>
          </p:nvSpPr>
          <p:spPr bwMode="auto">
            <a:xfrm>
              <a:off x="3530" y="3135"/>
              <a:ext cx="47" cy="0"/>
            </a:xfrm>
            <a:prstGeom prst="line">
              <a:avLst/>
            </a:prstGeom>
            <a:noFill/>
            <a:ln w="9525">
              <a:solidFill>
                <a:schemeClr val="tx1"/>
              </a:solidFill>
              <a:round/>
              <a:headEnd/>
              <a:tailEnd/>
            </a:ln>
          </p:spPr>
          <p:txBody>
            <a:bodyPr wrap="none" anchor="ctr"/>
            <a:lstStyle/>
            <a:p>
              <a:endParaRPr lang="hu-HU"/>
            </a:p>
          </p:txBody>
        </p:sp>
        <p:sp>
          <p:nvSpPr>
            <p:cNvPr id="12302" name="Line 152"/>
            <p:cNvSpPr>
              <a:spLocks noChangeShapeType="1"/>
            </p:cNvSpPr>
            <p:nvPr/>
          </p:nvSpPr>
          <p:spPr bwMode="auto">
            <a:xfrm>
              <a:off x="3530" y="2931"/>
              <a:ext cx="47" cy="0"/>
            </a:xfrm>
            <a:prstGeom prst="line">
              <a:avLst/>
            </a:prstGeom>
            <a:noFill/>
            <a:ln w="9525">
              <a:solidFill>
                <a:schemeClr val="tx1"/>
              </a:solidFill>
              <a:round/>
              <a:headEnd/>
              <a:tailEnd/>
            </a:ln>
          </p:spPr>
          <p:txBody>
            <a:bodyPr wrap="none" anchor="ctr"/>
            <a:lstStyle/>
            <a:p>
              <a:endParaRPr lang="hu-HU"/>
            </a:p>
          </p:txBody>
        </p:sp>
        <p:sp>
          <p:nvSpPr>
            <p:cNvPr id="12303" name="Line 153"/>
            <p:cNvSpPr>
              <a:spLocks noChangeShapeType="1"/>
            </p:cNvSpPr>
            <p:nvPr/>
          </p:nvSpPr>
          <p:spPr bwMode="auto">
            <a:xfrm>
              <a:off x="3577" y="3952"/>
              <a:ext cx="0" cy="46"/>
            </a:xfrm>
            <a:prstGeom prst="line">
              <a:avLst/>
            </a:prstGeom>
            <a:noFill/>
            <a:ln w="9525">
              <a:solidFill>
                <a:schemeClr val="tx1"/>
              </a:solidFill>
              <a:round/>
              <a:headEnd/>
              <a:tailEnd/>
            </a:ln>
          </p:spPr>
          <p:txBody>
            <a:bodyPr wrap="none" anchor="ctr"/>
            <a:lstStyle/>
            <a:p>
              <a:endParaRPr lang="hu-HU"/>
            </a:p>
          </p:txBody>
        </p:sp>
        <p:sp>
          <p:nvSpPr>
            <p:cNvPr id="12304" name="Line 154"/>
            <p:cNvSpPr>
              <a:spLocks noChangeShapeType="1"/>
            </p:cNvSpPr>
            <p:nvPr/>
          </p:nvSpPr>
          <p:spPr bwMode="auto">
            <a:xfrm>
              <a:off x="3717" y="3952"/>
              <a:ext cx="0" cy="46"/>
            </a:xfrm>
            <a:prstGeom prst="line">
              <a:avLst/>
            </a:prstGeom>
            <a:noFill/>
            <a:ln w="9525">
              <a:solidFill>
                <a:schemeClr val="tx1"/>
              </a:solidFill>
              <a:round/>
              <a:headEnd/>
              <a:tailEnd/>
            </a:ln>
          </p:spPr>
          <p:txBody>
            <a:bodyPr wrap="none" anchor="ctr"/>
            <a:lstStyle/>
            <a:p>
              <a:endParaRPr lang="hu-HU"/>
            </a:p>
          </p:txBody>
        </p:sp>
        <p:sp>
          <p:nvSpPr>
            <p:cNvPr id="12305" name="Line 155"/>
            <p:cNvSpPr>
              <a:spLocks noChangeShapeType="1"/>
            </p:cNvSpPr>
            <p:nvPr/>
          </p:nvSpPr>
          <p:spPr bwMode="auto">
            <a:xfrm>
              <a:off x="3857" y="3952"/>
              <a:ext cx="0" cy="46"/>
            </a:xfrm>
            <a:prstGeom prst="line">
              <a:avLst/>
            </a:prstGeom>
            <a:noFill/>
            <a:ln w="9525">
              <a:solidFill>
                <a:schemeClr val="tx1"/>
              </a:solidFill>
              <a:round/>
              <a:headEnd/>
              <a:tailEnd/>
            </a:ln>
          </p:spPr>
          <p:txBody>
            <a:bodyPr wrap="none" anchor="ctr"/>
            <a:lstStyle/>
            <a:p>
              <a:endParaRPr lang="hu-HU"/>
            </a:p>
          </p:txBody>
        </p:sp>
        <p:sp>
          <p:nvSpPr>
            <p:cNvPr id="12306" name="Line 156"/>
            <p:cNvSpPr>
              <a:spLocks noChangeShapeType="1"/>
            </p:cNvSpPr>
            <p:nvPr/>
          </p:nvSpPr>
          <p:spPr bwMode="auto">
            <a:xfrm>
              <a:off x="3997" y="3952"/>
              <a:ext cx="0" cy="46"/>
            </a:xfrm>
            <a:prstGeom prst="line">
              <a:avLst/>
            </a:prstGeom>
            <a:noFill/>
            <a:ln w="9525">
              <a:solidFill>
                <a:schemeClr val="tx1"/>
              </a:solidFill>
              <a:round/>
              <a:headEnd/>
              <a:tailEnd/>
            </a:ln>
          </p:spPr>
          <p:txBody>
            <a:bodyPr wrap="none" anchor="ctr"/>
            <a:lstStyle/>
            <a:p>
              <a:endParaRPr lang="hu-HU"/>
            </a:p>
          </p:txBody>
        </p:sp>
        <p:sp>
          <p:nvSpPr>
            <p:cNvPr id="12307" name="Line 157"/>
            <p:cNvSpPr>
              <a:spLocks noChangeShapeType="1"/>
            </p:cNvSpPr>
            <p:nvPr/>
          </p:nvSpPr>
          <p:spPr bwMode="auto">
            <a:xfrm>
              <a:off x="4137" y="3952"/>
              <a:ext cx="0" cy="46"/>
            </a:xfrm>
            <a:prstGeom prst="line">
              <a:avLst/>
            </a:prstGeom>
            <a:noFill/>
            <a:ln w="9525">
              <a:solidFill>
                <a:schemeClr val="tx1"/>
              </a:solidFill>
              <a:round/>
              <a:headEnd/>
              <a:tailEnd/>
            </a:ln>
          </p:spPr>
          <p:txBody>
            <a:bodyPr wrap="none" anchor="ctr"/>
            <a:lstStyle/>
            <a:p>
              <a:endParaRPr lang="hu-HU"/>
            </a:p>
          </p:txBody>
        </p:sp>
        <p:sp>
          <p:nvSpPr>
            <p:cNvPr id="12308" name="Line 158"/>
            <p:cNvSpPr>
              <a:spLocks noChangeShapeType="1"/>
            </p:cNvSpPr>
            <p:nvPr/>
          </p:nvSpPr>
          <p:spPr bwMode="auto">
            <a:xfrm>
              <a:off x="4277" y="3952"/>
              <a:ext cx="0" cy="46"/>
            </a:xfrm>
            <a:prstGeom prst="line">
              <a:avLst/>
            </a:prstGeom>
            <a:noFill/>
            <a:ln w="9525">
              <a:solidFill>
                <a:schemeClr val="tx1"/>
              </a:solidFill>
              <a:round/>
              <a:headEnd/>
              <a:tailEnd/>
            </a:ln>
          </p:spPr>
          <p:txBody>
            <a:bodyPr wrap="none" anchor="ctr"/>
            <a:lstStyle/>
            <a:p>
              <a:endParaRPr lang="hu-HU"/>
            </a:p>
          </p:txBody>
        </p:sp>
        <p:sp>
          <p:nvSpPr>
            <p:cNvPr id="12309" name="Line 159"/>
            <p:cNvSpPr>
              <a:spLocks noChangeShapeType="1"/>
            </p:cNvSpPr>
            <p:nvPr/>
          </p:nvSpPr>
          <p:spPr bwMode="auto">
            <a:xfrm>
              <a:off x="4417" y="3952"/>
              <a:ext cx="0" cy="46"/>
            </a:xfrm>
            <a:prstGeom prst="line">
              <a:avLst/>
            </a:prstGeom>
            <a:noFill/>
            <a:ln w="9525">
              <a:solidFill>
                <a:schemeClr val="tx1"/>
              </a:solidFill>
              <a:round/>
              <a:headEnd/>
              <a:tailEnd/>
            </a:ln>
          </p:spPr>
          <p:txBody>
            <a:bodyPr wrap="none" anchor="ctr"/>
            <a:lstStyle/>
            <a:p>
              <a:endParaRPr lang="hu-HU"/>
            </a:p>
          </p:txBody>
        </p:sp>
        <p:sp>
          <p:nvSpPr>
            <p:cNvPr id="12310" name="Line 160"/>
            <p:cNvSpPr>
              <a:spLocks noChangeShapeType="1"/>
            </p:cNvSpPr>
            <p:nvPr/>
          </p:nvSpPr>
          <p:spPr bwMode="auto">
            <a:xfrm>
              <a:off x="4557" y="3952"/>
              <a:ext cx="0" cy="46"/>
            </a:xfrm>
            <a:prstGeom prst="line">
              <a:avLst/>
            </a:prstGeom>
            <a:noFill/>
            <a:ln w="9525">
              <a:solidFill>
                <a:schemeClr val="tx1"/>
              </a:solidFill>
              <a:round/>
              <a:headEnd/>
              <a:tailEnd/>
            </a:ln>
          </p:spPr>
          <p:txBody>
            <a:bodyPr wrap="none" anchor="ctr"/>
            <a:lstStyle/>
            <a:p>
              <a:endParaRPr lang="hu-HU"/>
            </a:p>
          </p:txBody>
        </p:sp>
        <p:sp>
          <p:nvSpPr>
            <p:cNvPr id="12311" name="Line 161"/>
            <p:cNvSpPr>
              <a:spLocks noChangeShapeType="1"/>
            </p:cNvSpPr>
            <p:nvPr/>
          </p:nvSpPr>
          <p:spPr bwMode="auto">
            <a:xfrm>
              <a:off x="4697" y="3952"/>
              <a:ext cx="0" cy="46"/>
            </a:xfrm>
            <a:prstGeom prst="line">
              <a:avLst/>
            </a:prstGeom>
            <a:noFill/>
            <a:ln w="9525">
              <a:solidFill>
                <a:schemeClr val="tx1"/>
              </a:solidFill>
              <a:round/>
              <a:headEnd/>
              <a:tailEnd/>
            </a:ln>
          </p:spPr>
          <p:txBody>
            <a:bodyPr wrap="none" anchor="ctr"/>
            <a:lstStyle/>
            <a:p>
              <a:endParaRPr lang="hu-HU"/>
            </a:p>
          </p:txBody>
        </p:sp>
        <p:sp>
          <p:nvSpPr>
            <p:cNvPr id="12312" name="Line 162"/>
            <p:cNvSpPr>
              <a:spLocks noChangeShapeType="1"/>
            </p:cNvSpPr>
            <p:nvPr/>
          </p:nvSpPr>
          <p:spPr bwMode="auto">
            <a:xfrm>
              <a:off x="4837" y="3952"/>
              <a:ext cx="0" cy="46"/>
            </a:xfrm>
            <a:prstGeom prst="line">
              <a:avLst/>
            </a:prstGeom>
            <a:noFill/>
            <a:ln w="9525">
              <a:solidFill>
                <a:schemeClr val="tx1"/>
              </a:solidFill>
              <a:round/>
              <a:headEnd/>
              <a:tailEnd/>
            </a:ln>
          </p:spPr>
          <p:txBody>
            <a:bodyPr wrap="none" anchor="ctr"/>
            <a:lstStyle/>
            <a:p>
              <a:endParaRPr lang="hu-HU"/>
            </a:p>
          </p:txBody>
        </p:sp>
        <p:sp>
          <p:nvSpPr>
            <p:cNvPr id="12313" name="Line 163"/>
            <p:cNvSpPr>
              <a:spLocks noChangeShapeType="1"/>
            </p:cNvSpPr>
            <p:nvPr/>
          </p:nvSpPr>
          <p:spPr bwMode="auto">
            <a:xfrm>
              <a:off x="4977" y="3952"/>
              <a:ext cx="0" cy="46"/>
            </a:xfrm>
            <a:prstGeom prst="line">
              <a:avLst/>
            </a:prstGeom>
            <a:noFill/>
            <a:ln w="9525">
              <a:solidFill>
                <a:schemeClr val="tx1"/>
              </a:solidFill>
              <a:round/>
              <a:headEnd/>
              <a:tailEnd/>
            </a:ln>
          </p:spPr>
          <p:txBody>
            <a:bodyPr wrap="none" anchor="ctr"/>
            <a:lstStyle/>
            <a:p>
              <a:endParaRPr lang="hu-HU"/>
            </a:p>
          </p:txBody>
        </p:sp>
        <p:sp>
          <p:nvSpPr>
            <p:cNvPr id="12314" name="Text Box 164"/>
            <p:cNvSpPr txBox="1">
              <a:spLocks noChangeArrowheads="1"/>
            </p:cNvSpPr>
            <p:nvPr/>
          </p:nvSpPr>
          <p:spPr bwMode="auto">
            <a:xfrm>
              <a:off x="3438" y="4043"/>
              <a:ext cx="314" cy="144"/>
            </a:xfrm>
            <a:prstGeom prst="rect">
              <a:avLst/>
            </a:prstGeom>
            <a:noFill/>
            <a:ln w="9525">
              <a:noFill/>
              <a:miter lim="800000"/>
              <a:headEnd/>
              <a:tailEnd/>
            </a:ln>
          </p:spPr>
          <p:txBody>
            <a:bodyPr>
              <a:spAutoFit/>
            </a:bodyPr>
            <a:lstStyle/>
            <a:p>
              <a:pPr algn="ctr"/>
              <a:r>
                <a:rPr lang="en-US" sz="900" b="1"/>
                <a:t>1994</a:t>
              </a:r>
            </a:p>
          </p:txBody>
        </p:sp>
        <p:sp>
          <p:nvSpPr>
            <p:cNvPr id="12315" name="Text Box 165"/>
            <p:cNvSpPr txBox="1">
              <a:spLocks noChangeArrowheads="1"/>
            </p:cNvSpPr>
            <p:nvPr/>
          </p:nvSpPr>
          <p:spPr bwMode="auto">
            <a:xfrm>
              <a:off x="3692" y="4043"/>
              <a:ext cx="322" cy="144"/>
            </a:xfrm>
            <a:prstGeom prst="rect">
              <a:avLst/>
            </a:prstGeom>
            <a:noFill/>
            <a:ln w="9525">
              <a:noFill/>
              <a:miter lim="800000"/>
              <a:headEnd/>
              <a:tailEnd/>
            </a:ln>
          </p:spPr>
          <p:txBody>
            <a:bodyPr>
              <a:spAutoFit/>
            </a:bodyPr>
            <a:lstStyle/>
            <a:p>
              <a:pPr algn="ctr"/>
              <a:r>
                <a:rPr lang="en-US" sz="900" b="1"/>
                <a:t>1996</a:t>
              </a:r>
            </a:p>
          </p:txBody>
        </p:sp>
        <p:sp>
          <p:nvSpPr>
            <p:cNvPr id="12316" name="Text Box 166"/>
            <p:cNvSpPr txBox="1">
              <a:spLocks noChangeArrowheads="1"/>
            </p:cNvSpPr>
            <p:nvPr/>
          </p:nvSpPr>
          <p:spPr bwMode="auto">
            <a:xfrm>
              <a:off x="4014" y="4043"/>
              <a:ext cx="282" cy="144"/>
            </a:xfrm>
            <a:prstGeom prst="rect">
              <a:avLst/>
            </a:prstGeom>
            <a:noFill/>
            <a:ln w="9525">
              <a:noFill/>
              <a:miter lim="800000"/>
              <a:headEnd/>
              <a:tailEnd/>
            </a:ln>
          </p:spPr>
          <p:txBody>
            <a:bodyPr>
              <a:spAutoFit/>
            </a:bodyPr>
            <a:lstStyle/>
            <a:p>
              <a:pPr algn="ctr"/>
              <a:r>
                <a:rPr lang="en-US" sz="900" b="1"/>
                <a:t>1998</a:t>
              </a:r>
            </a:p>
          </p:txBody>
        </p:sp>
        <p:sp>
          <p:nvSpPr>
            <p:cNvPr id="12317" name="Text Box 167"/>
            <p:cNvSpPr txBox="1">
              <a:spLocks noChangeArrowheads="1"/>
            </p:cNvSpPr>
            <p:nvPr/>
          </p:nvSpPr>
          <p:spPr bwMode="auto">
            <a:xfrm>
              <a:off x="4254" y="4043"/>
              <a:ext cx="290" cy="144"/>
            </a:xfrm>
            <a:prstGeom prst="rect">
              <a:avLst/>
            </a:prstGeom>
            <a:noFill/>
            <a:ln w="9525">
              <a:noFill/>
              <a:miter lim="800000"/>
              <a:headEnd/>
              <a:tailEnd/>
            </a:ln>
          </p:spPr>
          <p:txBody>
            <a:bodyPr>
              <a:spAutoFit/>
            </a:bodyPr>
            <a:lstStyle/>
            <a:p>
              <a:pPr algn="ctr"/>
              <a:r>
                <a:rPr lang="en-US" sz="900" b="1"/>
                <a:t>2000</a:t>
              </a:r>
            </a:p>
          </p:txBody>
        </p:sp>
        <p:sp>
          <p:nvSpPr>
            <p:cNvPr id="12318" name="Text Box 168"/>
            <p:cNvSpPr txBox="1">
              <a:spLocks noChangeArrowheads="1"/>
            </p:cNvSpPr>
            <p:nvPr/>
          </p:nvSpPr>
          <p:spPr bwMode="auto">
            <a:xfrm>
              <a:off x="4542" y="4043"/>
              <a:ext cx="288" cy="144"/>
            </a:xfrm>
            <a:prstGeom prst="rect">
              <a:avLst/>
            </a:prstGeom>
            <a:noFill/>
            <a:ln w="9525">
              <a:noFill/>
              <a:miter lim="800000"/>
              <a:headEnd/>
              <a:tailEnd/>
            </a:ln>
          </p:spPr>
          <p:txBody>
            <a:bodyPr>
              <a:spAutoFit/>
            </a:bodyPr>
            <a:lstStyle/>
            <a:p>
              <a:pPr algn="ctr"/>
              <a:r>
                <a:rPr lang="en-US" sz="900" b="1"/>
                <a:t>2002</a:t>
              </a:r>
            </a:p>
          </p:txBody>
        </p:sp>
        <p:sp>
          <p:nvSpPr>
            <p:cNvPr id="12319" name="Text Box 169"/>
            <p:cNvSpPr txBox="1">
              <a:spLocks noChangeArrowheads="1"/>
            </p:cNvSpPr>
            <p:nvPr/>
          </p:nvSpPr>
          <p:spPr bwMode="auto">
            <a:xfrm>
              <a:off x="4830" y="4043"/>
              <a:ext cx="306" cy="144"/>
            </a:xfrm>
            <a:prstGeom prst="rect">
              <a:avLst/>
            </a:prstGeom>
            <a:noFill/>
            <a:ln w="9525">
              <a:noFill/>
              <a:miter lim="800000"/>
              <a:headEnd/>
              <a:tailEnd/>
            </a:ln>
          </p:spPr>
          <p:txBody>
            <a:bodyPr>
              <a:spAutoFit/>
            </a:bodyPr>
            <a:lstStyle/>
            <a:p>
              <a:pPr algn="ctr"/>
              <a:r>
                <a:rPr lang="en-US" sz="900" b="1"/>
                <a:t>2004</a:t>
              </a:r>
            </a:p>
          </p:txBody>
        </p:sp>
        <p:sp>
          <p:nvSpPr>
            <p:cNvPr id="12320" name="Text Box 170"/>
            <p:cNvSpPr txBox="1">
              <a:spLocks noChangeArrowheads="1"/>
            </p:cNvSpPr>
            <p:nvPr/>
          </p:nvSpPr>
          <p:spPr bwMode="auto">
            <a:xfrm>
              <a:off x="3297" y="3907"/>
              <a:ext cx="233" cy="144"/>
            </a:xfrm>
            <a:prstGeom prst="rect">
              <a:avLst/>
            </a:prstGeom>
            <a:noFill/>
            <a:ln w="9525">
              <a:noFill/>
              <a:miter lim="800000"/>
              <a:headEnd/>
              <a:tailEnd/>
            </a:ln>
          </p:spPr>
          <p:txBody>
            <a:bodyPr>
              <a:spAutoFit/>
            </a:bodyPr>
            <a:lstStyle/>
            <a:p>
              <a:pPr algn="ctr"/>
              <a:r>
                <a:rPr lang="en-US" sz="900" b="1"/>
                <a:t>2.9</a:t>
              </a:r>
            </a:p>
          </p:txBody>
        </p:sp>
        <p:sp>
          <p:nvSpPr>
            <p:cNvPr id="12321" name="Text Box 171"/>
            <p:cNvSpPr txBox="1">
              <a:spLocks noChangeArrowheads="1"/>
            </p:cNvSpPr>
            <p:nvPr/>
          </p:nvSpPr>
          <p:spPr bwMode="auto">
            <a:xfrm>
              <a:off x="3297" y="3702"/>
              <a:ext cx="233" cy="144"/>
            </a:xfrm>
            <a:prstGeom prst="rect">
              <a:avLst/>
            </a:prstGeom>
            <a:noFill/>
            <a:ln w="9525">
              <a:noFill/>
              <a:miter lim="800000"/>
              <a:headEnd/>
              <a:tailEnd/>
            </a:ln>
          </p:spPr>
          <p:txBody>
            <a:bodyPr>
              <a:spAutoFit/>
            </a:bodyPr>
            <a:lstStyle/>
            <a:p>
              <a:pPr algn="ctr"/>
              <a:r>
                <a:rPr lang="en-US" sz="900" b="1"/>
                <a:t>3.0</a:t>
              </a:r>
            </a:p>
          </p:txBody>
        </p:sp>
        <p:sp>
          <p:nvSpPr>
            <p:cNvPr id="12322" name="Text Box 172"/>
            <p:cNvSpPr txBox="1">
              <a:spLocks noChangeArrowheads="1"/>
            </p:cNvSpPr>
            <p:nvPr/>
          </p:nvSpPr>
          <p:spPr bwMode="auto">
            <a:xfrm>
              <a:off x="3297" y="3498"/>
              <a:ext cx="233" cy="144"/>
            </a:xfrm>
            <a:prstGeom prst="rect">
              <a:avLst/>
            </a:prstGeom>
            <a:noFill/>
            <a:ln w="9525">
              <a:noFill/>
              <a:miter lim="800000"/>
              <a:headEnd/>
              <a:tailEnd/>
            </a:ln>
          </p:spPr>
          <p:txBody>
            <a:bodyPr>
              <a:spAutoFit/>
            </a:bodyPr>
            <a:lstStyle/>
            <a:p>
              <a:pPr algn="ctr"/>
              <a:r>
                <a:rPr lang="en-US" sz="900" b="1"/>
                <a:t>3.1</a:t>
              </a:r>
            </a:p>
          </p:txBody>
        </p:sp>
        <p:sp>
          <p:nvSpPr>
            <p:cNvPr id="12323" name="Text Box 173"/>
            <p:cNvSpPr txBox="1">
              <a:spLocks noChangeArrowheads="1"/>
            </p:cNvSpPr>
            <p:nvPr/>
          </p:nvSpPr>
          <p:spPr bwMode="auto">
            <a:xfrm>
              <a:off x="3297" y="3293"/>
              <a:ext cx="233" cy="144"/>
            </a:xfrm>
            <a:prstGeom prst="rect">
              <a:avLst/>
            </a:prstGeom>
            <a:noFill/>
            <a:ln w="9525">
              <a:noFill/>
              <a:miter lim="800000"/>
              <a:headEnd/>
              <a:tailEnd/>
            </a:ln>
          </p:spPr>
          <p:txBody>
            <a:bodyPr>
              <a:spAutoFit/>
            </a:bodyPr>
            <a:lstStyle/>
            <a:p>
              <a:pPr algn="ctr"/>
              <a:r>
                <a:rPr lang="en-US" sz="900" b="1"/>
                <a:t>3.2</a:t>
              </a:r>
            </a:p>
          </p:txBody>
        </p:sp>
        <p:sp>
          <p:nvSpPr>
            <p:cNvPr id="12324" name="Text Box 174"/>
            <p:cNvSpPr txBox="1">
              <a:spLocks noChangeArrowheads="1"/>
            </p:cNvSpPr>
            <p:nvPr/>
          </p:nvSpPr>
          <p:spPr bwMode="auto">
            <a:xfrm>
              <a:off x="3297" y="3089"/>
              <a:ext cx="233" cy="144"/>
            </a:xfrm>
            <a:prstGeom prst="rect">
              <a:avLst/>
            </a:prstGeom>
            <a:noFill/>
            <a:ln w="9525">
              <a:noFill/>
              <a:miter lim="800000"/>
              <a:headEnd/>
              <a:tailEnd/>
            </a:ln>
          </p:spPr>
          <p:txBody>
            <a:bodyPr>
              <a:spAutoFit/>
            </a:bodyPr>
            <a:lstStyle/>
            <a:p>
              <a:pPr algn="ctr"/>
              <a:r>
                <a:rPr lang="en-US" sz="900" b="1"/>
                <a:t>3.3</a:t>
              </a:r>
            </a:p>
          </p:txBody>
        </p:sp>
        <p:sp>
          <p:nvSpPr>
            <p:cNvPr id="12325" name="Text Box 175"/>
            <p:cNvSpPr txBox="1">
              <a:spLocks noChangeArrowheads="1"/>
            </p:cNvSpPr>
            <p:nvPr/>
          </p:nvSpPr>
          <p:spPr bwMode="auto">
            <a:xfrm>
              <a:off x="3297" y="2884"/>
              <a:ext cx="233" cy="144"/>
            </a:xfrm>
            <a:prstGeom prst="rect">
              <a:avLst/>
            </a:prstGeom>
            <a:noFill/>
            <a:ln w="9525">
              <a:noFill/>
              <a:miter lim="800000"/>
              <a:headEnd/>
              <a:tailEnd/>
            </a:ln>
          </p:spPr>
          <p:txBody>
            <a:bodyPr>
              <a:spAutoFit/>
            </a:bodyPr>
            <a:lstStyle/>
            <a:p>
              <a:pPr algn="ctr"/>
              <a:r>
                <a:rPr lang="en-US" sz="900" b="1"/>
                <a:t>3.4</a:t>
              </a:r>
            </a:p>
          </p:txBody>
        </p:sp>
        <p:sp>
          <p:nvSpPr>
            <p:cNvPr id="12326" name="Text Box 176"/>
            <p:cNvSpPr txBox="1">
              <a:spLocks noChangeArrowheads="1"/>
            </p:cNvSpPr>
            <p:nvPr/>
          </p:nvSpPr>
          <p:spPr bwMode="auto">
            <a:xfrm>
              <a:off x="3297" y="2680"/>
              <a:ext cx="233" cy="144"/>
            </a:xfrm>
            <a:prstGeom prst="rect">
              <a:avLst/>
            </a:prstGeom>
            <a:noFill/>
            <a:ln w="9525">
              <a:noFill/>
              <a:miter lim="800000"/>
              <a:headEnd/>
              <a:tailEnd/>
            </a:ln>
          </p:spPr>
          <p:txBody>
            <a:bodyPr>
              <a:spAutoFit/>
            </a:bodyPr>
            <a:lstStyle/>
            <a:p>
              <a:pPr algn="ctr"/>
              <a:r>
                <a:rPr lang="en-US" sz="900" b="1"/>
                <a:t>3.5</a:t>
              </a:r>
            </a:p>
          </p:txBody>
        </p:sp>
        <p:sp>
          <p:nvSpPr>
            <p:cNvPr id="12327" name="Line 177"/>
            <p:cNvSpPr>
              <a:spLocks noChangeShapeType="1"/>
            </p:cNvSpPr>
            <p:nvPr/>
          </p:nvSpPr>
          <p:spPr bwMode="auto">
            <a:xfrm>
              <a:off x="3530" y="2726"/>
              <a:ext cx="47" cy="0"/>
            </a:xfrm>
            <a:prstGeom prst="line">
              <a:avLst/>
            </a:prstGeom>
            <a:noFill/>
            <a:ln w="9525">
              <a:solidFill>
                <a:schemeClr val="tx1"/>
              </a:solidFill>
              <a:round/>
              <a:headEnd/>
              <a:tailEnd/>
            </a:ln>
          </p:spPr>
          <p:txBody>
            <a:bodyPr wrap="none" anchor="ctr"/>
            <a:lstStyle/>
            <a:p>
              <a:endParaRPr lang="hu-HU"/>
            </a:p>
          </p:txBody>
        </p:sp>
        <p:sp>
          <p:nvSpPr>
            <p:cNvPr id="12328" name="Text Box 178"/>
            <p:cNvSpPr txBox="1">
              <a:spLocks noChangeArrowheads="1"/>
            </p:cNvSpPr>
            <p:nvPr/>
          </p:nvSpPr>
          <p:spPr bwMode="auto">
            <a:xfrm rot="-5400000">
              <a:off x="2505" y="3255"/>
              <a:ext cx="1500" cy="173"/>
            </a:xfrm>
            <a:prstGeom prst="rect">
              <a:avLst/>
            </a:prstGeom>
            <a:noFill/>
            <a:ln w="9525">
              <a:noFill/>
              <a:miter lim="800000"/>
              <a:headEnd/>
              <a:tailEnd/>
            </a:ln>
          </p:spPr>
          <p:txBody>
            <a:bodyPr>
              <a:spAutoFit/>
            </a:bodyPr>
            <a:lstStyle/>
            <a:p>
              <a:pPr algn="ctr"/>
              <a:r>
                <a:rPr lang="en-US" sz="1200" b="1"/>
                <a:t>Daily Production - MM b/d</a:t>
              </a:r>
            </a:p>
          </p:txBody>
        </p:sp>
        <p:sp>
          <p:nvSpPr>
            <p:cNvPr id="12329" name="Line 179"/>
            <p:cNvSpPr>
              <a:spLocks noChangeShapeType="1"/>
            </p:cNvSpPr>
            <p:nvPr/>
          </p:nvSpPr>
          <p:spPr bwMode="auto">
            <a:xfrm>
              <a:off x="5047" y="2885"/>
              <a:ext cx="0" cy="1067"/>
            </a:xfrm>
            <a:prstGeom prst="line">
              <a:avLst/>
            </a:prstGeom>
            <a:noFill/>
            <a:ln w="28575">
              <a:solidFill>
                <a:schemeClr val="tx1"/>
              </a:solidFill>
              <a:round/>
              <a:headEnd/>
              <a:tailEnd/>
            </a:ln>
          </p:spPr>
          <p:txBody>
            <a:bodyPr wrap="none" anchor="ctr"/>
            <a:lstStyle/>
            <a:p>
              <a:endParaRPr lang="hu-HU"/>
            </a:p>
          </p:txBody>
        </p:sp>
        <p:sp>
          <p:nvSpPr>
            <p:cNvPr id="12330" name="Line 180"/>
            <p:cNvSpPr>
              <a:spLocks noChangeShapeType="1"/>
            </p:cNvSpPr>
            <p:nvPr/>
          </p:nvSpPr>
          <p:spPr bwMode="auto">
            <a:xfrm>
              <a:off x="5047" y="2881"/>
              <a:ext cx="46" cy="0"/>
            </a:xfrm>
            <a:prstGeom prst="line">
              <a:avLst/>
            </a:prstGeom>
            <a:noFill/>
            <a:ln w="9525">
              <a:solidFill>
                <a:schemeClr val="tx1"/>
              </a:solidFill>
              <a:round/>
              <a:headEnd/>
              <a:tailEnd/>
            </a:ln>
          </p:spPr>
          <p:txBody>
            <a:bodyPr wrap="none" anchor="ctr"/>
            <a:lstStyle/>
            <a:p>
              <a:endParaRPr lang="hu-HU"/>
            </a:p>
          </p:txBody>
        </p:sp>
        <p:sp>
          <p:nvSpPr>
            <p:cNvPr id="12331" name="Text Box 181"/>
            <p:cNvSpPr txBox="1">
              <a:spLocks noChangeArrowheads="1"/>
            </p:cNvSpPr>
            <p:nvPr/>
          </p:nvSpPr>
          <p:spPr bwMode="auto">
            <a:xfrm>
              <a:off x="5070" y="2830"/>
              <a:ext cx="336" cy="144"/>
            </a:xfrm>
            <a:prstGeom prst="rect">
              <a:avLst/>
            </a:prstGeom>
            <a:noFill/>
            <a:ln w="9525">
              <a:noFill/>
              <a:miter lim="800000"/>
              <a:headEnd/>
              <a:tailEnd/>
            </a:ln>
          </p:spPr>
          <p:txBody>
            <a:bodyPr>
              <a:spAutoFit/>
            </a:bodyPr>
            <a:lstStyle/>
            <a:p>
              <a:pPr algn="ctr"/>
              <a:r>
                <a:rPr lang="en-US" sz="900" b="1"/>
                <a:t>100%</a:t>
              </a:r>
            </a:p>
          </p:txBody>
        </p:sp>
        <p:sp>
          <p:nvSpPr>
            <p:cNvPr id="12332" name="Text Box 182"/>
            <p:cNvSpPr txBox="1">
              <a:spLocks noChangeArrowheads="1"/>
            </p:cNvSpPr>
            <p:nvPr/>
          </p:nvSpPr>
          <p:spPr bwMode="auto">
            <a:xfrm>
              <a:off x="5117" y="3552"/>
              <a:ext cx="337" cy="144"/>
            </a:xfrm>
            <a:prstGeom prst="rect">
              <a:avLst/>
            </a:prstGeom>
            <a:noFill/>
            <a:ln w="9525">
              <a:noFill/>
              <a:miter lim="800000"/>
              <a:headEnd/>
              <a:tailEnd/>
            </a:ln>
          </p:spPr>
          <p:txBody>
            <a:bodyPr>
              <a:spAutoFit/>
            </a:bodyPr>
            <a:lstStyle/>
            <a:p>
              <a:pPr algn="ctr"/>
              <a:r>
                <a:rPr lang="en-US" sz="900" b="1"/>
                <a:t>  90%</a:t>
              </a:r>
            </a:p>
          </p:txBody>
        </p:sp>
        <p:sp>
          <p:nvSpPr>
            <p:cNvPr id="12333" name="Text Box 183"/>
            <p:cNvSpPr txBox="1">
              <a:spLocks noChangeArrowheads="1"/>
            </p:cNvSpPr>
            <p:nvPr/>
          </p:nvSpPr>
          <p:spPr bwMode="auto">
            <a:xfrm>
              <a:off x="5117" y="3892"/>
              <a:ext cx="337" cy="144"/>
            </a:xfrm>
            <a:prstGeom prst="rect">
              <a:avLst/>
            </a:prstGeom>
            <a:noFill/>
            <a:ln w="9525">
              <a:noFill/>
              <a:miter lim="800000"/>
              <a:headEnd/>
              <a:tailEnd/>
            </a:ln>
          </p:spPr>
          <p:txBody>
            <a:bodyPr>
              <a:spAutoFit/>
            </a:bodyPr>
            <a:lstStyle/>
            <a:p>
              <a:pPr algn="ctr"/>
              <a:r>
                <a:rPr lang="en-US" sz="900" b="1"/>
                <a:t>  85%</a:t>
              </a:r>
            </a:p>
          </p:txBody>
        </p:sp>
        <p:sp>
          <p:nvSpPr>
            <p:cNvPr id="12334" name="Text Box 184"/>
            <p:cNvSpPr txBox="1">
              <a:spLocks noChangeArrowheads="1"/>
            </p:cNvSpPr>
            <p:nvPr/>
          </p:nvSpPr>
          <p:spPr bwMode="auto">
            <a:xfrm>
              <a:off x="5117" y="3180"/>
              <a:ext cx="337" cy="144"/>
            </a:xfrm>
            <a:prstGeom prst="rect">
              <a:avLst/>
            </a:prstGeom>
            <a:noFill/>
            <a:ln w="9525">
              <a:noFill/>
              <a:miter lim="800000"/>
              <a:headEnd/>
              <a:tailEnd/>
            </a:ln>
          </p:spPr>
          <p:txBody>
            <a:bodyPr>
              <a:spAutoFit/>
            </a:bodyPr>
            <a:lstStyle/>
            <a:p>
              <a:pPr algn="ctr"/>
              <a:r>
                <a:rPr lang="en-US" sz="900" b="1"/>
                <a:t>  95%</a:t>
              </a:r>
            </a:p>
          </p:txBody>
        </p:sp>
        <p:sp>
          <p:nvSpPr>
            <p:cNvPr id="12335" name="Text Box 185"/>
            <p:cNvSpPr txBox="1">
              <a:spLocks noChangeArrowheads="1"/>
            </p:cNvSpPr>
            <p:nvPr/>
          </p:nvSpPr>
          <p:spPr bwMode="auto">
            <a:xfrm>
              <a:off x="3227" y="2573"/>
              <a:ext cx="2146" cy="231"/>
            </a:xfrm>
            <a:prstGeom prst="rect">
              <a:avLst/>
            </a:prstGeom>
            <a:noFill/>
            <a:ln w="9525">
              <a:noFill/>
              <a:miter lim="800000"/>
              <a:headEnd/>
              <a:tailEnd/>
            </a:ln>
          </p:spPr>
          <p:txBody>
            <a:bodyPr>
              <a:spAutoFit/>
            </a:bodyPr>
            <a:lstStyle/>
            <a:p>
              <a:pPr algn="ctr"/>
              <a:r>
                <a:rPr lang="en-US" sz="1800" b="1">
                  <a:solidFill>
                    <a:schemeClr val="accent2"/>
                  </a:solidFill>
                </a:rPr>
                <a:t>Norway</a:t>
              </a:r>
            </a:p>
          </p:txBody>
        </p:sp>
        <p:sp>
          <p:nvSpPr>
            <p:cNvPr id="12336" name="Line 186"/>
            <p:cNvSpPr>
              <a:spLocks noChangeShapeType="1"/>
            </p:cNvSpPr>
            <p:nvPr/>
          </p:nvSpPr>
          <p:spPr bwMode="auto">
            <a:xfrm>
              <a:off x="4417" y="3952"/>
              <a:ext cx="163" cy="0"/>
            </a:xfrm>
            <a:prstGeom prst="line">
              <a:avLst/>
            </a:prstGeom>
            <a:noFill/>
            <a:ln w="9525">
              <a:solidFill>
                <a:schemeClr val="tx1"/>
              </a:solidFill>
              <a:round/>
              <a:headEnd/>
              <a:tailEnd/>
            </a:ln>
          </p:spPr>
          <p:txBody>
            <a:bodyPr wrap="none" anchor="ctr"/>
            <a:lstStyle/>
            <a:p>
              <a:endParaRPr lang="hu-HU"/>
            </a:p>
          </p:txBody>
        </p:sp>
        <p:sp>
          <p:nvSpPr>
            <p:cNvPr id="12337" name="Freeform 187"/>
            <p:cNvSpPr>
              <a:spLocks/>
            </p:cNvSpPr>
            <p:nvPr/>
          </p:nvSpPr>
          <p:spPr bwMode="auto">
            <a:xfrm>
              <a:off x="3717" y="2882"/>
              <a:ext cx="1213" cy="1065"/>
            </a:xfrm>
            <a:custGeom>
              <a:avLst/>
              <a:gdLst>
                <a:gd name="T0" fmla="*/ 0 w 2496"/>
                <a:gd name="T1" fmla="*/ 2253 h 2253"/>
                <a:gd name="T2" fmla="*/ 288 w 2496"/>
                <a:gd name="T3" fmla="*/ 909 h 2253"/>
                <a:gd name="T4" fmla="*/ 624 w 2496"/>
                <a:gd name="T5" fmla="*/ 621 h 2253"/>
                <a:gd name="T6" fmla="*/ 864 w 2496"/>
                <a:gd name="T7" fmla="*/ 1197 h 2253"/>
                <a:gd name="T8" fmla="*/ 1152 w 2496"/>
                <a:gd name="T9" fmla="*/ 1245 h 2253"/>
                <a:gd name="T10" fmla="*/ 1415 w 2496"/>
                <a:gd name="T11" fmla="*/ 553 h 2253"/>
                <a:gd name="T12" fmla="*/ 1501 w 2496"/>
                <a:gd name="T13" fmla="*/ 303 h 2253"/>
                <a:gd name="T14" fmla="*/ 1558 w 2496"/>
                <a:gd name="T15" fmla="*/ 160 h 2253"/>
                <a:gd name="T16" fmla="*/ 1601 w 2496"/>
                <a:gd name="T17" fmla="*/ 82 h 2253"/>
                <a:gd name="T18" fmla="*/ 1705 w 2496"/>
                <a:gd name="T19" fmla="*/ 13 h 2253"/>
                <a:gd name="T20" fmla="*/ 1815 w 2496"/>
                <a:gd name="T21" fmla="*/ 32 h 2253"/>
                <a:gd name="T22" fmla="*/ 1965 w 2496"/>
                <a:gd name="T23" fmla="*/ 203 h 2253"/>
                <a:gd name="T24" fmla="*/ 2496 w 2496"/>
                <a:gd name="T25" fmla="*/ 957 h 2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253"/>
                <a:gd name="T41" fmla="*/ 2496 w 2496"/>
                <a:gd name="T42" fmla="*/ 2253 h 22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253">
                  <a:moveTo>
                    <a:pt x="0" y="2253"/>
                  </a:moveTo>
                  <a:cubicBezTo>
                    <a:pt x="92" y="1717"/>
                    <a:pt x="184" y="1181"/>
                    <a:pt x="288" y="909"/>
                  </a:cubicBezTo>
                  <a:cubicBezTo>
                    <a:pt x="392" y="637"/>
                    <a:pt x="528" y="573"/>
                    <a:pt x="624" y="621"/>
                  </a:cubicBezTo>
                  <a:cubicBezTo>
                    <a:pt x="720" y="669"/>
                    <a:pt x="776" y="1093"/>
                    <a:pt x="864" y="1197"/>
                  </a:cubicBezTo>
                  <a:cubicBezTo>
                    <a:pt x="952" y="1301"/>
                    <a:pt x="1060" y="1352"/>
                    <a:pt x="1152" y="1245"/>
                  </a:cubicBezTo>
                  <a:cubicBezTo>
                    <a:pt x="1244" y="1138"/>
                    <a:pt x="1357" y="710"/>
                    <a:pt x="1415" y="553"/>
                  </a:cubicBezTo>
                  <a:cubicBezTo>
                    <a:pt x="1473" y="396"/>
                    <a:pt x="1477" y="368"/>
                    <a:pt x="1501" y="303"/>
                  </a:cubicBezTo>
                  <a:cubicBezTo>
                    <a:pt x="1525" y="238"/>
                    <a:pt x="1541" y="197"/>
                    <a:pt x="1558" y="160"/>
                  </a:cubicBezTo>
                  <a:cubicBezTo>
                    <a:pt x="1575" y="123"/>
                    <a:pt x="1577" y="106"/>
                    <a:pt x="1601" y="82"/>
                  </a:cubicBezTo>
                  <a:cubicBezTo>
                    <a:pt x="1625" y="58"/>
                    <a:pt x="1669" y="21"/>
                    <a:pt x="1705" y="13"/>
                  </a:cubicBezTo>
                  <a:cubicBezTo>
                    <a:pt x="1741" y="5"/>
                    <a:pt x="1772" y="0"/>
                    <a:pt x="1815" y="32"/>
                  </a:cubicBezTo>
                  <a:cubicBezTo>
                    <a:pt x="1858" y="64"/>
                    <a:pt x="1852" y="49"/>
                    <a:pt x="1965" y="203"/>
                  </a:cubicBezTo>
                  <a:cubicBezTo>
                    <a:pt x="2078" y="357"/>
                    <a:pt x="2386" y="800"/>
                    <a:pt x="2496" y="957"/>
                  </a:cubicBezTo>
                </a:path>
              </a:pathLst>
            </a:custGeom>
            <a:noFill/>
            <a:ln w="28575">
              <a:solidFill>
                <a:schemeClr val="tx1"/>
              </a:solidFill>
              <a:round/>
              <a:headEnd/>
              <a:tailEnd/>
            </a:ln>
          </p:spPr>
          <p:txBody>
            <a:bodyPr wrap="none" anchor="ctr"/>
            <a:lstStyle/>
            <a:p>
              <a:endParaRPr lang="hu-HU"/>
            </a:p>
          </p:txBody>
        </p:sp>
        <p:sp>
          <p:nvSpPr>
            <p:cNvPr id="12338" name="Line 188"/>
            <p:cNvSpPr>
              <a:spLocks noChangeShapeType="1"/>
            </p:cNvSpPr>
            <p:nvPr/>
          </p:nvSpPr>
          <p:spPr bwMode="auto">
            <a:xfrm>
              <a:off x="5047" y="3240"/>
              <a:ext cx="46" cy="0"/>
            </a:xfrm>
            <a:prstGeom prst="line">
              <a:avLst/>
            </a:prstGeom>
            <a:noFill/>
            <a:ln w="9525">
              <a:solidFill>
                <a:schemeClr val="tx1"/>
              </a:solidFill>
              <a:round/>
              <a:headEnd/>
              <a:tailEnd/>
            </a:ln>
          </p:spPr>
          <p:txBody>
            <a:bodyPr wrap="none" anchor="ctr"/>
            <a:lstStyle/>
            <a:p>
              <a:endParaRPr lang="hu-HU"/>
            </a:p>
          </p:txBody>
        </p:sp>
        <p:sp>
          <p:nvSpPr>
            <p:cNvPr id="12339" name="Line 189"/>
            <p:cNvSpPr>
              <a:spLocks noChangeShapeType="1"/>
            </p:cNvSpPr>
            <p:nvPr/>
          </p:nvSpPr>
          <p:spPr bwMode="auto">
            <a:xfrm>
              <a:off x="5047" y="3598"/>
              <a:ext cx="46" cy="0"/>
            </a:xfrm>
            <a:prstGeom prst="line">
              <a:avLst/>
            </a:prstGeom>
            <a:noFill/>
            <a:ln w="9525">
              <a:solidFill>
                <a:schemeClr val="tx1"/>
              </a:solidFill>
              <a:round/>
              <a:headEnd/>
              <a:tailEnd/>
            </a:ln>
          </p:spPr>
          <p:txBody>
            <a:bodyPr wrap="none" anchor="ctr"/>
            <a:lstStyle/>
            <a:p>
              <a:endParaRPr lang="hu-HU"/>
            </a:p>
          </p:txBody>
        </p:sp>
        <p:sp>
          <p:nvSpPr>
            <p:cNvPr id="12340" name="Line 190"/>
            <p:cNvSpPr>
              <a:spLocks noChangeShapeType="1"/>
            </p:cNvSpPr>
            <p:nvPr/>
          </p:nvSpPr>
          <p:spPr bwMode="auto">
            <a:xfrm>
              <a:off x="5047" y="3947"/>
              <a:ext cx="46" cy="0"/>
            </a:xfrm>
            <a:prstGeom prst="line">
              <a:avLst/>
            </a:prstGeom>
            <a:noFill/>
            <a:ln w="9525">
              <a:solidFill>
                <a:schemeClr val="tx1"/>
              </a:solidFill>
              <a:round/>
              <a:headEnd/>
              <a:tailEnd/>
            </a:ln>
          </p:spPr>
          <p:txBody>
            <a:bodyPr wrap="none" anchor="ctr"/>
            <a:lstStyle/>
            <a:p>
              <a:endParaRPr lang="hu-HU"/>
            </a:p>
          </p:txBody>
        </p:sp>
        <p:sp>
          <p:nvSpPr>
            <p:cNvPr id="12341" name="Line 191"/>
            <p:cNvSpPr>
              <a:spLocks noChangeShapeType="1"/>
            </p:cNvSpPr>
            <p:nvPr/>
          </p:nvSpPr>
          <p:spPr bwMode="auto">
            <a:xfrm>
              <a:off x="4440" y="3947"/>
              <a:ext cx="117" cy="0"/>
            </a:xfrm>
            <a:prstGeom prst="line">
              <a:avLst/>
            </a:prstGeom>
            <a:noFill/>
            <a:ln w="9525">
              <a:solidFill>
                <a:schemeClr val="tx1"/>
              </a:solidFill>
              <a:round/>
              <a:headEnd/>
              <a:tailEnd/>
            </a:ln>
          </p:spPr>
          <p:txBody>
            <a:bodyPr wrap="none" anchor="ctr"/>
            <a:lstStyle/>
            <a:p>
              <a:endParaRPr lang="hu-HU"/>
            </a:p>
          </p:txBody>
        </p:sp>
      </p:grpSp>
      <p:sp>
        <p:nvSpPr>
          <p:cNvPr id="12294" name="Text Box 192"/>
          <p:cNvSpPr txBox="1">
            <a:spLocks noChangeArrowheads="1"/>
          </p:cNvSpPr>
          <p:nvPr/>
        </p:nvSpPr>
        <p:spPr bwMode="auto">
          <a:xfrm>
            <a:off x="533400" y="319088"/>
            <a:ext cx="8181975" cy="519112"/>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Arial Black" pitchFamily="1" charset="0"/>
              </a:rPr>
              <a:t>Examples of Sharp Oil Peaking</a:t>
            </a:r>
            <a:endParaRPr lang="en-US">
              <a:latin typeface="Arial Black" pitchFamily="1"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336675" y="869950"/>
            <a:ext cx="5292725" cy="5759450"/>
          </a:xfrm>
          <a:prstGeom prst="rect">
            <a:avLst/>
          </a:prstGeom>
          <a:noFill/>
          <a:ln w="9525">
            <a:noFill/>
            <a:miter lim="800000"/>
            <a:headEnd/>
            <a:tailEnd/>
          </a:ln>
        </p:spPr>
        <p:txBody>
          <a:bodyPr>
            <a:spAutoFit/>
          </a:bodyPr>
          <a:lstStyle/>
          <a:p>
            <a:pPr algn="just">
              <a:lnSpc>
                <a:spcPct val="70000"/>
              </a:lnSpc>
              <a:spcBef>
                <a:spcPct val="20000"/>
              </a:spcBef>
              <a:buFontTx/>
              <a:buChar char="•"/>
            </a:pPr>
            <a:endParaRPr lang="en-US" sz="1400" b="1">
              <a:solidFill>
                <a:schemeClr val="accent2"/>
              </a:solidFill>
            </a:endParaRPr>
          </a:p>
          <a:p>
            <a:pPr algn="just">
              <a:lnSpc>
                <a:spcPct val="80000"/>
              </a:lnSpc>
              <a:spcBef>
                <a:spcPct val="20000"/>
              </a:spcBef>
              <a:buFontTx/>
              <a:buChar char="•"/>
            </a:pPr>
            <a:r>
              <a:rPr lang="en-US" sz="1600" b="1">
                <a:solidFill>
                  <a:schemeClr val="accent2"/>
                </a:solidFill>
              </a:rPr>
              <a:t>Pickens, T. Boone</a:t>
            </a:r>
            <a:r>
              <a:rPr lang="en-US" sz="1200" b="1">
                <a:solidFill>
                  <a:schemeClr val="accent2"/>
                </a:solidFill>
              </a:rPr>
              <a:t> </a:t>
            </a:r>
            <a:r>
              <a:rPr lang="en-US" sz="1200">
                <a:solidFill>
                  <a:schemeClr val="accent2"/>
                </a:solidFill>
              </a:rPr>
              <a:t>(Oil &amp; gas investor)………………………..</a:t>
            </a:r>
            <a:r>
              <a:rPr lang="en-US" sz="1200" b="1">
                <a:solidFill>
                  <a:schemeClr val="accent2"/>
                </a:solidFill>
              </a:rPr>
              <a:t>2005</a:t>
            </a:r>
          </a:p>
          <a:p>
            <a:pPr algn="just">
              <a:lnSpc>
                <a:spcPct val="80000"/>
              </a:lnSpc>
              <a:spcBef>
                <a:spcPct val="20000"/>
              </a:spcBef>
              <a:buFontTx/>
              <a:buChar char="•"/>
            </a:pPr>
            <a:r>
              <a:rPr lang="en-US" sz="1200" b="1">
                <a:solidFill>
                  <a:schemeClr val="accent2"/>
                </a:solidFill>
              </a:rPr>
              <a:t>Deffeyes, K. </a:t>
            </a:r>
            <a:r>
              <a:rPr lang="en-US" sz="1200">
                <a:solidFill>
                  <a:schemeClr val="accent2"/>
                </a:solidFill>
              </a:rPr>
              <a:t>(Retired professor &amp; retired Shell)………………………. </a:t>
            </a:r>
            <a:r>
              <a:rPr lang="en-US" sz="1200" b="1">
                <a:solidFill>
                  <a:schemeClr val="accent2"/>
                </a:solidFill>
              </a:rPr>
              <a:t>2005</a:t>
            </a:r>
          </a:p>
          <a:p>
            <a:pPr algn="just">
              <a:lnSpc>
                <a:spcPct val="80000"/>
              </a:lnSpc>
              <a:spcBef>
                <a:spcPct val="20000"/>
              </a:spcBef>
              <a:buFontTx/>
              <a:buChar char="•"/>
            </a:pPr>
            <a:r>
              <a:rPr lang="en-US" sz="1200" b="1">
                <a:solidFill>
                  <a:schemeClr val="accent2"/>
                </a:solidFill>
              </a:rPr>
              <a:t>Westervelt, E.T. et al. </a:t>
            </a:r>
            <a:r>
              <a:rPr lang="en-US" sz="1200">
                <a:solidFill>
                  <a:schemeClr val="accent2"/>
                </a:solidFill>
              </a:rPr>
              <a:t>(US Army Corps of Engrs)………….……..</a:t>
            </a:r>
            <a:r>
              <a:rPr lang="en-US" sz="1200" b="1">
                <a:solidFill>
                  <a:schemeClr val="accent2"/>
                </a:solidFill>
              </a:rPr>
              <a:t>At hand</a:t>
            </a:r>
          </a:p>
          <a:p>
            <a:pPr algn="just">
              <a:lnSpc>
                <a:spcPct val="80000"/>
              </a:lnSpc>
              <a:spcBef>
                <a:spcPct val="20000"/>
              </a:spcBef>
              <a:buFontTx/>
              <a:buChar char="•"/>
            </a:pPr>
            <a:r>
              <a:rPr lang="en-US" sz="1600" b="1">
                <a:solidFill>
                  <a:schemeClr val="accent2"/>
                </a:solidFill>
              </a:rPr>
              <a:t>Bakhtiari, S</a:t>
            </a:r>
            <a:r>
              <a:rPr lang="en-US" sz="1800" b="1">
                <a:solidFill>
                  <a:schemeClr val="accent2"/>
                </a:solidFill>
              </a:rPr>
              <a:t>.</a:t>
            </a:r>
            <a:r>
              <a:rPr lang="en-US" sz="1200" b="1">
                <a:solidFill>
                  <a:schemeClr val="accent2"/>
                </a:solidFill>
              </a:rPr>
              <a:t>  </a:t>
            </a:r>
            <a:r>
              <a:rPr lang="en-US" sz="1200">
                <a:solidFill>
                  <a:schemeClr val="accent2"/>
                </a:solidFill>
              </a:rPr>
              <a:t>(Iranian National Oil Co. planner)………………....</a:t>
            </a:r>
            <a:r>
              <a:rPr lang="en-US" sz="1200" b="1">
                <a:solidFill>
                  <a:schemeClr val="accent2"/>
                </a:solidFill>
              </a:rPr>
              <a:t>2005</a:t>
            </a:r>
          </a:p>
          <a:p>
            <a:pPr algn="just">
              <a:lnSpc>
                <a:spcPct val="80000"/>
              </a:lnSpc>
              <a:spcBef>
                <a:spcPct val="20000"/>
              </a:spcBef>
              <a:buFontTx/>
              <a:buChar char="•"/>
            </a:pPr>
            <a:r>
              <a:rPr lang="en-US" sz="1200" b="1">
                <a:solidFill>
                  <a:schemeClr val="accent2"/>
                </a:solidFill>
              </a:rPr>
              <a:t>Simmons, M. </a:t>
            </a:r>
            <a:r>
              <a:rPr lang="en-US" sz="1200">
                <a:solidFill>
                  <a:schemeClr val="accent2"/>
                </a:solidFill>
              </a:rPr>
              <a:t>(Oil expert &amp; businessman)………………………</a:t>
            </a:r>
            <a:r>
              <a:rPr lang="en-US" sz="1200" b="1">
                <a:solidFill>
                  <a:schemeClr val="accent2"/>
                </a:solidFill>
              </a:rPr>
              <a:t>Very soon</a:t>
            </a:r>
          </a:p>
          <a:p>
            <a:pPr algn="just">
              <a:lnSpc>
                <a:spcPct val="80000"/>
              </a:lnSpc>
              <a:spcBef>
                <a:spcPct val="20000"/>
              </a:spcBef>
            </a:pPr>
            <a:endParaRPr lang="en-US" sz="1200" b="1">
              <a:solidFill>
                <a:schemeClr val="accent2"/>
              </a:solidFill>
            </a:endParaRPr>
          </a:p>
          <a:p>
            <a:pPr algn="just">
              <a:lnSpc>
                <a:spcPct val="80000"/>
              </a:lnSpc>
              <a:spcBef>
                <a:spcPct val="20000"/>
              </a:spcBef>
              <a:buFontTx/>
              <a:buChar char="•"/>
            </a:pPr>
            <a:r>
              <a:rPr lang="en-US" sz="1200" b="1">
                <a:solidFill>
                  <a:schemeClr val="accent2"/>
                </a:solidFill>
              </a:rPr>
              <a:t>Bentley, R. </a:t>
            </a:r>
            <a:r>
              <a:rPr lang="en-US" sz="1200">
                <a:solidFill>
                  <a:schemeClr val="accent2"/>
                </a:solidFill>
              </a:rPr>
              <a:t>(University energy analyst)……….………..……</a:t>
            </a:r>
            <a:r>
              <a:rPr lang="en-US" sz="1200" b="1">
                <a:solidFill>
                  <a:schemeClr val="accent2"/>
                </a:solidFill>
              </a:rPr>
              <a:t>Around 2010</a:t>
            </a:r>
          </a:p>
          <a:p>
            <a:pPr algn="just">
              <a:lnSpc>
                <a:spcPct val="80000"/>
              </a:lnSpc>
              <a:spcBef>
                <a:spcPct val="20000"/>
              </a:spcBef>
              <a:buFontTx/>
              <a:buChar char="•"/>
            </a:pPr>
            <a:r>
              <a:rPr lang="en-US" sz="1600" b="1">
                <a:solidFill>
                  <a:schemeClr val="accent2"/>
                </a:solidFill>
              </a:rPr>
              <a:t>Campbell, C.</a:t>
            </a:r>
            <a:r>
              <a:rPr lang="en-US" sz="1200" b="1">
                <a:solidFill>
                  <a:schemeClr val="accent2"/>
                </a:solidFill>
              </a:rPr>
              <a:t>  </a:t>
            </a:r>
            <a:r>
              <a:rPr lang="en-US" sz="1200">
                <a:solidFill>
                  <a:schemeClr val="accent2"/>
                </a:solidFill>
              </a:rPr>
              <a:t>(Retired oil company geologist).…………..  </a:t>
            </a:r>
            <a:r>
              <a:rPr lang="en-US" sz="1200" b="1">
                <a:solidFill>
                  <a:schemeClr val="accent2"/>
                </a:solidFill>
              </a:rPr>
              <a:t>2010-2011</a:t>
            </a:r>
          </a:p>
          <a:p>
            <a:pPr algn="just">
              <a:lnSpc>
                <a:spcPct val="80000"/>
              </a:lnSpc>
              <a:spcBef>
                <a:spcPct val="20000"/>
              </a:spcBef>
              <a:buFontTx/>
              <a:buChar char="•"/>
            </a:pPr>
            <a:r>
              <a:rPr lang="en-US" sz="1200" b="1">
                <a:solidFill>
                  <a:schemeClr val="accent2"/>
                </a:solidFill>
              </a:rPr>
              <a:t>Skrebowski, C. </a:t>
            </a:r>
            <a:r>
              <a:rPr lang="en-US" sz="1200">
                <a:solidFill>
                  <a:schemeClr val="accent2"/>
                </a:solidFill>
              </a:rPr>
              <a:t>(Editor of Petroleum Review)……………….…. </a:t>
            </a:r>
            <a:r>
              <a:rPr lang="en-US" sz="1200" b="1">
                <a:solidFill>
                  <a:schemeClr val="accent2"/>
                </a:solidFill>
              </a:rPr>
              <a:t>2010-2011</a:t>
            </a:r>
          </a:p>
          <a:p>
            <a:pPr algn="just">
              <a:lnSpc>
                <a:spcPct val="80000"/>
              </a:lnSpc>
              <a:spcBef>
                <a:spcPct val="20000"/>
              </a:spcBef>
              <a:buFontTx/>
              <a:buChar char="•"/>
            </a:pPr>
            <a:r>
              <a:rPr lang="en-US" sz="1600" b="1">
                <a:solidFill>
                  <a:schemeClr val="accent2"/>
                </a:solidFill>
              </a:rPr>
              <a:t>Pang, X</a:t>
            </a:r>
            <a:r>
              <a:rPr lang="en-US" sz="1800" b="1">
                <a:solidFill>
                  <a:schemeClr val="accent2"/>
                </a:solidFill>
              </a:rPr>
              <a:t> </a:t>
            </a:r>
            <a:r>
              <a:rPr lang="en-US" sz="1200">
                <a:solidFill>
                  <a:schemeClr val="accent2"/>
                </a:solidFill>
              </a:rPr>
              <a:t>(China Petroleum Univ.)…………………..…….  </a:t>
            </a:r>
            <a:r>
              <a:rPr lang="en-US" sz="1200" b="1">
                <a:solidFill>
                  <a:schemeClr val="accent2"/>
                </a:solidFill>
              </a:rPr>
              <a:t>Around 2012</a:t>
            </a:r>
            <a:endParaRPr lang="en-US" sz="1800" b="1">
              <a:solidFill>
                <a:schemeClr val="accent2"/>
              </a:solidFill>
            </a:endParaRPr>
          </a:p>
          <a:p>
            <a:pPr algn="just">
              <a:lnSpc>
                <a:spcPct val="80000"/>
              </a:lnSpc>
              <a:spcBef>
                <a:spcPct val="20000"/>
              </a:spcBef>
              <a:buFontTx/>
              <a:buChar char="•"/>
            </a:pPr>
            <a:r>
              <a:rPr lang="en-US" sz="1200" b="1">
                <a:solidFill>
                  <a:schemeClr val="accent2"/>
                </a:solidFill>
              </a:rPr>
              <a:t>Meling, L.M.  </a:t>
            </a:r>
            <a:r>
              <a:rPr lang="en-US" sz="1200">
                <a:solidFill>
                  <a:schemeClr val="accent2"/>
                </a:solidFill>
              </a:rPr>
              <a:t>(Statoil oil company geologist)…..</a:t>
            </a:r>
            <a:r>
              <a:rPr lang="en-US" sz="1200" b="1">
                <a:solidFill>
                  <a:schemeClr val="accent2"/>
                </a:solidFill>
              </a:rPr>
              <a:t>A challenge around 2011</a:t>
            </a:r>
          </a:p>
          <a:p>
            <a:pPr lvl="1" algn="just">
              <a:lnSpc>
                <a:spcPct val="80000"/>
              </a:lnSpc>
              <a:spcBef>
                <a:spcPct val="20000"/>
              </a:spcBef>
              <a:buFontTx/>
              <a:buChar char="–"/>
            </a:pPr>
            <a:r>
              <a:rPr lang="en-US" sz="1200">
                <a:solidFill>
                  <a:schemeClr val="accent2"/>
                </a:solidFill>
                <a:latin typeface="Times New Roman" pitchFamily="18" charset="0"/>
              </a:rPr>
              <a:t> </a:t>
            </a:r>
            <a:endParaRPr lang="en-US" sz="1200" b="1">
              <a:solidFill>
                <a:schemeClr val="accent2"/>
              </a:solidFill>
            </a:endParaRPr>
          </a:p>
          <a:p>
            <a:pPr algn="just">
              <a:lnSpc>
                <a:spcPct val="80000"/>
              </a:lnSpc>
              <a:spcBef>
                <a:spcPct val="20000"/>
              </a:spcBef>
              <a:buFontTx/>
              <a:buChar char="•"/>
            </a:pPr>
            <a:r>
              <a:rPr lang="en-US" sz="1200" b="1">
                <a:solidFill>
                  <a:schemeClr val="accent2"/>
                </a:solidFill>
              </a:rPr>
              <a:t>Volvo Trucks………………………………………………..Within a decade</a:t>
            </a:r>
          </a:p>
          <a:p>
            <a:pPr algn="just">
              <a:lnSpc>
                <a:spcPct val="80000"/>
              </a:lnSpc>
              <a:spcBef>
                <a:spcPct val="20000"/>
              </a:spcBef>
              <a:buFontTx/>
              <a:buChar char="•"/>
            </a:pPr>
            <a:r>
              <a:rPr lang="en-US" sz="1200" b="1">
                <a:solidFill>
                  <a:schemeClr val="accent2"/>
                </a:solidFill>
              </a:rPr>
              <a:t>de Margerie, C. </a:t>
            </a:r>
            <a:r>
              <a:rPr lang="en-US" sz="1200">
                <a:solidFill>
                  <a:schemeClr val="accent2"/>
                </a:solidFill>
              </a:rPr>
              <a:t>(Oil company executive) ………………...</a:t>
            </a:r>
            <a:r>
              <a:rPr lang="en-US" sz="1200" b="1">
                <a:solidFill>
                  <a:schemeClr val="accent2"/>
                </a:solidFill>
              </a:rPr>
              <a:t>Within a decade</a:t>
            </a:r>
            <a:endParaRPr lang="en-US" sz="1200" i="1">
              <a:solidFill>
                <a:schemeClr val="accent2"/>
              </a:solidFill>
            </a:endParaRPr>
          </a:p>
          <a:p>
            <a:pPr algn="just">
              <a:lnSpc>
                <a:spcPct val="80000"/>
              </a:lnSpc>
              <a:spcBef>
                <a:spcPct val="20000"/>
              </a:spcBef>
              <a:buFontTx/>
              <a:buChar char="•"/>
            </a:pPr>
            <a:r>
              <a:rPr lang="en-US" sz="1600" b="1">
                <a:solidFill>
                  <a:schemeClr val="accent2"/>
                </a:solidFill>
              </a:rPr>
              <a:t>Husseini, S</a:t>
            </a:r>
            <a:r>
              <a:rPr lang="en-US" sz="1800" b="1">
                <a:solidFill>
                  <a:schemeClr val="accent2"/>
                </a:solidFill>
              </a:rPr>
              <a:t>.</a:t>
            </a:r>
            <a:r>
              <a:rPr lang="en-US" sz="1200">
                <a:solidFill>
                  <a:schemeClr val="accent2"/>
                </a:solidFill>
              </a:rPr>
              <a:t> (Retired Saudi Aramco)………………..…………… </a:t>
            </a:r>
            <a:r>
              <a:rPr lang="en-US" sz="1200" b="1">
                <a:solidFill>
                  <a:schemeClr val="accent2"/>
                </a:solidFill>
              </a:rPr>
              <a:t>2015</a:t>
            </a:r>
          </a:p>
          <a:p>
            <a:pPr algn="just">
              <a:lnSpc>
                <a:spcPct val="80000"/>
              </a:lnSpc>
              <a:spcBef>
                <a:spcPct val="20000"/>
              </a:spcBef>
              <a:buFontTx/>
              <a:buChar char="•"/>
            </a:pPr>
            <a:r>
              <a:rPr lang="en-US" sz="1200" b="1">
                <a:solidFill>
                  <a:schemeClr val="accent2"/>
                </a:solidFill>
              </a:rPr>
              <a:t>Merrill Lynch </a:t>
            </a:r>
            <a:r>
              <a:rPr lang="en-US" sz="1200">
                <a:solidFill>
                  <a:schemeClr val="accent2"/>
                </a:solidFill>
              </a:rPr>
              <a:t>(Brokerage / Financial).…….………..……..…. </a:t>
            </a:r>
            <a:r>
              <a:rPr lang="en-US" sz="1200" b="1">
                <a:solidFill>
                  <a:schemeClr val="accent2"/>
                </a:solidFill>
              </a:rPr>
              <a:t>Around 2015</a:t>
            </a:r>
          </a:p>
          <a:p>
            <a:pPr algn="just">
              <a:lnSpc>
                <a:spcPct val="80000"/>
              </a:lnSpc>
              <a:spcBef>
                <a:spcPct val="20000"/>
              </a:spcBef>
              <a:buFontTx/>
              <a:buChar char="•"/>
            </a:pPr>
            <a:r>
              <a:rPr lang="en-US" sz="1200" b="1">
                <a:solidFill>
                  <a:schemeClr val="accent2"/>
                </a:solidFill>
              </a:rPr>
              <a:t>West, J.R., PFC Energy  </a:t>
            </a:r>
            <a:r>
              <a:rPr lang="en-US" sz="1200">
                <a:solidFill>
                  <a:schemeClr val="accent2"/>
                </a:solidFill>
              </a:rPr>
              <a:t>(Consultants)..……………….……....</a:t>
            </a:r>
            <a:r>
              <a:rPr lang="en-US" sz="1200" b="1">
                <a:solidFill>
                  <a:schemeClr val="accent2"/>
                </a:solidFill>
              </a:rPr>
              <a:t>2015-2020</a:t>
            </a:r>
          </a:p>
          <a:p>
            <a:pPr algn="just">
              <a:lnSpc>
                <a:spcPct val="80000"/>
              </a:lnSpc>
              <a:spcBef>
                <a:spcPct val="20000"/>
              </a:spcBef>
              <a:buFontTx/>
              <a:buChar char="•"/>
            </a:pPr>
            <a:r>
              <a:rPr lang="en-US" sz="1600" b="1">
                <a:solidFill>
                  <a:schemeClr val="accent2"/>
                </a:solidFill>
              </a:rPr>
              <a:t>Maxwell, C.T.,</a:t>
            </a:r>
            <a:r>
              <a:rPr lang="en-US" sz="1200" b="1">
                <a:solidFill>
                  <a:schemeClr val="accent2"/>
                </a:solidFill>
              </a:rPr>
              <a:t> Weeden &amp; Co. </a:t>
            </a:r>
            <a:r>
              <a:rPr lang="en-US" sz="1200">
                <a:solidFill>
                  <a:schemeClr val="accent2"/>
                </a:solidFill>
              </a:rPr>
              <a:t>(Brokerage)..</a:t>
            </a:r>
            <a:r>
              <a:rPr lang="en-US" sz="1200" b="1">
                <a:solidFill>
                  <a:schemeClr val="accent2"/>
                </a:solidFill>
              </a:rPr>
              <a:t>Around 2020 or earlier</a:t>
            </a:r>
          </a:p>
          <a:p>
            <a:pPr algn="just">
              <a:lnSpc>
                <a:spcPct val="80000"/>
              </a:lnSpc>
              <a:spcBef>
                <a:spcPct val="20000"/>
              </a:spcBef>
              <a:buFontTx/>
              <a:buChar char="•"/>
            </a:pPr>
            <a:r>
              <a:rPr lang="en-US" sz="1200" b="1">
                <a:solidFill>
                  <a:schemeClr val="accent2"/>
                </a:solidFill>
              </a:rPr>
              <a:t>Wood Mackenzie </a:t>
            </a:r>
            <a:r>
              <a:rPr lang="en-US" sz="1200">
                <a:solidFill>
                  <a:schemeClr val="accent2"/>
                </a:solidFill>
              </a:rPr>
              <a:t>(Energy consulting)……………..</a:t>
            </a:r>
            <a:r>
              <a:rPr lang="en-US" sz="1200" b="1">
                <a:solidFill>
                  <a:schemeClr val="accent2"/>
                </a:solidFill>
              </a:rPr>
              <a:t>Tight balance by 2020</a:t>
            </a:r>
            <a:endParaRPr lang="en-US" sz="1200">
              <a:solidFill>
                <a:schemeClr val="accent2"/>
              </a:solidFill>
            </a:endParaRPr>
          </a:p>
          <a:p>
            <a:pPr algn="just">
              <a:lnSpc>
                <a:spcPct val="80000"/>
              </a:lnSpc>
              <a:spcBef>
                <a:spcPct val="20000"/>
              </a:spcBef>
              <a:buFontTx/>
              <a:buChar char="•"/>
            </a:pPr>
            <a:endParaRPr lang="en-US" sz="1200" b="1">
              <a:solidFill>
                <a:schemeClr val="accent2"/>
              </a:solidFill>
            </a:endParaRPr>
          </a:p>
          <a:p>
            <a:pPr algn="just">
              <a:lnSpc>
                <a:spcPct val="80000"/>
              </a:lnSpc>
              <a:spcBef>
                <a:spcPct val="20000"/>
              </a:spcBef>
              <a:buFontTx/>
              <a:buChar char="•"/>
            </a:pPr>
            <a:r>
              <a:rPr lang="en-US" sz="1600" b="1">
                <a:solidFill>
                  <a:schemeClr val="accent2"/>
                </a:solidFill>
              </a:rPr>
              <a:t>Shell </a:t>
            </a:r>
            <a:r>
              <a:rPr lang="en-US" sz="1200">
                <a:solidFill>
                  <a:schemeClr val="accent2"/>
                </a:solidFill>
              </a:rPr>
              <a:t>(Oil company)…….………………………………………..…….</a:t>
            </a:r>
            <a:r>
              <a:rPr lang="en-US" sz="1200" b="1">
                <a:solidFill>
                  <a:schemeClr val="accent2"/>
                </a:solidFill>
              </a:rPr>
              <a:t>2025</a:t>
            </a:r>
            <a:endParaRPr lang="en-US" sz="1600" b="1">
              <a:solidFill>
                <a:schemeClr val="accent2"/>
              </a:solidFill>
            </a:endParaRPr>
          </a:p>
          <a:p>
            <a:pPr algn="just">
              <a:lnSpc>
                <a:spcPct val="80000"/>
              </a:lnSpc>
              <a:spcBef>
                <a:spcPct val="20000"/>
              </a:spcBef>
              <a:buFontTx/>
              <a:buChar char="•"/>
            </a:pPr>
            <a:r>
              <a:rPr lang="en-US" sz="1600" b="1">
                <a:solidFill>
                  <a:schemeClr val="accent2"/>
                </a:solidFill>
              </a:rPr>
              <a:t>ExxonMobil </a:t>
            </a:r>
            <a:r>
              <a:rPr lang="en-US" sz="1200">
                <a:solidFill>
                  <a:schemeClr val="accent2"/>
                </a:solidFill>
              </a:rPr>
              <a:t>(Oil company)…….…………………</a:t>
            </a:r>
            <a:r>
              <a:rPr lang="en-US" sz="1200" b="1">
                <a:solidFill>
                  <a:schemeClr val="accent2"/>
                </a:solidFill>
              </a:rPr>
              <a:t>No sign of peaking</a:t>
            </a:r>
          </a:p>
          <a:p>
            <a:pPr algn="just">
              <a:lnSpc>
                <a:spcPct val="80000"/>
              </a:lnSpc>
              <a:spcBef>
                <a:spcPct val="20000"/>
              </a:spcBef>
              <a:buFontTx/>
              <a:buChar char="•"/>
            </a:pPr>
            <a:r>
              <a:rPr lang="en-US" sz="1600" b="1">
                <a:solidFill>
                  <a:schemeClr val="accent2"/>
                </a:solidFill>
              </a:rPr>
              <a:t>CERA</a:t>
            </a:r>
            <a:r>
              <a:rPr lang="en-US" sz="1200" b="1">
                <a:solidFill>
                  <a:schemeClr val="accent2"/>
                </a:solidFill>
              </a:rPr>
              <a:t> </a:t>
            </a:r>
            <a:r>
              <a:rPr lang="en-US" sz="1200">
                <a:solidFill>
                  <a:schemeClr val="accent2"/>
                </a:solidFill>
              </a:rPr>
              <a:t>(Energy consulting)……………………………………... </a:t>
            </a:r>
            <a:r>
              <a:rPr lang="en-US" sz="1200" b="1">
                <a:solidFill>
                  <a:schemeClr val="accent2"/>
                </a:solidFill>
              </a:rPr>
              <a:t>After 2030</a:t>
            </a:r>
          </a:p>
          <a:p>
            <a:pPr algn="just">
              <a:lnSpc>
                <a:spcPct val="80000"/>
              </a:lnSpc>
              <a:spcBef>
                <a:spcPct val="20000"/>
              </a:spcBef>
              <a:buFontTx/>
              <a:buChar char="•"/>
            </a:pPr>
            <a:r>
              <a:rPr lang="en-US" sz="1200" b="1">
                <a:solidFill>
                  <a:schemeClr val="accent2"/>
                </a:solidFill>
              </a:rPr>
              <a:t> </a:t>
            </a:r>
            <a:r>
              <a:rPr lang="en-US" sz="1600" b="1">
                <a:solidFill>
                  <a:schemeClr val="accent2"/>
                </a:solidFill>
              </a:rPr>
              <a:t>EIA</a:t>
            </a:r>
            <a:r>
              <a:rPr lang="en-US" sz="1200">
                <a:solidFill>
                  <a:schemeClr val="accent2"/>
                </a:solidFill>
              </a:rPr>
              <a:t>……………………………………………………………….... </a:t>
            </a:r>
            <a:r>
              <a:rPr lang="en-US" sz="1200" b="1">
                <a:solidFill>
                  <a:schemeClr val="accent2"/>
                </a:solidFill>
              </a:rPr>
              <a:t>After 2030</a:t>
            </a:r>
          </a:p>
          <a:p>
            <a:pPr algn="just">
              <a:lnSpc>
                <a:spcPct val="80000"/>
              </a:lnSpc>
              <a:spcBef>
                <a:spcPct val="20000"/>
              </a:spcBef>
              <a:buFontTx/>
              <a:buChar char="•"/>
            </a:pPr>
            <a:r>
              <a:rPr lang="en-US" sz="1200" b="1">
                <a:solidFill>
                  <a:schemeClr val="accent2"/>
                </a:solidFill>
              </a:rPr>
              <a:t> </a:t>
            </a:r>
            <a:r>
              <a:rPr lang="en-US" sz="1600" b="1">
                <a:solidFill>
                  <a:schemeClr val="accent2"/>
                </a:solidFill>
              </a:rPr>
              <a:t>International Energy Agency</a:t>
            </a:r>
            <a:r>
              <a:rPr lang="en-US" sz="1200">
                <a:solidFill>
                  <a:schemeClr val="accent2"/>
                </a:solidFill>
              </a:rPr>
              <a:t>…………….………... </a:t>
            </a:r>
            <a:r>
              <a:rPr lang="en-US" sz="1200" b="1">
                <a:solidFill>
                  <a:schemeClr val="accent2"/>
                </a:solidFill>
              </a:rPr>
              <a:t>After 2030</a:t>
            </a:r>
          </a:p>
          <a:p>
            <a:pPr algn="just">
              <a:lnSpc>
                <a:spcPct val="80000"/>
              </a:lnSpc>
              <a:spcBef>
                <a:spcPct val="20000"/>
              </a:spcBef>
              <a:buFontTx/>
              <a:buChar char="•"/>
            </a:pPr>
            <a:endParaRPr lang="en-US" sz="1200">
              <a:solidFill>
                <a:schemeClr val="accent2"/>
              </a:solidFill>
            </a:endParaRPr>
          </a:p>
        </p:txBody>
      </p:sp>
      <p:sp>
        <p:nvSpPr>
          <p:cNvPr id="22531" name="AutoShape 5"/>
          <p:cNvSpPr>
            <a:spLocks/>
          </p:cNvSpPr>
          <p:nvPr/>
        </p:nvSpPr>
        <p:spPr bwMode="auto">
          <a:xfrm>
            <a:off x="6670675" y="1174750"/>
            <a:ext cx="152400" cy="990600"/>
          </a:xfrm>
          <a:prstGeom prst="rightBrace">
            <a:avLst>
              <a:gd name="adj1" fmla="val 54167"/>
              <a:gd name="adj2" fmla="val 50000"/>
            </a:avLst>
          </a:prstGeom>
          <a:noFill/>
          <a:ln w="28575">
            <a:solidFill>
              <a:schemeClr val="tx1"/>
            </a:solidFill>
            <a:round/>
            <a:headEnd/>
            <a:tailEnd/>
          </a:ln>
        </p:spPr>
        <p:txBody>
          <a:bodyPr wrap="none" anchor="ctr"/>
          <a:lstStyle/>
          <a:p>
            <a:endParaRPr lang="hu-HU"/>
          </a:p>
        </p:txBody>
      </p:sp>
      <p:sp>
        <p:nvSpPr>
          <p:cNvPr id="22532" name="AutoShape 6"/>
          <p:cNvSpPr>
            <a:spLocks/>
          </p:cNvSpPr>
          <p:nvPr/>
        </p:nvSpPr>
        <p:spPr bwMode="auto">
          <a:xfrm>
            <a:off x="6667500" y="2393950"/>
            <a:ext cx="155575" cy="941388"/>
          </a:xfrm>
          <a:prstGeom prst="rightBrace">
            <a:avLst>
              <a:gd name="adj1" fmla="val 50425"/>
              <a:gd name="adj2" fmla="val 50000"/>
            </a:avLst>
          </a:prstGeom>
          <a:noFill/>
          <a:ln w="28575">
            <a:solidFill>
              <a:schemeClr val="tx1"/>
            </a:solidFill>
            <a:round/>
            <a:headEnd/>
            <a:tailEnd/>
          </a:ln>
        </p:spPr>
        <p:txBody>
          <a:bodyPr wrap="none" anchor="ctr"/>
          <a:lstStyle/>
          <a:p>
            <a:endParaRPr lang="hu-HU"/>
          </a:p>
        </p:txBody>
      </p:sp>
      <p:sp>
        <p:nvSpPr>
          <p:cNvPr id="22533" name="AutoShape 7"/>
          <p:cNvSpPr>
            <a:spLocks/>
          </p:cNvSpPr>
          <p:nvPr/>
        </p:nvSpPr>
        <p:spPr bwMode="auto">
          <a:xfrm>
            <a:off x="6667500" y="3716338"/>
            <a:ext cx="155575" cy="1524000"/>
          </a:xfrm>
          <a:prstGeom prst="rightBrace">
            <a:avLst>
              <a:gd name="adj1" fmla="val 81633"/>
              <a:gd name="adj2" fmla="val 50000"/>
            </a:avLst>
          </a:prstGeom>
          <a:noFill/>
          <a:ln w="28575">
            <a:solidFill>
              <a:schemeClr val="tx1"/>
            </a:solidFill>
            <a:round/>
            <a:headEnd/>
            <a:tailEnd/>
          </a:ln>
        </p:spPr>
        <p:txBody>
          <a:bodyPr wrap="none" anchor="ctr"/>
          <a:lstStyle/>
          <a:p>
            <a:endParaRPr lang="hu-HU"/>
          </a:p>
        </p:txBody>
      </p:sp>
      <p:sp>
        <p:nvSpPr>
          <p:cNvPr id="22534" name="AutoShape 8"/>
          <p:cNvSpPr>
            <a:spLocks/>
          </p:cNvSpPr>
          <p:nvPr/>
        </p:nvSpPr>
        <p:spPr bwMode="auto">
          <a:xfrm>
            <a:off x="6667500" y="5468938"/>
            <a:ext cx="155575" cy="762000"/>
          </a:xfrm>
          <a:prstGeom prst="rightBrace">
            <a:avLst>
              <a:gd name="adj1" fmla="val 40816"/>
              <a:gd name="adj2" fmla="val 50000"/>
            </a:avLst>
          </a:prstGeom>
          <a:noFill/>
          <a:ln w="28575">
            <a:solidFill>
              <a:schemeClr val="tx1"/>
            </a:solidFill>
            <a:round/>
            <a:headEnd/>
            <a:tailEnd/>
          </a:ln>
        </p:spPr>
        <p:txBody>
          <a:bodyPr wrap="none" anchor="ctr"/>
          <a:lstStyle/>
          <a:p>
            <a:endParaRPr lang="hu-HU"/>
          </a:p>
        </p:txBody>
      </p:sp>
      <p:sp>
        <p:nvSpPr>
          <p:cNvPr id="22535" name="Text Box 9"/>
          <p:cNvSpPr txBox="1">
            <a:spLocks noChangeArrowheads="1"/>
          </p:cNvSpPr>
          <p:nvPr/>
        </p:nvSpPr>
        <p:spPr bwMode="auto">
          <a:xfrm>
            <a:off x="6819900" y="1479550"/>
            <a:ext cx="881063" cy="366713"/>
          </a:xfrm>
          <a:prstGeom prst="rect">
            <a:avLst/>
          </a:prstGeom>
          <a:noFill/>
          <a:ln w="9525">
            <a:noFill/>
            <a:miter lim="800000"/>
            <a:headEnd/>
            <a:tailEnd/>
          </a:ln>
        </p:spPr>
        <p:txBody>
          <a:bodyPr>
            <a:spAutoFit/>
          </a:bodyPr>
          <a:lstStyle/>
          <a:p>
            <a:pPr>
              <a:spcBef>
                <a:spcPct val="50000"/>
              </a:spcBef>
            </a:pPr>
            <a:r>
              <a:rPr lang="en-US" sz="1800" b="1">
                <a:solidFill>
                  <a:schemeClr val="accent2"/>
                </a:solidFill>
              </a:rPr>
              <a:t>~ Now</a:t>
            </a:r>
          </a:p>
        </p:txBody>
      </p:sp>
      <p:sp>
        <p:nvSpPr>
          <p:cNvPr id="22536" name="Text Box 10"/>
          <p:cNvSpPr txBox="1">
            <a:spLocks noChangeArrowheads="1"/>
          </p:cNvSpPr>
          <p:nvPr/>
        </p:nvSpPr>
        <p:spPr bwMode="auto">
          <a:xfrm>
            <a:off x="6896100" y="2649538"/>
            <a:ext cx="1109663" cy="366712"/>
          </a:xfrm>
          <a:prstGeom prst="rect">
            <a:avLst/>
          </a:prstGeom>
          <a:noFill/>
          <a:ln w="9525">
            <a:noFill/>
            <a:miter lim="800000"/>
            <a:headEnd/>
            <a:tailEnd/>
          </a:ln>
        </p:spPr>
        <p:txBody>
          <a:bodyPr>
            <a:spAutoFit/>
          </a:bodyPr>
          <a:lstStyle/>
          <a:p>
            <a:pPr>
              <a:spcBef>
                <a:spcPct val="50000"/>
              </a:spcBef>
            </a:pPr>
            <a:r>
              <a:rPr lang="en-US" sz="1800" b="1">
                <a:solidFill>
                  <a:schemeClr val="accent2"/>
                </a:solidFill>
              </a:rPr>
              <a:t>5 years</a:t>
            </a:r>
          </a:p>
        </p:txBody>
      </p:sp>
      <p:sp>
        <p:nvSpPr>
          <p:cNvPr id="22537" name="Text Box 11"/>
          <p:cNvSpPr txBox="1">
            <a:spLocks noChangeArrowheads="1"/>
          </p:cNvSpPr>
          <p:nvPr/>
        </p:nvSpPr>
        <p:spPr bwMode="auto">
          <a:xfrm>
            <a:off x="6853238" y="4325938"/>
            <a:ext cx="1414462" cy="366712"/>
          </a:xfrm>
          <a:prstGeom prst="rect">
            <a:avLst/>
          </a:prstGeom>
          <a:noFill/>
          <a:ln w="9525">
            <a:noFill/>
            <a:miter lim="800000"/>
            <a:headEnd/>
            <a:tailEnd/>
          </a:ln>
        </p:spPr>
        <p:txBody>
          <a:bodyPr>
            <a:spAutoFit/>
          </a:bodyPr>
          <a:lstStyle/>
          <a:p>
            <a:pPr>
              <a:spcBef>
                <a:spcPct val="50000"/>
              </a:spcBef>
            </a:pPr>
            <a:r>
              <a:rPr lang="en-US" sz="1800" b="1">
                <a:solidFill>
                  <a:schemeClr val="accent2"/>
                </a:solidFill>
              </a:rPr>
              <a:t>8-13 years</a:t>
            </a:r>
          </a:p>
        </p:txBody>
      </p:sp>
      <p:sp>
        <p:nvSpPr>
          <p:cNvPr id="22538" name="Text Box 12"/>
          <p:cNvSpPr txBox="1">
            <a:spLocks noChangeArrowheads="1"/>
          </p:cNvSpPr>
          <p:nvPr/>
        </p:nvSpPr>
        <p:spPr bwMode="auto">
          <a:xfrm>
            <a:off x="6896100" y="5621338"/>
            <a:ext cx="1338263" cy="366712"/>
          </a:xfrm>
          <a:prstGeom prst="rect">
            <a:avLst/>
          </a:prstGeom>
          <a:noFill/>
          <a:ln w="9525">
            <a:noFill/>
            <a:miter lim="800000"/>
            <a:headEnd/>
            <a:tailEnd/>
          </a:ln>
        </p:spPr>
        <p:txBody>
          <a:bodyPr>
            <a:spAutoFit/>
          </a:bodyPr>
          <a:lstStyle/>
          <a:p>
            <a:pPr>
              <a:spcBef>
                <a:spcPct val="50000"/>
              </a:spcBef>
            </a:pPr>
            <a:r>
              <a:rPr lang="en-US" sz="1800" b="1">
                <a:solidFill>
                  <a:schemeClr val="accent2"/>
                </a:solidFill>
              </a:rPr>
              <a:t>20+ years</a:t>
            </a:r>
          </a:p>
        </p:txBody>
      </p:sp>
      <p:sp>
        <p:nvSpPr>
          <p:cNvPr id="22539" name="Text Box 13"/>
          <p:cNvSpPr txBox="1">
            <a:spLocks noChangeArrowheads="1"/>
          </p:cNvSpPr>
          <p:nvPr/>
        </p:nvSpPr>
        <p:spPr bwMode="auto">
          <a:xfrm>
            <a:off x="842963" y="381000"/>
            <a:ext cx="7467600" cy="457200"/>
          </a:xfrm>
          <a:prstGeom prst="rect">
            <a:avLst/>
          </a:prstGeom>
          <a:noFill/>
          <a:ln w="9525">
            <a:noFill/>
            <a:miter lim="800000"/>
            <a:headEnd/>
            <a:tailEnd/>
          </a:ln>
        </p:spPr>
        <p:txBody>
          <a:bodyPr>
            <a:spAutoFit/>
          </a:bodyPr>
          <a:lstStyle/>
          <a:p>
            <a:pPr algn="ctr">
              <a:spcBef>
                <a:spcPct val="50000"/>
              </a:spcBef>
            </a:pPr>
            <a:r>
              <a:rPr lang="en-US" b="1">
                <a:solidFill>
                  <a:schemeClr val="accent2"/>
                </a:solidFill>
                <a:latin typeface="Arial Black" pitchFamily="1" charset="0"/>
              </a:rPr>
              <a:t>World Maximum Oil Production Forecasts</a:t>
            </a:r>
          </a:p>
        </p:txBody>
      </p:sp>
      <p:sp>
        <p:nvSpPr>
          <p:cNvPr id="22542" name="Rectangle 16"/>
          <p:cNvSpPr>
            <a:spLocks noChangeArrowheads="1"/>
          </p:cNvSpPr>
          <p:nvPr/>
        </p:nvSpPr>
        <p:spPr bwMode="auto">
          <a:xfrm>
            <a:off x="1371600" y="6172200"/>
            <a:ext cx="3124200" cy="304800"/>
          </a:xfrm>
          <a:prstGeom prst="rect">
            <a:avLst/>
          </a:prstGeom>
          <a:noFill/>
          <a:ln w="28575">
            <a:solidFill>
              <a:schemeClr val="tx1"/>
            </a:solidFill>
            <a:miter lim="800000"/>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
          <p:cNvSpPr>
            <a:spLocks/>
          </p:cNvSpPr>
          <p:nvPr/>
        </p:nvSpPr>
        <p:spPr bwMode="auto">
          <a:xfrm>
            <a:off x="3136900" y="4364038"/>
            <a:ext cx="3992563" cy="325437"/>
          </a:xfrm>
          <a:custGeom>
            <a:avLst/>
            <a:gdLst>
              <a:gd name="T0" fmla="*/ 75 w 2515"/>
              <a:gd name="T1" fmla="*/ 205 h 205"/>
              <a:gd name="T2" fmla="*/ 2515 w 2515"/>
              <a:gd name="T3" fmla="*/ 203 h 205"/>
              <a:gd name="T4" fmla="*/ 2515 w 2515"/>
              <a:gd name="T5" fmla="*/ 0 h 205"/>
              <a:gd name="T6" fmla="*/ 589 w 2515"/>
              <a:gd name="T7" fmla="*/ 156 h 205"/>
              <a:gd name="T8" fmla="*/ 0 w 2515"/>
              <a:gd name="T9" fmla="*/ 205 h 205"/>
              <a:gd name="T10" fmla="*/ 75 w 2515"/>
              <a:gd name="T11" fmla="*/ 205 h 205"/>
              <a:gd name="T12" fmla="*/ 0 60000 65536"/>
              <a:gd name="T13" fmla="*/ 0 60000 65536"/>
              <a:gd name="T14" fmla="*/ 0 60000 65536"/>
              <a:gd name="T15" fmla="*/ 0 60000 65536"/>
              <a:gd name="T16" fmla="*/ 0 60000 65536"/>
              <a:gd name="T17" fmla="*/ 0 60000 65536"/>
              <a:gd name="T18" fmla="*/ 0 w 2515"/>
              <a:gd name="T19" fmla="*/ 0 h 205"/>
              <a:gd name="T20" fmla="*/ 2515 w 2515"/>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515" h="205">
                <a:moveTo>
                  <a:pt x="75" y="205"/>
                </a:moveTo>
                <a:lnTo>
                  <a:pt x="2515" y="203"/>
                </a:lnTo>
                <a:lnTo>
                  <a:pt x="2515" y="0"/>
                </a:lnTo>
                <a:lnTo>
                  <a:pt x="589" y="156"/>
                </a:lnTo>
                <a:lnTo>
                  <a:pt x="0" y="205"/>
                </a:lnTo>
                <a:lnTo>
                  <a:pt x="75" y="205"/>
                </a:lnTo>
                <a:close/>
              </a:path>
            </a:pathLst>
          </a:custGeom>
          <a:solidFill>
            <a:srgbClr val="99CCFF"/>
          </a:solidFill>
          <a:ln w="11113">
            <a:solidFill>
              <a:srgbClr val="000000"/>
            </a:solidFill>
            <a:round/>
            <a:headEnd/>
            <a:tailEnd/>
          </a:ln>
        </p:spPr>
        <p:txBody>
          <a:bodyPr/>
          <a:lstStyle/>
          <a:p>
            <a:endParaRPr lang="hu-HU"/>
          </a:p>
        </p:txBody>
      </p:sp>
      <p:sp>
        <p:nvSpPr>
          <p:cNvPr id="34819" name="Line 5"/>
          <p:cNvSpPr>
            <a:spLocks noChangeShapeType="1"/>
          </p:cNvSpPr>
          <p:nvPr/>
        </p:nvSpPr>
        <p:spPr bwMode="auto">
          <a:xfrm>
            <a:off x="2192338" y="4686300"/>
            <a:ext cx="1587" cy="195263"/>
          </a:xfrm>
          <a:prstGeom prst="line">
            <a:avLst/>
          </a:prstGeom>
          <a:noFill/>
          <a:ln w="11113">
            <a:solidFill>
              <a:srgbClr val="000000"/>
            </a:solidFill>
            <a:round/>
            <a:headEnd/>
            <a:tailEnd/>
          </a:ln>
        </p:spPr>
        <p:txBody>
          <a:bodyPr/>
          <a:lstStyle/>
          <a:p>
            <a:endParaRPr lang="hu-HU"/>
          </a:p>
        </p:txBody>
      </p:sp>
      <p:sp>
        <p:nvSpPr>
          <p:cNvPr id="34820" name="Line 6"/>
          <p:cNvSpPr>
            <a:spLocks noChangeShapeType="1"/>
          </p:cNvSpPr>
          <p:nvPr/>
        </p:nvSpPr>
        <p:spPr bwMode="auto">
          <a:xfrm>
            <a:off x="3444875" y="4686300"/>
            <a:ext cx="1588" cy="195263"/>
          </a:xfrm>
          <a:prstGeom prst="line">
            <a:avLst/>
          </a:prstGeom>
          <a:noFill/>
          <a:ln w="11113">
            <a:solidFill>
              <a:srgbClr val="000000"/>
            </a:solidFill>
            <a:round/>
            <a:headEnd/>
            <a:tailEnd/>
          </a:ln>
        </p:spPr>
        <p:txBody>
          <a:bodyPr/>
          <a:lstStyle/>
          <a:p>
            <a:endParaRPr lang="hu-HU"/>
          </a:p>
        </p:txBody>
      </p:sp>
      <p:sp>
        <p:nvSpPr>
          <p:cNvPr id="34821" name="Line 7"/>
          <p:cNvSpPr>
            <a:spLocks noChangeShapeType="1"/>
          </p:cNvSpPr>
          <p:nvPr/>
        </p:nvSpPr>
        <p:spPr bwMode="auto">
          <a:xfrm>
            <a:off x="4695825" y="4686300"/>
            <a:ext cx="1588" cy="195263"/>
          </a:xfrm>
          <a:prstGeom prst="line">
            <a:avLst/>
          </a:prstGeom>
          <a:noFill/>
          <a:ln w="11113">
            <a:solidFill>
              <a:srgbClr val="000000"/>
            </a:solidFill>
            <a:round/>
            <a:headEnd/>
            <a:tailEnd/>
          </a:ln>
        </p:spPr>
        <p:txBody>
          <a:bodyPr/>
          <a:lstStyle/>
          <a:p>
            <a:endParaRPr lang="hu-HU"/>
          </a:p>
        </p:txBody>
      </p:sp>
      <p:sp>
        <p:nvSpPr>
          <p:cNvPr id="34822" name="Line 8"/>
          <p:cNvSpPr>
            <a:spLocks noChangeShapeType="1"/>
          </p:cNvSpPr>
          <p:nvPr/>
        </p:nvSpPr>
        <p:spPr bwMode="auto">
          <a:xfrm>
            <a:off x="5946775" y="4686300"/>
            <a:ext cx="1588" cy="195263"/>
          </a:xfrm>
          <a:prstGeom prst="line">
            <a:avLst/>
          </a:prstGeom>
          <a:noFill/>
          <a:ln w="11113">
            <a:solidFill>
              <a:srgbClr val="000000"/>
            </a:solidFill>
            <a:round/>
            <a:headEnd/>
            <a:tailEnd/>
          </a:ln>
        </p:spPr>
        <p:txBody>
          <a:bodyPr/>
          <a:lstStyle/>
          <a:p>
            <a:endParaRPr lang="hu-HU"/>
          </a:p>
        </p:txBody>
      </p:sp>
      <p:sp>
        <p:nvSpPr>
          <p:cNvPr id="34823" name="Line 9"/>
          <p:cNvSpPr>
            <a:spLocks noChangeShapeType="1"/>
          </p:cNvSpPr>
          <p:nvPr/>
        </p:nvSpPr>
        <p:spPr bwMode="auto">
          <a:xfrm>
            <a:off x="2012950" y="4686300"/>
            <a:ext cx="179388" cy="1588"/>
          </a:xfrm>
          <a:prstGeom prst="line">
            <a:avLst/>
          </a:prstGeom>
          <a:noFill/>
          <a:ln w="11113">
            <a:solidFill>
              <a:srgbClr val="000000"/>
            </a:solidFill>
            <a:round/>
            <a:headEnd/>
            <a:tailEnd/>
          </a:ln>
        </p:spPr>
        <p:txBody>
          <a:bodyPr/>
          <a:lstStyle/>
          <a:p>
            <a:endParaRPr lang="hu-HU"/>
          </a:p>
        </p:txBody>
      </p:sp>
      <p:sp>
        <p:nvSpPr>
          <p:cNvPr id="34824" name="Rectangle 10"/>
          <p:cNvSpPr>
            <a:spLocks noChangeArrowheads="1"/>
          </p:cNvSpPr>
          <p:nvPr/>
        </p:nvSpPr>
        <p:spPr bwMode="auto">
          <a:xfrm>
            <a:off x="2200275" y="4972050"/>
            <a:ext cx="112713" cy="244475"/>
          </a:xfrm>
          <a:prstGeom prst="rect">
            <a:avLst/>
          </a:prstGeom>
          <a:noFill/>
          <a:ln w="9525">
            <a:noFill/>
            <a:miter lim="800000"/>
            <a:headEnd/>
            <a:tailEnd/>
          </a:ln>
        </p:spPr>
        <p:txBody>
          <a:bodyPr wrap="none" lIns="0" tIns="0" rIns="0" bIns="0">
            <a:spAutoFit/>
          </a:bodyPr>
          <a:lstStyle/>
          <a:p>
            <a:r>
              <a:rPr lang="en-US" sz="1600" b="1">
                <a:solidFill>
                  <a:srgbClr val="000000"/>
                </a:solidFill>
              </a:rPr>
              <a:t>0</a:t>
            </a:r>
            <a:endParaRPr lang="en-US"/>
          </a:p>
        </p:txBody>
      </p:sp>
      <p:sp>
        <p:nvSpPr>
          <p:cNvPr id="34825" name="Rectangle 11"/>
          <p:cNvSpPr>
            <a:spLocks noChangeArrowheads="1"/>
          </p:cNvSpPr>
          <p:nvPr/>
        </p:nvSpPr>
        <p:spPr bwMode="auto">
          <a:xfrm>
            <a:off x="273685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26" name="Rectangle 12"/>
          <p:cNvSpPr>
            <a:spLocks noChangeArrowheads="1"/>
          </p:cNvSpPr>
          <p:nvPr/>
        </p:nvSpPr>
        <p:spPr bwMode="auto">
          <a:xfrm>
            <a:off x="2782888"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27" name="Rectangle 13"/>
          <p:cNvSpPr>
            <a:spLocks noChangeArrowheads="1"/>
          </p:cNvSpPr>
          <p:nvPr/>
        </p:nvSpPr>
        <p:spPr bwMode="auto">
          <a:xfrm>
            <a:off x="287337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28" name="Rectangle 14"/>
          <p:cNvSpPr>
            <a:spLocks noChangeArrowheads="1"/>
          </p:cNvSpPr>
          <p:nvPr/>
        </p:nvSpPr>
        <p:spPr bwMode="auto">
          <a:xfrm>
            <a:off x="2916238"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29" name="Rectangle 15"/>
          <p:cNvSpPr>
            <a:spLocks noChangeArrowheads="1"/>
          </p:cNvSpPr>
          <p:nvPr/>
        </p:nvSpPr>
        <p:spPr bwMode="auto">
          <a:xfrm>
            <a:off x="327342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0" name="Rectangle 16"/>
          <p:cNvSpPr>
            <a:spLocks noChangeArrowheads="1"/>
          </p:cNvSpPr>
          <p:nvPr/>
        </p:nvSpPr>
        <p:spPr bwMode="auto">
          <a:xfrm>
            <a:off x="3319463"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1" name="Rectangle 17"/>
          <p:cNvSpPr>
            <a:spLocks noChangeArrowheads="1"/>
          </p:cNvSpPr>
          <p:nvPr/>
        </p:nvSpPr>
        <p:spPr bwMode="auto">
          <a:xfrm>
            <a:off x="3408363"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2" name="Rectangle 18"/>
          <p:cNvSpPr>
            <a:spLocks noChangeArrowheads="1"/>
          </p:cNvSpPr>
          <p:nvPr/>
        </p:nvSpPr>
        <p:spPr bwMode="auto">
          <a:xfrm>
            <a:off x="345122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3" name="Rectangle 19"/>
          <p:cNvSpPr>
            <a:spLocks noChangeArrowheads="1"/>
          </p:cNvSpPr>
          <p:nvPr/>
        </p:nvSpPr>
        <p:spPr bwMode="auto">
          <a:xfrm>
            <a:off x="3436938" y="4972050"/>
            <a:ext cx="112712" cy="244475"/>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p>
        </p:txBody>
      </p:sp>
      <p:sp>
        <p:nvSpPr>
          <p:cNvPr id="34834" name="Rectangle 20"/>
          <p:cNvSpPr>
            <a:spLocks noChangeArrowheads="1"/>
          </p:cNvSpPr>
          <p:nvPr/>
        </p:nvSpPr>
        <p:spPr bwMode="auto">
          <a:xfrm>
            <a:off x="381000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5" name="Rectangle 21"/>
          <p:cNvSpPr>
            <a:spLocks noChangeArrowheads="1"/>
          </p:cNvSpPr>
          <p:nvPr/>
        </p:nvSpPr>
        <p:spPr bwMode="auto">
          <a:xfrm>
            <a:off x="3857625"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6" name="Rectangle 22"/>
          <p:cNvSpPr>
            <a:spLocks noChangeArrowheads="1"/>
          </p:cNvSpPr>
          <p:nvPr/>
        </p:nvSpPr>
        <p:spPr bwMode="auto">
          <a:xfrm>
            <a:off x="394652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7" name="Rectangle 23"/>
          <p:cNvSpPr>
            <a:spLocks noChangeArrowheads="1"/>
          </p:cNvSpPr>
          <p:nvPr/>
        </p:nvSpPr>
        <p:spPr bwMode="auto">
          <a:xfrm>
            <a:off x="3989388"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8" name="Rectangle 24"/>
          <p:cNvSpPr>
            <a:spLocks noChangeArrowheads="1"/>
          </p:cNvSpPr>
          <p:nvPr/>
        </p:nvSpPr>
        <p:spPr bwMode="auto">
          <a:xfrm>
            <a:off x="4078288"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39" name="Rectangle 25"/>
          <p:cNvSpPr>
            <a:spLocks noChangeArrowheads="1"/>
          </p:cNvSpPr>
          <p:nvPr/>
        </p:nvSpPr>
        <p:spPr bwMode="auto">
          <a:xfrm>
            <a:off x="4124325"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0" name="Rectangle 26"/>
          <p:cNvSpPr>
            <a:spLocks noChangeArrowheads="1"/>
          </p:cNvSpPr>
          <p:nvPr/>
        </p:nvSpPr>
        <p:spPr bwMode="auto">
          <a:xfrm>
            <a:off x="421322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1" name="Rectangle 27"/>
          <p:cNvSpPr>
            <a:spLocks noChangeArrowheads="1"/>
          </p:cNvSpPr>
          <p:nvPr/>
        </p:nvSpPr>
        <p:spPr bwMode="auto">
          <a:xfrm>
            <a:off x="4256088"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2" name="Rectangle 28"/>
          <p:cNvSpPr>
            <a:spLocks noChangeArrowheads="1"/>
          </p:cNvSpPr>
          <p:nvPr/>
        </p:nvSpPr>
        <p:spPr bwMode="auto">
          <a:xfrm>
            <a:off x="434657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3" name="Rectangle 29"/>
          <p:cNvSpPr>
            <a:spLocks noChangeArrowheads="1"/>
          </p:cNvSpPr>
          <p:nvPr/>
        </p:nvSpPr>
        <p:spPr bwMode="auto">
          <a:xfrm>
            <a:off x="4392613"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4" name="Rectangle 30"/>
          <p:cNvSpPr>
            <a:spLocks noChangeArrowheads="1"/>
          </p:cNvSpPr>
          <p:nvPr/>
        </p:nvSpPr>
        <p:spPr bwMode="auto">
          <a:xfrm>
            <a:off x="448310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5" name="Rectangle 31"/>
          <p:cNvSpPr>
            <a:spLocks noChangeArrowheads="1"/>
          </p:cNvSpPr>
          <p:nvPr/>
        </p:nvSpPr>
        <p:spPr bwMode="auto">
          <a:xfrm>
            <a:off x="4525963"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6" name="Rectangle 32"/>
          <p:cNvSpPr>
            <a:spLocks noChangeArrowheads="1"/>
          </p:cNvSpPr>
          <p:nvPr/>
        </p:nvSpPr>
        <p:spPr bwMode="auto">
          <a:xfrm>
            <a:off x="4614863"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7" name="Rectangle 33"/>
          <p:cNvSpPr>
            <a:spLocks noChangeArrowheads="1"/>
          </p:cNvSpPr>
          <p:nvPr/>
        </p:nvSpPr>
        <p:spPr bwMode="auto">
          <a:xfrm>
            <a:off x="4598988" y="4972050"/>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10</a:t>
            </a:r>
            <a:endParaRPr lang="en-US"/>
          </a:p>
        </p:txBody>
      </p:sp>
      <p:sp>
        <p:nvSpPr>
          <p:cNvPr id="34848" name="Rectangle 34"/>
          <p:cNvSpPr>
            <a:spLocks noChangeArrowheads="1"/>
          </p:cNvSpPr>
          <p:nvPr/>
        </p:nvSpPr>
        <p:spPr bwMode="auto">
          <a:xfrm>
            <a:off x="488315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49" name="Rectangle 35"/>
          <p:cNvSpPr>
            <a:spLocks noChangeArrowheads="1"/>
          </p:cNvSpPr>
          <p:nvPr/>
        </p:nvSpPr>
        <p:spPr bwMode="auto">
          <a:xfrm>
            <a:off x="4929188"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0" name="Rectangle 36"/>
          <p:cNvSpPr>
            <a:spLocks noChangeArrowheads="1"/>
          </p:cNvSpPr>
          <p:nvPr/>
        </p:nvSpPr>
        <p:spPr bwMode="auto">
          <a:xfrm>
            <a:off x="5018088"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1" name="Rectangle 37"/>
          <p:cNvSpPr>
            <a:spLocks noChangeArrowheads="1"/>
          </p:cNvSpPr>
          <p:nvPr/>
        </p:nvSpPr>
        <p:spPr bwMode="auto">
          <a:xfrm>
            <a:off x="5060950"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2" name="Rectangle 38"/>
          <p:cNvSpPr>
            <a:spLocks noChangeArrowheads="1"/>
          </p:cNvSpPr>
          <p:nvPr/>
        </p:nvSpPr>
        <p:spPr bwMode="auto">
          <a:xfrm>
            <a:off x="5151438"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3" name="Rectangle 39"/>
          <p:cNvSpPr>
            <a:spLocks noChangeArrowheads="1"/>
          </p:cNvSpPr>
          <p:nvPr/>
        </p:nvSpPr>
        <p:spPr bwMode="auto">
          <a:xfrm>
            <a:off x="5197475"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4" name="Rectangle 40"/>
          <p:cNvSpPr>
            <a:spLocks noChangeArrowheads="1"/>
          </p:cNvSpPr>
          <p:nvPr/>
        </p:nvSpPr>
        <p:spPr bwMode="auto">
          <a:xfrm>
            <a:off x="5287963"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5" name="Rectangle 41"/>
          <p:cNvSpPr>
            <a:spLocks noChangeArrowheads="1"/>
          </p:cNvSpPr>
          <p:nvPr/>
        </p:nvSpPr>
        <p:spPr bwMode="auto">
          <a:xfrm>
            <a:off x="5330825"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6" name="Rectangle 42"/>
          <p:cNvSpPr>
            <a:spLocks noChangeArrowheads="1"/>
          </p:cNvSpPr>
          <p:nvPr/>
        </p:nvSpPr>
        <p:spPr bwMode="auto">
          <a:xfrm>
            <a:off x="5419725"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7" name="Rectangle 43"/>
          <p:cNvSpPr>
            <a:spLocks noChangeArrowheads="1"/>
          </p:cNvSpPr>
          <p:nvPr/>
        </p:nvSpPr>
        <p:spPr bwMode="auto">
          <a:xfrm>
            <a:off x="5467350"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8" name="Rectangle 44"/>
          <p:cNvSpPr>
            <a:spLocks noChangeArrowheads="1"/>
          </p:cNvSpPr>
          <p:nvPr/>
        </p:nvSpPr>
        <p:spPr bwMode="auto">
          <a:xfrm>
            <a:off x="555625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59" name="Rectangle 45"/>
          <p:cNvSpPr>
            <a:spLocks noChangeArrowheads="1"/>
          </p:cNvSpPr>
          <p:nvPr/>
        </p:nvSpPr>
        <p:spPr bwMode="auto">
          <a:xfrm>
            <a:off x="5599113"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60" name="Rectangle 46"/>
          <p:cNvSpPr>
            <a:spLocks noChangeArrowheads="1"/>
          </p:cNvSpPr>
          <p:nvPr/>
        </p:nvSpPr>
        <p:spPr bwMode="auto">
          <a:xfrm>
            <a:off x="5688013"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61" name="Rectangle 47"/>
          <p:cNvSpPr>
            <a:spLocks noChangeArrowheads="1"/>
          </p:cNvSpPr>
          <p:nvPr/>
        </p:nvSpPr>
        <p:spPr bwMode="auto">
          <a:xfrm>
            <a:off x="5734050" y="4972050"/>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62" name="Rectangle 48"/>
          <p:cNvSpPr>
            <a:spLocks noChangeArrowheads="1"/>
          </p:cNvSpPr>
          <p:nvPr/>
        </p:nvSpPr>
        <p:spPr bwMode="auto">
          <a:xfrm>
            <a:off x="5822950"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63" name="Rectangle 49"/>
          <p:cNvSpPr>
            <a:spLocks noChangeArrowheads="1"/>
          </p:cNvSpPr>
          <p:nvPr/>
        </p:nvSpPr>
        <p:spPr bwMode="auto">
          <a:xfrm>
            <a:off x="5865813" y="4972050"/>
            <a:ext cx="508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 </a:t>
            </a:r>
            <a:endParaRPr lang="en-US">
              <a:latin typeface="Times New Roman" pitchFamily="18" charset="0"/>
            </a:endParaRPr>
          </a:p>
        </p:txBody>
      </p:sp>
      <p:sp>
        <p:nvSpPr>
          <p:cNvPr id="34864" name="Rectangle 50"/>
          <p:cNvSpPr>
            <a:spLocks noChangeArrowheads="1"/>
          </p:cNvSpPr>
          <p:nvPr/>
        </p:nvSpPr>
        <p:spPr bwMode="auto">
          <a:xfrm>
            <a:off x="5851525" y="4972050"/>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15</a:t>
            </a:r>
            <a:endParaRPr lang="en-US"/>
          </a:p>
        </p:txBody>
      </p:sp>
      <p:sp>
        <p:nvSpPr>
          <p:cNvPr id="34865" name="Rectangle 51"/>
          <p:cNvSpPr>
            <a:spLocks noChangeArrowheads="1"/>
          </p:cNvSpPr>
          <p:nvPr/>
        </p:nvSpPr>
        <p:spPr bwMode="auto">
          <a:xfrm>
            <a:off x="1770063" y="4171950"/>
            <a:ext cx="112712" cy="244475"/>
          </a:xfrm>
          <a:prstGeom prst="rect">
            <a:avLst/>
          </a:prstGeom>
          <a:noFill/>
          <a:ln w="9525">
            <a:noFill/>
            <a:miter lim="800000"/>
            <a:headEnd/>
            <a:tailEnd/>
          </a:ln>
        </p:spPr>
        <p:txBody>
          <a:bodyPr wrap="none" lIns="0" tIns="0" rIns="0" bIns="0">
            <a:spAutoFit/>
          </a:bodyPr>
          <a:lstStyle/>
          <a:p>
            <a:r>
              <a:rPr lang="en-US" sz="1600" b="1">
                <a:solidFill>
                  <a:srgbClr val="000000"/>
                </a:solidFill>
              </a:rPr>
              <a:t>5</a:t>
            </a:r>
            <a:endParaRPr lang="en-US">
              <a:latin typeface="Times New Roman" pitchFamily="18" charset="0"/>
            </a:endParaRPr>
          </a:p>
        </p:txBody>
      </p:sp>
      <p:sp>
        <p:nvSpPr>
          <p:cNvPr id="34866" name="Rectangle 52"/>
          <p:cNvSpPr>
            <a:spLocks noChangeArrowheads="1"/>
          </p:cNvSpPr>
          <p:nvPr/>
        </p:nvSpPr>
        <p:spPr bwMode="auto">
          <a:xfrm>
            <a:off x="1897063" y="4659313"/>
            <a:ext cx="101600"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pitchFamily="1" charset="0"/>
              </a:rPr>
              <a:t>0</a:t>
            </a:r>
            <a:endParaRPr lang="en-US">
              <a:latin typeface="Times New Roman" pitchFamily="18" charset="0"/>
            </a:endParaRPr>
          </a:p>
        </p:txBody>
      </p:sp>
      <p:sp>
        <p:nvSpPr>
          <p:cNvPr id="34867" name="Line 53"/>
          <p:cNvSpPr>
            <a:spLocks noChangeShapeType="1"/>
          </p:cNvSpPr>
          <p:nvPr/>
        </p:nvSpPr>
        <p:spPr bwMode="auto">
          <a:xfrm>
            <a:off x="2012950" y="4295775"/>
            <a:ext cx="179388" cy="1588"/>
          </a:xfrm>
          <a:prstGeom prst="line">
            <a:avLst/>
          </a:prstGeom>
          <a:noFill/>
          <a:ln w="11113">
            <a:solidFill>
              <a:srgbClr val="000000"/>
            </a:solidFill>
            <a:round/>
            <a:headEnd/>
            <a:tailEnd/>
          </a:ln>
        </p:spPr>
        <p:txBody>
          <a:bodyPr/>
          <a:lstStyle/>
          <a:p>
            <a:endParaRPr lang="hu-HU"/>
          </a:p>
        </p:txBody>
      </p:sp>
      <p:sp>
        <p:nvSpPr>
          <p:cNvPr id="34868" name="Line 54"/>
          <p:cNvSpPr>
            <a:spLocks noChangeShapeType="1"/>
          </p:cNvSpPr>
          <p:nvPr/>
        </p:nvSpPr>
        <p:spPr bwMode="auto">
          <a:xfrm>
            <a:off x="2012950" y="3906838"/>
            <a:ext cx="179388" cy="1587"/>
          </a:xfrm>
          <a:prstGeom prst="line">
            <a:avLst/>
          </a:prstGeom>
          <a:noFill/>
          <a:ln w="11113">
            <a:solidFill>
              <a:srgbClr val="000000"/>
            </a:solidFill>
            <a:round/>
            <a:headEnd/>
            <a:tailEnd/>
          </a:ln>
        </p:spPr>
        <p:txBody>
          <a:bodyPr/>
          <a:lstStyle/>
          <a:p>
            <a:endParaRPr lang="hu-HU"/>
          </a:p>
        </p:txBody>
      </p:sp>
      <p:sp>
        <p:nvSpPr>
          <p:cNvPr id="34869" name="Line 55"/>
          <p:cNvSpPr>
            <a:spLocks noChangeShapeType="1"/>
          </p:cNvSpPr>
          <p:nvPr/>
        </p:nvSpPr>
        <p:spPr bwMode="auto">
          <a:xfrm>
            <a:off x="2012950" y="3514725"/>
            <a:ext cx="179388" cy="1588"/>
          </a:xfrm>
          <a:prstGeom prst="line">
            <a:avLst/>
          </a:prstGeom>
          <a:noFill/>
          <a:ln w="11113">
            <a:solidFill>
              <a:srgbClr val="000000"/>
            </a:solidFill>
            <a:round/>
            <a:headEnd/>
            <a:tailEnd/>
          </a:ln>
        </p:spPr>
        <p:txBody>
          <a:bodyPr/>
          <a:lstStyle/>
          <a:p>
            <a:endParaRPr lang="hu-HU"/>
          </a:p>
        </p:txBody>
      </p:sp>
      <p:sp>
        <p:nvSpPr>
          <p:cNvPr id="34870" name="Line 56"/>
          <p:cNvSpPr>
            <a:spLocks noChangeShapeType="1"/>
          </p:cNvSpPr>
          <p:nvPr/>
        </p:nvSpPr>
        <p:spPr bwMode="auto">
          <a:xfrm>
            <a:off x="2012950" y="3125788"/>
            <a:ext cx="179388" cy="1587"/>
          </a:xfrm>
          <a:prstGeom prst="line">
            <a:avLst/>
          </a:prstGeom>
          <a:noFill/>
          <a:ln w="11113">
            <a:solidFill>
              <a:srgbClr val="000000"/>
            </a:solidFill>
            <a:round/>
            <a:headEnd/>
            <a:tailEnd/>
          </a:ln>
        </p:spPr>
        <p:txBody>
          <a:bodyPr/>
          <a:lstStyle/>
          <a:p>
            <a:endParaRPr lang="hu-HU"/>
          </a:p>
        </p:txBody>
      </p:sp>
      <p:sp>
        <p:nvSpPr>
          <p:cNvPr id="34871" name="Line 57"/>
          <p:cNvSpPr>
            <a:spLocks noChangeShapeType="1"/>
          </p:cNvSpPr>
          <p:nvPr/>
        </p:nvSpPr>
        <p:spPr bwMode="auto">
          <a:xfrm>
            <a:off x="2012950" y="2735263"/>
            <a:ext cx="179388" cy="1587"/>
          </a:xfrm>
          <a:prstGeom prst="line">
            <a:avLst/>
          </a:prstGeom>
          <a:noFill/>
          <a:ln w="11113">
            <a:solidFill>
              <a:srgbClr val="000000"/>
            </a:solidFill>
            <a:round/>
            <a:headEnd/>
            <a:tailEnd/>
          </a:ln>
        </p:spPr>
        <p:txBody>
          <a:bodyPr/>
          <a:lstStyle/>
          <a:p>
            <a:endParaRPr lang="hu-HU"/>
          </a:p>
        </p:txBody>
      </p:sp>
      <p:sp>
        <p:nvSpPr>
          <p:cNvPr id="34872" name="Line 58"/>
          <p:cNvSpPr>
            <a:spLocks noChangeShapeType="1"/>
          </p:cNvSpPr>
          <p:nvPr/>
        </p:nvSpPr>
        <p:spPr bwMode="auto">
          <a:xfrm>
            <a:off x="2012950" y="2328863"/>
            <a:ext cx="179388" cy="1587"/>
          </a:xfrm>
          <a:prstGeom prst="line">
            <a:avLst/>
          </a:prstGeom>
          <a:noFill/>
          <a:ln w="11113">
            <a:solidFill>
              <a:srgbClr val="000000"/>
            </a:solidFill>
            <a:round/>
            <a:headEnd/>
            <a:tailEnd/>
          </a:ln>
        </p:spPr>
        <p:txBody>
          <a:bodyPr/>
          <a:lstStyle/>
          <a:p>
            <a:endParaRPr lang="hu-HU"/>
          </a:p>
        </p:txBody>
      </p:sp>
      <p:sp>
        <p:nvSpPr>
          <p:cNvPr id="34873" name="Rectangle 59"/>
          <p:cNvSpPr>
            <a:spLocks noChangeArrowheads="1"/>
          </p:cNvSpPr>
          <p:nvPr/>
        </p:nvSpPr>
        <p:spPr bwMode="auto">
          <a:xfrm>
            <a:off x="1730375" y="3457575"/>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15</a:t>
            </a:r>
            <a:endParaRPr lang="en-US">
              <a:latin typeface="Times New Roman" pitchFamily="18" charset="0"/>
            </a:endParaRPr>
          </a:p>
        </p:txBody>
      </p:sp>
      <p:sp>
        <p:nvSpPr>
          <p:cNvPr id="34874" name="Rectangle 60"/>
          <p:cNvSpPr>
            <a:spLocks noChangeArrowheads="1"/>
          </p:cNvSpPr>
          <p:nvPr/>
        </p:nvSpPr>
        <p:spPr bwMode="auto">
          <a:xfrm>
            <a:off x="1730375" y="2600325"/>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25</a:t>
            </a:r>
            <a:endParaRPr lang="en-US">
              <a:latin typeface="Times New Roman" pitchFamily="18" charset="0"/>
            </a:endParaRPr>
          </a:p>
        </p:txBody>
      </p:sp>
      <p:sp>
        <p:nvSpPr>
          <p:cNvPr id="34875" name="Rectangle 61"/>
          <p:cNvSpPr>
            <a:spLocks noChangeArrowheads="1"/>
          </p:cNvSpPr>
          <p:nvPr/>
        </p:nvSpPr>
        <p:spPr bwMode="auto">
          <a:xfrm>
            <a:off x="2727325" y="5241925"/>
            <a:ext cx="3976688" cy="244475"/>
          </a:xfrm>
          <a:prstGeom prst="rect">
            <a:avLst/>
          </a:prstGeom>
          <a:noFill/>
          <a:ln w="9525">
            <a:noFill/>
            <a:miter lim="800000"/>
            <a:headEnd/>
            <a:tailEnd/>
          </a:ln>
        </p:spPr>
        <p:txBody>
          <a:bodyPr lIns="0" tIns="0" rIns="0" bIns="0">
            <a:spAutoFit/>
          </a:bodyPr>
          <a:lstStyle/>
          <a:p>
            <a:pPr algn="ctr"/>
            <a:r>
              <a:rPr lang="en-US" sz="1600" b="1">
                <a:solidFill>
                  <a:srgbClr val="000000"/>
                </a:solidFill>
              </a:rPr>
              <a:t>Years After Crash Program Initiation</a:t>
            </a:r>
            <a:endParaRPr lang="en-US">
              <a:latin typeface="Times New Roman" pitchFamily="18" charset="0"/>
            </a:endParaRPr>
          </a:p>
        </p:txBody>
      </p:sp>
      <p:sp>
        <p:nvSpPr>
          <p:cNvPr id="34876" name="Line 62"/>
          <p:cNvSpPr>
            <a:spLocks noChangeShapeType="1"/>
          </p:cNvSpPr>
          <p:nvPr/>
        </p:nvSpPr>
        <p:spPr bwMode="auto">
          <a:xfrm flipV="1">
            <a:off x="2997200" y="4276725"/>
            <a:ext cx="2949575" cy="409575"/>
          </a:xfrm>
          <a:prstGeom prst="line">
            <a:avLst/>
          </a:prstGeom>
          <a:noFill/>
          <a:ln w="11113">
            <a:solidFill>
              <a:srgbClr val="000000"/>
            </a:solidFill>
            <a:round/>
            <a:headEnd/>
            <a:tailEnd/>
          </a:ln>
        </p:spPr>
        <p:txBody>
          <a:bodyPr/>
          <a:lstStyle/>
          <a:p>
            <a:endParaRPr lang="hu-HU"/>
          </a:p>
        </p:txBody>
      </p:sp>
      <p:sp>
        <p:nvSpPr>
          <p:cNvPr id="34877" name="Freeform 63"/>
          <p:cNvSpPr>
            <a:spLocks/>
          </p:cNvSpPr>
          <p:nvPr/>
        </p:nvSpPr>
        <p:spPr bwMode="auto">
          <a:xfrm>
            <a:off x="3159125" y="4138613"/>
            <a:ext cx="3970338" cy="539750"/>
          </a:xfrm>
          <a:custGeom>
            <a:avLst/>
            <a:gdLst>
              <a:gd name="T0" fmla="*/ 75 w 2501"/>
              <a:gd name="T1" fmla="*/ 313 h 340"/>
              <a:gd name="T2" fmla="*/ 2501 w 2501"/>
              <a:gd name="T3" fmla="*/ 0 h 340"/>
              <a:gd name="T4" fmla="*/ 2501 w 2501"/>
              <a:gd name="T5" fmla="*/ 150 h 340"/>
              <a:gd name="T6" fmla="*/ 0 w 2501"/>
              <a:gd name="T7" fmla="*/ 340 h 340"/>
              <a:gd name="T8" fmla="*/ 75 w 2501"/>
              <a:gd name="T9" fmla="*/ 313 h 340"/>
              <a:gd name="T10" fmla="*/ 0 60000 65536"/>
              <a:gd name="T11" fmla="*/ 0 60000 65536"/>
              <a:gd name="T12" fmla="*/ 0 60000 65536"/>
              <a:gd name="T13" fmla="*/ 0 60000 65536"/>
              <a:gd name="T14" fmla="*/ 0 60000 65536"/>
              <a:gd name="T15" fmla="*/ 0 w 2501"/>
              <a:gd name="T16" fmla="*/ 0 h 340"/>
              <a:gd name="T17" fmla="*/ 2501 w 2501"/>
              <a:gd name="T18" fmla="*/ 340 h 340"/>
            </a:gdLst>
            <a:ahLst/>
            <a:cxnLst>
              <a:cxn ang="T10">
                <a:pos x="T0" y="T1"/>
              </a:cxn>
              <a:cxn ang="T11">
                <a:pos x="T2" y="T3"/>
              </a:cxn>
              <a:cxn ang="T12">
                <a:pos x="T4" y="T5"/>
              </a:cxn>
              <a:cxn ang="T13">
                <a:pos x="T6" y="T7"/>
              </a:cxn>
              <a:cxn ang="T14">
                <a:pos x="T8" y="T9"/>
              </a:cxn>
            </a:cxnLst>
            <a:rect l="T15" t="T16" r="T17" b="T18"/>
            <a:pathLst>
              <a:path w="2501" h="340">
                <a:moveTo>
                  <a:pt x="75" y="313"/>
                </a:moveTo>
                <a:lnTo>
                  <a:pt x="2501" y="0"/>
                </a:lnTo>
                <a:lnTo>
                  <a:pt x="2501" y="150"/>
                </a:lnTo>
                <a:lnTo>
                  <a:pt x="0" y="340"/>
                </a:lnTo>
                <a:lnTo>
                  <a:pt x="75" y="313"/>
                </a:lnTo>
                <a:close/>
              </a:path>
            </a:pathLst>
          </a:custGeom>
          <a:solidFill>
            <a:srgbClr val="333399"/>
          </a:solidFill>
          <a:ln w="11113">
            <a:solidFill>
              <a:srgbClr val="000000"/>
            </a:solidFill>
            <a:round/>
            <a:headEnd/>
            <a:tailEnd/>
          </a:ln>
        </p:spPr>
        <p:txBody>
          <a:bodyPr/>
          <a:lstStyle/>
          <a:p>
            <a:endParaRPr lang="hu-HU"/>
          </a:p>
        </p:txBody>
      </p:sp>
      <p:sp>
        <p:nvSpPr>
          <p:cNvPr id="34878" name="Freeform 64"/>
          <p:cNvSpPr>
            <a:spLocks/>
          </p:cNvSpPr>
          <p:nvPr/>
        </p:nvSpPr>
        <p:spPr bwMode="auto">
          <a:xfrm>
            <a:off x="3114675" y="3225800"/>
            <a:ext cx="3997325" cy="1441450"/>
          </a:xfrm>
          <a:custGeom>
            <a:avLst/>
            <a:gdLst>
              <a:gd name="T0" fmla="*/ 6 w 2518"/>
              <a:gd name="T1" fmla="*/ 904 h 908"/>
              <a:gd name="T2" fmla="*/ 2518 w 2518"/>
              <a:gd name="T3" fmla="*/ 0 h 908"/>
              <a:gd name="T4" fmla="*/ 2518 w 2518"/>
              <a:gd name="T5" fmla="*/ 584 h 908"/>
              <a:gd name="T6" fmla="*/ 0 w 2518"/>
              <a:gd name="T7" fmla="*/ 908 h 908"/>
              <a:gd name="T8" fmla="*/ 6 w 2518"/>
              <a:gd name="T9" fmla="*/ 904 h 908"/>
              <a:gd name="T10" fmla="*/ 0 60000 65536"/>
              <a:gd name="T11" fmla="*/ 0 60000 65536"/>
              <a:gd name="T12" fmla="*/ 0 60000 65536"/>
              <a:gd name="T13" fmla="*/ 0 60000 65536"/>
              <a:gd name="T14" fmla="*/ 0 60000 65536"/>
              <a:gd name="T15" fmla="*/ 0 w 2518"/>
              <a:gd name="T16" fmla="*/ 0 h 908"/>
              <a:gd name="T17" fmla="*/ 2518 w 2518"/>
              <a:gd name="T18" fmla="*/ 908 h 908"/>
            </a:gdLst>
            <a:ahLst/>
            <a:cxnLst>
              <a:cxn ang="T10">
                <a:pos x="T0" y="T1"/>
              </a:cxn>
              <a:cxn ang="T11">
                <a:pos x="T2" y="T3"/>
              </a:cxn>
              <a:cxn ang="T12">
                <a:pos x="T4" y="T5"/>
              </a:cxn>
              <a:cxn ang="T13">
                <a:pos x="T6" y="T7"/>
              </a:cxn>
              <a:cxn ang="T14">
                <a:pos x="T8" y="T9"/>
              </a:cxn>
            </a:cxnLst>
            <a:rect l="T15" t="T16" r="T17" b="T18"/>
            <a:pathLst>
              <a:path w="2518" h="908">
                <a:moveTo>
                  <a:pt x="6" y="904"/>
                </a:moveTo>
                <a:lnTo>
                  <a:pt x="2518" y="0"/>
                </a:lnTo>
                <a:lnTo>
                  <a:pt x="2518" y="584"/>
                </a:lnTo>
                <a:lnTo>
                  <a:pt x="0" y="908"/>
                </a:lnTo>
                <a:lnTo>
                  <a:pt x="6" y="904"/>
                </a:lnTo>
                <a:close/>
              </a:path>
            </a:pathLst>
          </a:custGeom>
          <a:solidFill>
            <a:srgbClr val="F9FF5E"/>
          </a:solidFill>
          <a:ln w="11113">
            <a:solidFill>
              <a:srgbClr val="000000"/>
            </a:solidFill>
            <a:round/>
            <a:headEnd/>
            <a:tailEnd/>
          </a:ln>
        </p:spPr>
        <p:txBody>
          <a:bodyPr/>
          <a:lstStyle/>
          <a:p>
            <a:endParaRPr lang="hu-HU"/>
          </a:p>
        </p:txBody>
      </p:sp>
      <p:sp>
        <p:nvSpPr>
          <p:cNvPr id="34879" name="Freeform 65"/>
          <p:cNvSpPr>
            <a:spLocks/>
          </p:cNvSpPr>
          <p:nvPr/>
        </p:nvSpPr>
        <p:spPr bwMode="auto">
          <a:xfrm>
            <a:off x="3444875" y="2055813"/>
            <a:ext cx="3673475" cy="2416175"/>
          </a:xfrm>
          <a:custGeom>
            <a:avLst/>
            <a:gdLst>
              <a:gd name="T0" fmla="*/ 0 w 2483"/>
              <a:gd name="T1" fmla="*/ 1624 h 1624"/>
              <a:gd name="T2" fmla="*/ 2483 w 2483"/>
              <a:gd name="T3" fmla="*/ 0 h 1624"/>
              <a:gd name="T4" fmla="*/ 2483 w 2483"/>
              <a:gd name="T5" fmla="*/ 296 h 1624"/>
              <a:gd name="T6" fmla="*/ 0 w 2483"/>
              <a:gd name="T7" fmla="*/ 1624 h 1624"/>
              <a:gd name="T8" fmla="*/ 0 w 2483"/>
              <a:gd name="T9" fmla="*/ 1624 h 1624"/>
              <a:gd name="T10" fmla="*/ 0 60000 65536"/>
              <a:gd name="T11" fmla="*/ 0 60000 65536"/>
              <a:gd name="T12" fmla="*/ 0 60000 65536"/>
              <a:gd name="T13" fmla="*/ 0 60000 65536"/>
              <a:gd name="T14" fmla="*/ 0 60000 65536"/>
              <a:gd name="T15" fmla="*/ 0 w 2483"/>
              <a:gd name="T16" fmla="*/ 0 h 1624"/>
              <a:gd name="T17" fmla="*/ 2483 w 2483"/>
              <a:gd name="T18" fmla="*/ 1624 h 1624"/>
            </a:gdLst>
            <a:ahLst/>
            <a:cxnLst>
              <a:cxn ang="T10">
                <a:pos x="T0" y="T1"/>
              </a:cxn>
              <a:cxn ang="T11">
                <a:pos x="T2" y="T3"/>
              </a:cxn>
              <a:cxn ang="T12">
                <a:pos x="T4" y="T5"/>
              </a:cxn>
              <a:cxn ang="T13">
                <a:pos x="T6" y="T7"/>
              </a:cxn>
              <a:cxn ang="T14">
                <a:pos x="T8" y="T9"/>
              </a:cxn>
            </a:cxnLst>
            <a:rect l="T15" t="T16" r="T17" b="T18"/>
            <a:pathLst>
              <a:path w="2483" h="1624">
                <a:moveTo>
                  <a:pt x="0" y="1624"/>
                </a:moveTo>
                <a:lnTo>
                  <a:pt x="2483" y="0"/>
                </a:lnTo>
                <a:lnTo>
                  <a:pt x="2483" y="296"/>
                </a:lnTo>
                <a:lnTo>
                  <a:pt x="0" y="1624"/>
                </a:lnTo>
                <a:close/>
              </a:path>
            </a:pathLst>
          </a:custGeom>
          <a:solidFill>
            <a:srgbClr val="E39E49"/>
          </a:solidFill>
          <a:ln w="11113">
            <a:solidFill>
              <a:srgbClr val="000000"/>
            </a:solidFill>
            <a:round/>
            <a:headEnd/>
            <a:tailEnd/>
          </a:ln>
        </p:spPr>
        <p:txBody>
          <a:bodyPr/>
          <a:lstStyle/>
          <a:p>
            <a:endParaRPr lang="hu-HU"/>
          </a:p>
        </p:txBody>
      </p:sp>
      <p:sp>
        <p:nvSpPr>
          <p:cNvPr id="34880" name="Rectangle 66"/>
          <p:cNvSpPr>
            <a:spLocks noChangeArrowheads="1"/>
          </p:cNvSpPr>
          <p:nvPr/>
        </p:nvSpPr>
        <p:spPr bwMode="auto">
          <a:xfrm>
            <a:off x="6556375" y="4454525"/>
            <a:ext cx="57150" cy="244475"/>
          </a:xfrm>
          <a:prstGeom prst="rect">
            <a:avLst/>
          </a:prstGeom>
          <a:noFill/>
          <a:ln w="9525">
            <a:noFill/>
            <a:miter lim="800000"/>
            <a:headEnd/>
            <a:tailEnd/>
          </a:ln>
        </p:spPr>
        <p:txBody>
          <a:bodyPr wrap="none" lIns="0" tIns="0" rIns="0" bIns="0">
            <a:spAutoFit/>
          </a:bodyPr>
          <a:lstStyle/>
          <a:p>
            <a:r>
              <a:rPr lang="en-US" sz="1600" b="1">
                <a:solidFill>
                  <a:srgbClr val="000000"/>
                </a:solidFill>
              </a:rPr>
              <a:t> </a:t>
            </a:r>
            <a:endParaRPr lang="en-US">
              <a:latin typeface="Times New Roman" pitchFamily="18" charset="0"/>
            </a:endParaRPr>
          </a:p>
        </p:txBody>
      </p:sp>
      <p:sp>
        <p:nvSpPr>
          <p:cNvPr id="34881" name="Freeform 67"/>
          <p:cNvSpPr>
            <a:spLocks/>
          </p:cNvSpPr>
          <p:nvPr/>
        </p:nvSpPr>
        <p:spPr bwMode="auto">
          <a:xfrm>
            <a:off x="3238500" y="2495550"/>
            <a:ext cx="3879850" cy="2127250"/>
          </a:xfrm>
          <a:custGeom>
            <a:avLst/>
            <a:gdLst>
              <a:gd name="T0" fmla="*/ 0 w 2444"/>
              <a:gd name="T1" fmla="*/ 1340 h 1340"/>
              <a:gd name="T2" fmla="*/ 2444 w 2444"/>
              <a:gd name="T3" fmla="*/ 450 h 1340"/>
              <a:gd name="T4" fmla="*/ 2444 w 2444"/>
              <a:gd name="T5" fmla="*/ 0 h 1340"/>
              <a:gd name="T6" fmla="*/ 19 w 2444"/>
              <a:gd name="T7" fmla="*/ 1314 h 1340"/>
              <a:gd name="T8" fmla="*/ 0 w 2444"/>
              <a:gd name="T9" fmla="*/ 1340 h 1340"/>
              <a:gd name="T10" fmla="*/ 0 60000 65536"/>
              <a:gd name="T11" fmla="*/ 0 60000 65536"/>
              <a:gd name="T12" fmla="*/ 0 60000 65536"/>
              <a:gd name="T13" fmla="*/ 0 60000 65536"/>
              <a:gd name="T14" fmla="*/ 0 60000 65536"/>
              <a:gd name="T15" fmla="*/ 0 w 2444"/>
              <a:gd name="T16" fmla="*/ 0 h 1340"/>
              <a:gd name="T17" fmla="*/ 2444 w 2444"/>
              <a:gd name="T18" fmla="*/ 1340 h 1340"/>
            </a:gdLst>
            <a:ahLst/>
            <a:cxnLst>
              <a:cxn ang="T10">
                <a:pos x="T0" y="T1"/>
              </a:cxn>
              <a:cxn ang="T11">
                <a:pos x="T2" y="T3"/>
              </a:cxn>
              <a:cxn ang="T12">
                <a:pos x="T4" y="T5"/>
              </a:cxn>
              <a:cxn ang="T13">
                <a:pos x="T6" y="T7"/>
              </a:cxn>
              <a:cxn ang="T14">
                <a:pos x="T8" y="T9"/>
              </a:cxn>
            </a:cxnLst>
            <a:rect l="T15" t="T16" r="T17" b="T18"/>
            <a:pathLst>
              <a:path w="2444" h="1340">
                <a:moveTo>
                  <a:pt x="0" y="1340"/>
                </a:moveTo>
                <a:lnTo>
                  <a:pt x="2444" y="450"/>
                </a:lnTo>
                <a:lnTo>
                  <a:pt x="2444" y="0"/>
                </a:lnTo>
                <a:lnTo>
                  <a:pt x="19" y="1314"/>
                </a:lnTo>
                <a:lnTo>
                  <a:pt x="0" y="1340"/>
                </a:lnTo>
                <a:close/>
              </a:path>
            </a:pathLst>
          </a:custGeom>
          <a:solidFill>
            <a:srgbClr val="008080"/>
          </a:solidFill>
          <a:ln w="11113">
            <a:solidFill>
              <a:srgbClr val="000000"/>
            </a:solidFill>
            <a:round/>
            <a:headEnd/>
            <a:tailEnd/>
          </a:ln>
        </p:spPr>
        <p:txBody>
          <a:bodyPr/>
          <a:lstStyle/>
          <a:p>
            <a:endParaRPr lang="hu-HU"/>
          </a:p>
        </p:txBody>
      </p:sp>
      <p:sp>
        <p:nvSpPr>
          <p:cNvPr id="34882" name="Rectangle 68"/>
          <p:cNvSpPr>
            <a:spLocks noChangeArrowheads="1"/>
          </p:cNvSpPr>
          <p:nvPr/>
        </p:nvSpPr>
        <p:spPr bwMode="auto">
          <a:xfrm>
            <a:off x="412750" y="2900363"/>
            <a:ext cx="1317625" cy="609600"/>
          </a:xfrm>
          <a:prstGeom prst="rect">
            <a:avLst/>
          </a:prstGeom>
          <a:noFill/>
          <a:ln w="9525">
            <a:noFill/>
            <a:miter lim="800000"/>
            <a:headEnd/>
            <a:tailEnd/>
          </a:ln>
        </p:spPr>
        <p:txBody>
          <a:bodyPr lIns="0" tIns="0" rIns="0" bIns="0">
            <a:spAutoFit/>
          </a:bodyPr>
          <a:lstStyle/>
          <a:p>
            <a:pPr algn="ctr"/>
            <a:r>
              <a:rPr lang="en-US" b="1">
                <a:solidFill>
                  <a:srgbClr val="000000"/>
                </a:solidFill>
              </a:rPr>
              <a:t>Impact</a:t>
            </a:r>
            <a:r>
              <a:rPr lang="en-US" sz="1600" b="1">
                <a:solidFill>
                  <a:srgbClr val="000000"/>
                </a:solidFill>
              </a:rPr>
              <a:t> </a:t>
            </a:r>
          </a:p>
          <a:p>
            <a:pPr algn="ctr"/>
            <a:r>
              <a:rPr lang="en-US" sz="1600" b="1">
                <a:solidFill>
                  <a:srgbClr val="000000"/>
                </a:solidFill>
              </a:rPr>
              <a:t> </a:t>
            </a:r>
            <a:r>
              <a:rPr lang="en-US" sz="1400" b="1">
                <a:solidFill>
                  <a:srgbClr val="000000"/>
                </a:solidFill>
              </a:rPr>
              <a:t>(MM bpd)</a:t>
            </a:r>
            <a:endParaRPr lang="en-US">
              <a:latin typeface="Times New Roman" pitchFamily="18" charset="0"/>
            </a:endParaRPr>
          </a:p>
        </p:txBody>
      </p:sp>
      <p:sp>
        <p:nvSpPr>
          <p:cNvPr id="34883" name="Line 69"/>
          <p:cNvSpPr>
            <a:spLocks noChangeShapeType="1"/>
          </p:cNvSpPr>
          <p:nvPr/>
        </p:nvSpPr>
        <p:spPr bwMode="auto">
          <a:xfrm>
            <a:off x="7127875" y="4686300"/>
            <a:ext cx="1588" cy="195263"/>
          </a:xfrm>
          <a:prstGeom prst="line">
            <a:avLst/>
          </a:prstGeom>
          <a:noFill/>
          <a:ln w="11113">
            <a:solidFill>
              <a:srgbClr val="000000"/>
            </a:solidFill>
            <a:round/>
            <a:headEnd/>
            <a:tailEnd/>
          </a:ln>
        </p:spPr>
        <p:txBody>
          <a:bodyPr/>
          <a:lstStyle/>
          <a:p>
            <a:endParaRPr lang="hu-HU"/>
          </a:p>
        </p:txBody>
      </p:sp>
      <p:sp>
        <p:nvSpPr>
          <p:cNvPr id="34884" name="Rectangle 70"/>
          <p:cNvSpPr>
            <a:spLocks noChangeArrowheads="1"/>
          </p:cNvSpPr>
          <p:nvPr/>
        </p:nvSpPr>
        <p:spPr bwMode="auto">
          <a:xfrm>
            <a:off x="7011988" y="4972050"/>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20</a:t>
            </a:r>
            <a:endParaRPr lang="en-US"/>
          </a:p>
        </p:txBody>
      </p:sp>
      <p:sp>
        <p:nvSpPr>
          <p:cNvPr id="34885" name="Line 71"/>
          <p:cNvSpPr>
            <a:spLocks noChangeShapeType="1"/>
          </p:cNvSpPr>
          <p:nvPr/>
        </p:nvSpPr>
        <p:spPr bwMode="auto">
          <a:xfrm>
            <a:off x="2016125" y="1900238"/>
            <a:ext cx="179388" cy="1587"/>
          </a:xfrm>
          <a:prstGeom prst="line">
            <a:avLst/>
          </a:prstGeom>
          <a:noFill/>
          <a:ln w="11113">
            <a:solidFill>
              <a:srgbClr val="000000"/>
            </a:solidFill>
            <a:round/>
            <a:headEnd/>
            <a:tailEnd/>
          </a:ln>
        </p:spPr>
        <p:txBody>
          <a:bodyPr/>
          <a:lstStyle/>
          <a:p>
            <a:endParaRPr lang="hu-HU"/>
          </a:p>
        </p:txBody>
      </p:sp>
      <p:sp>
        <p:nvSpPr>
          <p:cNvPr id="34886" name="Line 72"/>
          <p:cNvSpPr>
            <a:spLocks noChangeShapeType="1"/>
          </p:cNvSpPr>
          <p:nvPr/>
        </p:nvSpPr>
        <p:spPr bwMode="auto">
          <a:xfrm flipV="1">
            <a:off x="2159000" y="1900238"/>
            <a:ext cx="0" cy="2786062"/>
          </a:xfrm>
          <a:prstGeom prst="line">
            <a:avLst/>
          </a:prstGeom>
          <a:noFill/>
          <a:ln w="38100">
            <a:solidFill>
              <a:schemeClr val="tx1"/>
            </a:solidFill>
            <a:round/>
            <a:headEnd/>
            <a:tailEnd/>
          </a:ln>
        </p:spPr>
        <p:txBody>
          <a:bodyPr wrap="none" anchor="ctr"/>
          <a:lstStyle/>
          <a:p>
            <a:endParaRPr lang="hu-HU"/>
          </a:p>
        </p:txBody>
      </p:sp>
      <p:sp>
        <p:nvSpPr>
          <p:cNvPr id="34887" name="Rectangle 73"/>
          <p:cNvSpPr>
            <a:spLocks noChangeArrowheads="1"/>
          </p:cNvSpPr>
          <p:nvPr/>
        </p:nvSpPr>
        <p:spPr bwMode="auto">
          <a:xfrm>
            <a:off x="1730375" y="1814513"/>
            <a:ext cx="225425" cy="244475"/>
          </a:xfrm>
          <a:prstGeom prst="rect">
            <a:avLst/>
          </a:prstGeom>
          <a:noFill/>
          <a:ln w="9525">
            <a:noFill/>
            <a:miter lim="800000"/>
            <a:headEnd/>
            <a:tailEnd/>
          </a:ln>
        </p:spPr>
        <p:txBody>
          <a:bodyPr wrap="none" lIns="0" tIns="0" rIns="0" bIns="0">
            <a:spAutoFit/>
          </a:bodyPr>
          <a:lstStyle/>
          <a:p>
            <a:r>
              <a:rPr lang="en-US" sz="1600" b="1">
                <a:solidFill>
                  <a:srgbClr val="000000"/>
                </a:solidFill>
              </a:rPr>
              <a:t>35</a:t>
            </a:r>
            <a:endParaRPr lang="en-US">
              <a:latin typeface="Times New Roman" pitchFamily="18" charset="0"/>
            </a:endParaRPr>
          </a:p>
        </p:txBody>
      </p:sp>
      <p:sp>
        <p:nvSpPr>
          <p:cNvPr id="34888" name="Rectangle 74"/>
          <p:cNvSpPr>
            <a:spLocks noChangeArrowheads="1"/>
          </p:cNvSpPr>
          <p:nvPr/>
        </p:nvSpPr>
        <p:spPr bwMode="auto">
          <a:xfrm>
            <a:off x="7272338" y="2043113"/>
            <a:ext cx="1490662" cy="365125"/>
          </a:xfrm>
          <a:prstGeom prst="rect">
            <a:avLst/>
          </a:prstGeom>
          <a:noFill/>
          <a:ln w="9525">
            <a:noFill/>
            <a:miter lim="800000"/>
            <a:headEnd/>
            <a:tailEnd/>
          </a:ln>
        </p:spPr>
        <p:txBody>
          <a:bodyPr lIns="0" tIns="0" rIns="0" bIns="0">
            <a:spAutoFit/>
          </a:bodyPr>
          <a:lstStyle/>
          <a:p>
            <a:pPr algn="ctr"/>
            <a:endParaRPr lang="hu-HU">
              <a:latin typeface="Times New Roman" pitchFamily="18" charset="0"/>
            </a:endParaRPr>
          </a:p>
        </p:txBody>
      </p:sp>
      <p:sp>
        <p:nvSpPr>
          <p:cNvPr id="34889" name="Text Box 75"/>
          <p:cNvSpPr txBox="1">
            <a:spLocks noChangeArrowheads="1"/>
          </p:cNvSpPr>
          <p:nvPr/>
        </p:nvSpPr>
        <p:spPr bwMode="auto">
          <a:xfrm>
            <a:off x="7200900" y="2043113"/>
            <a:ext cx="993775" cy="366712"/>
          </a:xfrm>
          <a:prstGeom prst="rect">
            <a:avLst/>
          </a:prstGeom>
          <a:noFill/>
          <a:ln w="9525">
            <a:noFill/>
            <a:miter lim="800000"/>
            <a:headEnd/>
            <a:tailEnd/>
          </a:ln>
        </p:spPr>
        <p:txBody>
          <a:bodyPr>
            <a:spAutoFit/>
          </a:bodyPr>
          <a:lstStyle/>
          <a:p>
            <a:r>
              <a:rPr lang="en-US" sz="1800" b="1"/>
              <a:t>EOR</a:t>
            </a:r>
          </a:p>
        </p:txBody>
      </p:sp>
      <p:sp>
        <p:nvSpPr>
          <p:cNvPr id="34890" name="Text Box 76"/>
          <p:cNvSpPr txBox="1">
            <a:spLocks noChangeArrowheads="1"/>
          </p:cNvSpPr>
          <p:nvPr/>
        </p:nvSpPr>
        <p:spPr bwMode="auto">
          <a:xfrm>
            <a:off x="7200900" y="2471738"/>
            <a:ext cx="1136650" cy="641350"/>
          </a:xfrm>
          <a:prstGeom prst="rect">
            <a:avLst/>
          </a:prstGeom>
          <a:noFill/>
          <a:ln w="9525">
            <a:noFill/>
            <a:miter lim="800000"/>
            <a:headEnd/>
            <a:tailEnd/>
          </a:ln>
        </p:spPr>
        <p:txBody>
          <a:bodyPr>
            <a:spAutoFit/>
          </a:bodyPr>
          <a:lstStyle/>
          <a:p>
            <a:r>
              <a:rPr lang="en-US" sz="1800" b="1"/>
              <a:t>Coal Liquids</a:t>
            </a:r>
          </a:p>
        </p:txBody>
      </p:sp>
      <p:sp>
        <p:nvSpPr>
          <p:cNvPr id="34891" name="Text Box 77"/>
          <p:cNvSpPr txBox="1">
            <a:spLocks noChangeArrowheads="1"/>
          </p:cNvSpPr>
          <p:nvPr/>
        </p:nvSpPr>
        <p:spPr bwMode="auto">
          <a:xfrm>
            <a:off x="7200900" y="3386138"/>
            <a:ext cx="1136650" cy="641350"/>
          </a:xfrm>
          <a:prstGeom prst="rect">
            <a:avLst/>
          </a:prstGeom>
          <a:noFill/>
          <a:ln w="9525">
            <a:noFill/>
            <a:miter lim="800000"/>
            <a:headEnd/>
            <a:tailEnd/>
          </a:ln>
        </p:spPr>
        <p:txBody>
          <a:bodyPr>
            <a:spAutoFit/>
          </a:bodyPr>
          <a:lstStyle/>
          <a:p>
            <a:r>
              <a:rPr lang="en-US" sz="1800" b="1"/>
              <a:t>Heavy Oil</a:t>
            </a:r>
          </a:p>
        </p:txBody>
      </p:sp>
      <p:sp>
        <p:nvSpPr>
          <p:cNvPr id="34892" name="Text Box 78"/>
          <p:cNvSpPr txBox="1">
            <a:spLocks noChangeArrowheads="1"/>
          </p:cNvSpPr>
          <p:nvPr/>
        </p:nvSpPr>
        <p:spPr bwMode="auto">
          <a:xfrm>
            <a:off x="7200900" y="4100513"/>
            <a:ext cx="1136650" cy="366712"/>
          </a:xfrm>
          <a:prstGeom prst="rect">
            <a:avLst/>
          </a:prstGeom>
          <a:noFill/>
          <a:ln w="9525">
            <a:noFill/>
            <a:miter lim="800000"/>
            <a:headEnd/>
            <a:tailEnd/>
          </a:ln>
        </p:spPr>
        <p:txBody>
          <a:bodyPr>
            <a:spAutoFit/>
          </a:bodyPr>
          <a:lstStyle/>
          <a:p>
            <a:r>
              <a:rPr lang="en-US" sz="1800" b="1"/>
              <a:t>GTL</a:t>
            </a:r>
          </a:p>
        </p:txBody>
      </p:sp>
      <p:sp>
        <p:nvSpPr>
          <p:cNvPr id="34893" name="Text Box 79"/>
          <p:cNvSpPr txBox="1">
            <a:spLocks noChangeArrowheads="1"/>
          </p:cNvSpPr>
          <p:nvPr/>
        </p:nvSpPr>
        <p:spPr bwMode="auto">
          <a:xfrm>
            <a:off x="7200900" y="4457700"/>
            <a:ext cx="1136650" cy="641350"/>
          </a:xfrm>
          <a:prstGeom prst="rect">
            <a:avLst/>
          </a:prstGeom>
          <a:noFill/>
          <a:ln w="9525">
            <a:noFill/>
            <a:miter lim="800000"/>
            <a:headEnd/>
            <a:tailEnd/>
          </a:ln>
        </p:spPr>
        <p:txBody>
          <a:bodyPr>
            <a:spAutoFit/>
          </a:bodyPr>
          <a:lstStyle/>
          <a:p>
            <a:r>
              <a:rPr lang="en-US" sz="1800" b="1"/>
              <a:t>Efficient Vehicles</a:t>
            </a:r>
          </a:p>
        </p:txBody>
      </p:sp>
      <p:sp>
        <p:nvSpPr>
          <p:cNvPr id="34894" name="Text Box 80"/>
          <p:cNvSpPr txBox="1">
            <a:spLocks noChangeArrowheads="1"/>
          </p:cNvSpPr>
          <p:nvPr/>
        </p:nvSpPr>
        <p:spPr bwMode="auto">
          <a:xfrm>
            <a:off x="609600" y="457200"/>
            <a:ext cx="8077200" cy="822325"/>
          </a:xfrm>
          <a:prstGeom prst="rect">
            <a:avLst/>
          </a:prstGeom>
          <a:noFill/>
          <a:ln w="9525">
            <a:noFill/>
            <a:miter lim="800000"/>
            <a:headEnd/>
            <a:tailEnd/>
          </a:ln>
        </p:spPr>
        <p:txBody>
          <a:bodyPr>
            <a:spAutoFit/>
          </a:bodyPr>
          <a:lstStyle/>
          <a:p>
            <a:pPr algn="ctr"/>
            <a:r>
              <a:rPr lang="en-US" b="1">
                <a:solidFill>
                  <a:srgbClr val="333399"/>
                </a:solidFill>
                <a:latin typeface="Arial Black" pitchFamily="1" charset="0"/>
              </a:rPr>
              <a:t>Worldwide Crash Program Mitigation of Conventional Oil Production Peaking</a:t>
            </a:r>
          </a:p>
        </p:txBody>
      </p:sp>
      <p:sp>
        <p:nvSpPr>
          <p:cNvPr id="34895" name="Text Box 81"/>
          <p:cNvSpPr txBox="1">
            <a:spLocks noChangeArrowheads="1"/>
          </p:cNvSpPr>
          <p:nvPr/>
        </p:nvSpPr>
        <p:spPr bwMode="auto">
          <a:xfrm>
            <a:off x="2971800" y="5894388"/>
            <a:ext cx="3657600" cy="457200"/>
          </a:xfrm>
          <a:prstGeom prst="rect">
            <a:avLst/>
          </a:prstGeom>
          <a:noFill/>
          <a:ln w="9525">
            <a:noFill/>
            <a:miter lim="800000"/>
            <a:headEnd/>
            <a:tailEnd/>
          </a:ln>
        </p:spPr>
        <p:txBody>
          <a:bodyPr>
            <a:spAutoFit/>
          </a:bodyPr>
          <a:lstStyle/>
          <a:p>
            <a:r>
              <a:rPr lang="en-US" b="1">
                <a:solidFill>
                  <a:srgbClr val="060DB2"/>
                </a:solidFill>
              </a:rPr>
              <a:t> </a:t>
            </a:r>
            <a:r>
              <a:rPr lang="en-US" sz="2000" b="1">
                <a:solidFill>
                  <a:srgbClr val="060DB2"/>
                </a:solidFill>
              </a:rPr>
              <a:t>Delay, then rapid growth</a:t>
            </a:r>
            <a:endParaRPr lang="en-US" sz="2800" b="1">
              <a:solidFill>
                <a:srgbClr val="060DB2"/>
              </a:solidFill>
            </a:endParaRPr>
          </a:p>
        </p:txBody>
      </p:sp>
      <p:sp>
        <p:nvSpPr>
          <p:cNvPr id="34896" name="Rectangle 82"/>
          <p:cNvSpPr>
            <a:spLocks noChangeArrowheads="1"/>
          </p:cNvSpPr>
          <p:nvPr/>
        </p:nvSpPr>
        <p:spPr bwMode="auto">
          <a:xfrm>
            <a:off x="2590800" y="5791200"/>
            <a:ext cx="4038600" cy="685800"/>
          </a:xfrm>
          <a:prstGeom prst="rect">
            <a:avLst/>
          </a:prstGeom>
          <a:noFill/>
          <a:ln w="28575">
            <a:solidFill>
              <a:schemeClr val="tx1"/>
            </a:solidFill>
            <a:miter lim="800000"/>
            <a:headEnd/>
            <a:tailEnd/>
          </a:ln>
        </p:spPr>
        <p:txBody>
          <a:bodyPr wrap="none" anchor="ctr"/>
          <a:lstStyle/>
          <a:p>
            <a:endParaRPr lang="hu-HU"/>
          </a:p>
        </p:txBody>
      </p:sp>
      <p:sp>
        <p:nvSpPr>
          <p:cNvPr id="34897" name="Freeform 83"/>
          <p:cNvSpPr>
            <a:spLocks/>
          </p:cNvSpPr>
          <p:nvPr/>
        </p:nvSpPr>
        <p:spPr bwMode="auto">
          <a:xfrm>
            <a:off x="2159000" y="4699000"/>
            <a:ext cx="4953000" cy="1588"/>
          </a:xfrm>
          <a:custGeom>
            <a:avLst/>
            <a:gdLst>
              <a:gd name="T0" fmla="*/ 0 w 3120"/>
              <a:gd name="T1" fmla="*/ 0 h 1"/>
              <a:gd name="T2" fmla="*/ 3120 w 3120"/>
              <a:gd name="T3" fmla="*/ 0 h 1"/>
              <a:gd name="T4" fmla="*/ 0 60000 65536"/>
              <a:gd name="T5" fmla="*/ 0 60000 65536"/>
              <a:gd name="T6" fmla="*/ 0 w 3120"/>
              <a:gd name="T7" fmla="*/ 0 h 1"/>
              <a:gd name="T8" fmla="*/ 3120 w 3120"/>
              <a:gd name="T9" fmla="*/ 1 h 1"/>
            </a:gdLst>
            <a:ahLst/>
            <a:cxnLst>
              <a:cxn ang="T4">
                <a:pos x="T0" y="T1"/>
              </a:cxn>
              <a:cxn ang="T5">
                <a:pos x="T2" y="T3"/>
              </a:cxn>
            </a:cxnLst>
            <a:rect l="T6" t="T7" r="T8" b="T9"/>
            <a:pathLst>
              <a:path w="3120" h="1">
                <a:moveTo>
                  <a:pt x="0" y="0"/>
                </a:moveTo>
                <a:lnTo>
                  <a:pt x="3120" y="0"/>
                </a:lnTo>
              </a:path>
            </a:pathLst>
          </a:custGeom>
          <a:noFill/>
          <a:ln w="57150">
            <a:solidFill>
              <a:schemeClr val="tx1"/>
            </a:solidFill>
            <a:round/>
            <a:headEnd/>
            <a:tailEnd/>
          </a:ln>
        </p:spPr>
        <p:txBody>
          <a:bodyPr wrap="none" anchor="ctr"/>
          <a:lstStyle/>
          <a:p>
            <a:endParaRPr lang="hu-H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How</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technology</a:t>
            </a:r>
            <a:r>
              <a:rPr lang="hu-HU" sz="2800" b="1" dirty="0" smtClean="0">
                <a:effectLst>
                  <a:outerShdw blurRad="38100" dist="38100" dir="2700000" algn="tl">
                    <a:srgbClr val="000000">
                      <a:alpha val="43137"/>
                    </a:srgbClr>
                  </a:outerShdw>
                </a:effectLst>
                <a:latin typeface="Arial" pitchFamily="34" charset="0"/>
                <a:cs typeface="Arial" pitchFamily="34" charset="0"/>
              </a:rPr>
              <a:t> is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prolonging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North</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Sea</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productivity</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323586" name="Picture 2"/>
          <p:cNvPicPr>
            <a:picLocks noChangeAspect="1" noChangeArrowheads="1"/>
          </p:cNvPicPr>
          <p:nvPr/>
        </p:nvPicPr>
        <p:blipFill>
          <a:blip r:embed="rId2" cstate="print"/>
          <a:srcRect/>
          <a:stretch>
            <a:fillRect/>
          </a:stretch>
        </p:blipFill>
        <p:spPr bwMode="auto">
          <a:xfrm>
            <a:off x="285720" y="1500174"/>
            <a:ext cx="8572559" cy="4786346"/>
          </a:xfrm>
          <a:prstGeom prst="rect">
            <a:avLst/>
          </a:prstGeom>
          <a:noFill/>
          <a:ln w="9525">
            <a:noFill/>
            <a:miter lim="800000"/>
            <a:headEnd/>
            <a:tailEnd/>
          </a:ln>
          <a:effectLst/>
        </p:spPr>
      </p:pic>
      <p:sp>
        <p:nvSpPr>
          <p:cNvPr id="4" name="Szövegdoboz 3"/>
          <p:cNvSpPr txBox="1"/>
          <p:nvPr/>
        </p:nvSpPr>
        <p:spPr>
          <a:xfrm>
            <a:off x="571472" y="6357958"/>
            <a:ext cx="7786742" cy="276999"/>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Shell (</a:t>
            </a:r>
            <a:r>
              <a:rPr lang="hu-HU" sz="1200" dirty="0" err="1" smtClean="0">
                <a:latin typeface="Arial" pitchFamily="34" charset="0"/>
                <a:cs typeface="Arial" pitchFamily="34" charset="0"/>
              </a:rPr>
              <a:t>available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at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www.ogp.org.uk</a:t>
            </a:r>
            <a:r>
              <a:rPr lang="hu-HU" sz="1200" dirty="0" smtClean="0">
                <a:latin typeface="Arial" pitchFamily="34" charset="0"/>
                <a:cs typeface="Arial" pitchFamily="34" charset="0"/>
              </a:rPr>
              <a:t>)</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I.1. Kőolaj, története, jellemzői, tartalékok, </a:t>
            </a:r>
            <a:r>
              <a:rPr lang="hu-HU" sz="2800" b="1" dirty="0" err="1" smtClean="0">
                <a:effectLst>
                  <a:outerShdw blurRad="38100" dist="38100" dir="2700000" algn="tl">
                    <a:srgbClr val="000000">
                      <a:alpha val="43137"/>
                    </a:srgbClr>
                  </a:outerShdw>
                </a:effectLst>
                <a:latin typeface="Arial" pitchFamily="34" charset="0"/>
                <a:cs typeface="Arial" pitchFamily="34" charset="0"/>
              </a:rPr>
              <a:t>oil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peaking</a:t>
            </a:r>
            <a:r>
              <a:rPr lang="hu-HU" sz="2800" b="1" dirty="0" smtClean="0">
                <a:effectLst>
                  <a:outerShdw blurRad="38100" dist="38100" dir="2700000" algn="tl">
                    <a:srgbClr val="000000">
                      <a:alpha val="43137"/>
                    </a:srgbClr>
                  </a:outerShdw>
                </a:effectLst>
                <a:latin typeface="Arial" pitchFamily="34" charset="0"/>
                <a:cs typeface="Arial" pitchFamily="34" charset="0"/>
              </a:rPr>
              <a:t> - összefoglalás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lnSpcReduction="20000"/>
          </a:bodyPr>
          <a:lstStyle/>
          <a:p>
            <a:r>
              <a:rPr lang="hu-HU" sz="2400" dirty="0" smtClean="0">
                <a:latin typeface="Arial" pitchFamily="34" charset="0"/>
                <a:cs typeface="Arial" pitchFamily="34" charset="0"/>
              </a:rPr>
              <a:t>Az olajipar felépítése [</a:t>
            </a:r>
            <a:r>
              <a:rPr lang="hu-HU" sz="2400" dirty="0" err="1" smtClean="0">
                <a:latin typeface="Arial" pitchFamily="34" charset="0"/>
                <a:cs typeface="Arial" pitchFamily="34" charset="0"/>
              </a:rPr>
              <a:t>Upstream</a:t>
            </a:r>
            <a:r>
              <a:rPr lang="hu-HU" sz="2400" dirty="0" smtClean="0">
                <a:latin typeface="Arial" pitchFamily="34" charset="0"/>
                <a:cs typeface="Arial" pitchFamily="34" charset="0"/>
              </a:rPr>
              <a:t> (KT) +</a:t>
            </a:r>
          </a:p>
          <a:p>
            <a:pPr>
              <a:buNone/>
            </a:pP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Downstream</a:t>
            </a:r>
            <a:r>
              <a:rPr lang="hu-HU" sz="2400" dirty="0" smtClean="0">
                <a:latin typeface="Arial" pitchFamily="34" charset="0"/>
                <a:cs typeface="Arial" pitchFamily="34" charset="0"/>
              </a:rPr>
              <a:t> (Száll.+</a:t>
            </a:r>
            <a:r>
              <a:rPr lang="hu-HU" sz="2400" b="1" dirty="0" smtClean="0">
                <a:latin typeface="Arial" pitchFamily="34" charset="0"/>
                <a:cs typeface="Arial" pitchFamily="34" charset="0"/>
              </a:rPr>
              <a:t>Finomítás</a:t>
            </a:r>
            <a:r>
              <a:rPr lang="hu-HU" sz="2400" dirty="0" smtClean="0">
                <a:latin typeface="Arial" pitchFamily="34" charset="0"/>
                <a:cs typeface="Arial" pitchFamily="34" charset="0"/>
              </a:rPr>
              <a:t>+Logisztika+K&amp;M)]</a:t>
            </a:r>
          </a:p>
          <a:p>
            <a:pPr>
              <a:buNone/>
            </a:pP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Az olajipar történeti áttekintése: több ezer éves, térhódítása a XIX. sz. végétől kezdődött</a:t>
            </a:r>
          </a:p>
          <a:p>
            <a:pPr>
              <a:buNone/>
            </a:pPr>
            <a:endParaRPr lang="hu-HU" sz="2400" dirty="0" smtClean="0">
              <a:latin typeface="Arial" pitchFamily="34" charset="0"/>
              <a:cs typeface="Arial" pitchFamily="34" charset="0"/>
            </a:endParaRPr>
          </a:p>
          <a:p>
            <a:r>
              <a:rPr lang="hu-HU" sz="2400" dirty="0" smtClean="0">
                <a:latin typeface="Arial" pitchFamily="34" charset="0"/>
                <a:cs typeface="Arial" pitchFamily="34" charset="0"/>
              </a:rPr>
              <a:t>Osztályozása és jellemzői: API fok, kéntartalom, desztilláció (TBP, ASTM), domináns </a:t>
            </a:r>
            <a:r>
              <a:rPr lang="hu-HU" sz="2400" dirty="0" err="1" smtClean="0">
                <a:latin typeface="Arial" pitchFamily="34" charset="0"/>
                <a:cs typeface="Arial" pitchFamily="34" charset="0"/>
              </a:rPr>
              <a:t>CH-k</a:t>
            </a:r>
            <a:endParaRPr lang="hu-HU" sz="2400" dirty="0" smtClean="0">
              <a:latin typeface="Arial" pitchFamily="34" charset="0"/>
              <a:cs typeface="Arial" pitchFamily="34" charset="0"/>
            </a:endParaRPr>
          </a:p>
          <a:p>
            <a:endParaRPr lang="hu-HU" sz="2400" dirty="0" smtClean="0">
              <a:latin typeface="Arial" pitchFamily="34" charset="0"/>
              <a:cs typeface="Arial" pitchFamily="34" charset="0"/>
            </a:endParaRPr>
          </a:p>
          <a:p>
            <a:r>
              <a:rPr lang="hu-HU" sz="2400" dirty="0" smtClean="0">
                <a:latin typeface="Arial" pitchFamily="34" charset="0"/>
                <a:cs typeface="Arial" pitchFamily="34" charset="0"/>
              </a:rPr>
              <a:t>Kőolaj tartalékok: globális R/P ~ több évtized, területileg egyenlőtlen eloszlás, termelő és felhasználó területek nem teljesen azonosak</a:t>
            </a:r>
          </a:p>
          <a:p>
            <a:pPr>
              <a:buNone/>
            </a:pPr>
            <a:r>
              <a:rPr lang="hu-HU" sz="2400" dirty="0" smtClean="0">
                <a:latin typeface="Arial" pitchFamily="34" charset="0"/>
                <a:cs typeface="Arial" pitchFamily="34" charset="0"/>
              </a:rPr>
              <a:t> </a:t>
            </a:r>
          </a:p>
          <a:p>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peaking</a:t>
            </a:r>
            <a:r>
              <a:rPr lang="hu-HU" sz="2400" dirty="0" smtClean="0">
                <a:latin typeface="Arial" pitchFamily="34" charset="0"/>
                <a:cs typeface="Arial" pitchFamily="34" charset="0"/>
              </a:rPr>
              <a:t> előrejelzések</a:t>
            </a:r>
            <a:endParaRPr lang="hu-HU" sz="2400" dirty="0">
              <a:latin typeface="Arial" pitchFamily="34" charset="0"/>
              <a:cs typeface="Arial" pitchFamily="34" charset="0"/>
            </a:endParaRPr>
          </a:p>
        </p:txBody>
      </p:sp>
      <p:sp>
        <p:nvSpPr>
          <p:cNvPr id="4" name="Szövegdoboz 3"/>
          <p:cNvSpPr txBox="1"/>
          <p:nvPr/>
        </p:nvSpPr>
        <p:spPr>
          <a:xfrm>
            <a:off x="857224" y="6084585"/>
            <a:ext cx="2202608" cy="584775"/>
          </a:xfrm>
          <a:prstGeom prst="rect">
            <a:avLst/>
          </a:prstGeom>
          <a:solidFill>
            <a:schemeClr val="accent6"/>
          </a:solidFill>
        </p:spPr>
        <p:txBody>
          <a:bodyPr wrap="square" rtlCol="0">
            <a:spAutoFit/>
          </a:bodyPr>
          <a:lstStyle/>
          <a:p>
            <a:endParaRPr lang="hu-HU" sz="1600" dirty="0" smtClean="0">
              <a:solidFill>
                <a:schemeClr val="tx2"/>
              </a:solidFill>
              <a:latin typeface="Arial" pitchFamily="34" charset="0"/>
              <a:cs typeface="Arial" pitchFamily="34" charset="0"/>
            </a:endParaRPr>
          </a:p>
          <a:p>
            <a:r>
              <a:rPr lang="hu-HU" sz="1600" dirty="0" smtClean="0">
                <a:solidFill>
                  <a:schemeClr val="tx2"/>
                </a:solidFill>
                <a:latin typeface="Arial" pitchFamily="34" charset="0"/>
                <a:cs typeface="Arial" pitchFamily="34" charset="0"/>
              </a:rPr>
              <a:t>HW: </a:t>
            </a:r>
            <a:r>
              <a:rPr lang="hu-HU" sz="1600" dirty="0" err="1" smtClean="0">
                <a:solidFill>
                  <a:schemeClr val="tx2"/>
                </a:solidFill>
                <a:latin typeface="Arial" pitchFamily="34" charset="0"/>
                <a:cs typeface="Arial" pitchFamily="34" charset="0"/>
              </a:rPr>
              <a:t>www.ogp.org.uk</a:t>
            </a:r>
            <a:endParaRPr lang="hu-HU" sz="16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I. Konvencionális (kőolajalapú)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(motorbenzin, dízel-gázolaj, kerozin, bunker olaj)</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r>
              <a:rPr lang="hu-HU" b="1" dirty="0" smtClean="0">
                <a:effectLst>
                  <a:outerShdw blurRad="38100" dist="38100" dir="2700000" algn="tl">
                    <a:srgbClr val="000000">
                      <a:alpha val="43137"/>
                    </a:srgbClr>
                  </a:outerShdw>
                </a:effectLst>
                <a:latin typeface="Arial" pitchFamily="34" charset="0"/>
                <a:cs typeface="Arial" pitchFamily="34" charset="0"/>
              </a:rPr>
              <a:t>I.2. Kőolaj (és földgáz) keletkezése, kutatása és termelése</a:t>
            </a:r>
            <a:endParaRPr lang="hu-H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
        <p:nvSpPr>
          <p:cNvPr id="3" name="Téglalap 2"/>
          <p:cNvSpPr/>
          <p:nvPr/>
        </p:nvSpPr>
        <p:spPr>
          <a:xfrm>
            <a:off x="1331640" y="5746030"/>
            <a:ext cx="6840760" cy="523220"/>
          </a:xfrm>
          <a:prstGeom prst="rect">
            <a:avLst/>
          </a:prstGeom>
          <a:solidFill>
            <a:srgbClr val="FFFF00"/>
          </a:solidFill>
        </p:spPr>
        <p:txBody>
          <a:bodyPr wrap="square">
            <a:spAutoFit/>
          </a:bodyPr>
          <a:lstStyle/>
          <a:p>
            <a:pPr algn="ctr"/>
            <a:r>
              <a:rPr lang="hu-HU" sz="1400" dirty="0" smtClean="0">
                <a:latin typeface="Arial" pitchFamily="34" charset="0"/>
                <a:cs typeface="Arial" pitchFamily="34" charset="0"/>
              </a:rPr>
              <a:t>The </a:t>
            </a:r>
            <a:r>
              <a:rPr lang="hu-HU" sz="1400" dirty="0" err="1" smtClean="0">
                <a:latin typeface="Arial" pitchFamily="34" charset="0"/>
                <a:cs typeface="Arial" pitchFamily="34" charset="0"/>
              </a:rPr>
              <a:t>organic</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formation</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theory</a:t>
            </a:r>
            <a:r>
              <a:rPr lang="hu-HU" sz="1400" dirty="0" smtClean="0">
                <a:latin typeface="Arial" pitchFamily="34" charset="0"/>
                <a:cs typeface="Arial" pitchFamily="34" charset="0"/>
              </a:rPr>
              <a:t> is </a:t>
            </a:r>
            <a:r>
              <a:rPr lang="hu-HU" sz="1400" dirty="0" err="1" smtClean="0">
                <a:latin typeface="Arial" pitchFamily="34" charset="0"/>
                <a:cs typeface="Arial" pitchFamily="34" charset="0"/>
              </a:rPr>
              <a:t>based</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on</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similarities</a:t>
            </a:r>
            <a:r>
              <a:rPr lang="hu-HU" sz="1400" dirty="0" smtClean="0">
                <a:latin typeface="Arial" pitchFamily="34" charset="0"/>
                <a:cs typeface="Arial" pitchFamily="34" charset="0"/>
              </a:rPr>
              <a:t> of </a:t>
            </a:r>
            <a:r>
              <a:rPr lang="hu-HU" sz="1400" dirty="0" err="1" smtClean="0">
                <a:latin typeface="Arial" pitchFamily="34" charset="0"/>
                <a:cs typeface="Arial" pitchFamily="34" charset="0"/>
              </a:rPr>
              <a:t>molecule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structures</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of</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Va-porphyrine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of</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oil</a:t>
            </a:r>
            <a:r>
              <a:rPr lang="hu-HU" sz="1400" dirty="0" smtClean="0">
                <a:latin typeface="Arial" pitchFamily="34" charset="0"/>
                <a:cs typeface="Arial" pitchFamily="34" charset="0"/>
              </a:rPr>
              <a:t> and </a:t>
            </a:r>
            <a:r>
              <a:rPr lang="hu-HU" sz="1400" dirty="0" err="1" smtClean="0">
                <a:latin typeface="Arial" pitchFamily="34" charset="0"/>
                <a:cs typeface="Arial" pitchFamily="34" charset="0"/>
              </a:rPr>
              <a:t>chlorofill</a:t>
            </a:r>
            <a:r>
              <a:rPr lang="hu-HU" sz="1400" dirty="0" smtClean="0">
                <a:latin typeface="Arial" pitchFamily="34" charset="0"/>
                <a:cs typeface="Arial" pitchFamily="34" charset="0"/>
              </a:rPr>
              <a:t> a.</a:t>
            </a:r>
            <a:endParaRPr lang="hu-H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Az olaj- (és gáz)ipar felépítése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Tartalom helye 4"/>
          <p:cNvSpPr>
            <a:spLocks noGrp="1"/>
          </p:cNvSpPr>
          <p:nvPr>
            <p:ph idx="1"/>
          </p:nvPr>
        </p:nvSpPr>
        <p:spPr/>
        <p:txBody>
          <a:bodyPr/>
          <a:lstStyle/>
          <a:p>
            <a:pPr>
              <a:buNone/>
            </a:pPr>
            <a:r>
              <a:rPr lang="hu-HU" dirty="0" smtClean="0"/>
              <a:t>  </a:t>
            </a:r>
            <a:endParaRPr lang="hu-HU" dirty="0"/>
          </a:p>
        </p:txBody>
      </p:sp>
      <p:pic>
        <p:nvPicPr>
          <p:cNvPr id="270342" name="Picture 6"/>
          <p:cNvPicPr>
            <a:picLocks noChangeAspect="1" noChangeArrowheads="1"/>
          </p:cNvPicPr>
          <p:nvPr/>
        </p:nvPicPr>
        <p:blipFill>
          <a:blip r:embed="rId8" cstate="print"/>
          <a:srcRect/>
          <a:stretch>
            <a:fillRect/>
          </a:stretch>
        </p:blipFill>
        <p:spPr bwMode="auto">
          <a:xfrm>
            <a:off x="285720" y="1700808"/>
            <a:ext cx="8572561" cy="3267075"/>
          </a:xfrm>
          <a:prstGeom prst="rect">
            <a:avLst/>
          </a:prstGeom>
          <a:noFill/>
          <a:ln w="9525">
            <a:noFill/>
            <a:miter lim="800000"/>
            <a:headEnd/>
            <a:tailEnd/>
          </a:ln>
          <a:effectLst/>
        </p:spPr>
      </p:pic>
      <p:sp>
        <p:nvSpPr>
          <p:cNvPr id="7" name="Szövegdoboz 6"/>
          <p:cNvSpPr txBox="1"/>
          <p:nvPr/>
        </p:nvSpPr>
        <p:spPr>
          <a:xfrm>
            <a:off x="428596" y="6152397"/>
            <a:ext cx="4143404"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How</a:t>
            </a:r>
            <a:r>
              <a:rPr lang="hu-HU" sz="1200" dirty="0" smtClean="0">
                <a:latin typeface="Arial" pitchFamily="34" charset="0"/>
                <a:cs typeface="Arial" pitchFamily="34" charset="0"/>
              </a:rPr>
              <a:t> an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refinery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works</a:t>
            </a:r>
            <a:r>
              <a:rPr lang="hu-HU" sz="1200" dirty="0" smtClean="0">
                <a:latin typeface="Arial" pitchFamily="34" charset="0"/>
                <a:cs typeface="Arial" pitchFamily="34" charset="0"/>
              </a:rPr>
              <a:t>. EUROPIA, 2009</a:t>
            </a:r>
            <a:endParaRPr lang="hu-HU" sz="1200" dirty="0">
              <a:latin typeface="Arial" pitchFamily="34" charset="0"/>
              <a:cs typeface="Arial" pitchFamily="34" charset="0"/>
            </a:endParaRPr>
          </a:p>
        </p:txBody>
      </p:sp>
      <p:sp>
        <p:nvSpPr>
          <p:cNvPr id="6" name="Szövegdoboz 5"/>
          <p:cNvSpPr txBox="1"/>
          <p:nvPr/>
        </p:nvSpPr>
        <p:spPr>
          <a:xfrm>
            <a:off x="533094" y="5445224"/>
            <a:ext cx="8215370" cy="1077218"/>
          </a:xfrm>
          <a:prstGeom prst="rect">
            <a:avLst/>
          </a:prstGeom>
          <a:solidFill>
            <a:srgbClr val="FFFF00"/>
          </a:solidFill>
        </p:spPr>
        <p:txBody>
          <a:bodyPr wrap="square" rtlCol="0">
            <a:spAutoFit/>
          </a:bodyPr>
          <a:lstStyle/>
          <a:p>
            <a:r>
              <a:rPr lang="hu-HU" sz="1600" dirty="0" smtClean="0">
                <a:latin typeface="Arial" pitchFamily="34" charset="0"/>
                <a:cs typeface="Arial" pitchFamily="34" charset="0"/>
              </a:rPr>
              <a:t>HU: olaj, </a:t>
            </a:r>
            <a:r>
              <a:rPr lang="hu-HU" sz="1600" b="1" dirty="0" smtClean="0">
                <a:latin typeface="Arial" pitchFamily="34" charset="0"/>
                <a:cs typeface="Arial" pitchFamily="34" charset="0"/>
              </a:rPr>
              <a:t>kőolaj</a:t>
            </a:r>
            <a:r>
              <a:rPr lang="hu-HU" sz="1600" dirty="0" smtClean="0">
                <a:latin typeface="Arial" pitchFamily="34" charset="0"/>
                <a:cs typeface="Arial" pitchFamily="34" charset="0"/>
              </a:rPr>
              <a:t>, ásványolaj, nyersolaj, </a:t>
            </a:r>
            <a:r>
              <a:rPr lang="hu-HU" sz="1600" dirty="0" err="1" smtClean="0">
                <a:latin typeface="Arial" pitchFamily="34" charset="0"/>
                <a:cs typeface="Arial" pitchFamily="34" charset="0"/>
              </a:rPr>
              <a:t>földiolaj</a:t>
            </a:r>
            <a:r>
              <a:rPr lang="hu-HU" sz="1600" dirty="0" smtClean="0">
                <a:latin typeface="Arial" pitchFamily="34" charset="0"/>
                <a:cs typeface="Arial" pitchFamily="34" charset="0"/>
              </a:rPr>
              <a:t>;  EN: rock </a:t>
            </a:r>
            <a:r>
              <a:rPr lang="hu-HU" sz="1600" dirty="0" err="1" smtClean="0">
                <a:latin typeface="Arial" pitchFamily="34" charset="0"/>
                <a:cs typeface="Arial" pitchFamily="34" charset="0"/>
              </a:rPr>
              <a:t>oil</a:t>
            </a:r>
            <a:r>
              <a:rPr lang="hu-HU" sz="1600" dirty="0" smtClean="0">
                <a:latin typeface="Arial" pitchFamily="34" charset="0"/>
                <a:cs typeface="Arial" pitchFamily="34" charset="0"/>
              </a:rPr>
              <a:t>, </a:t>
            </a:r>
            <a:r>
              <a:rPr lang="hu-HU" sz="1600" b="1" dirty="0" err="1" smtClean="0">
                <a:latin typeface="Arial" pitchFamily="34" charset="0"/>
                <a:cs typeface="Arial" pitchFamily="34" charset="0"/>
              </a:rPr>
              <a:t>crude</a:t>
            </a:r>
            <a:r>
              <a:rPr lang="hu-HU" sz="1600" b="1" dirty="0" smtClean="0">
                <a:latin typeface="Arial" pitchFamily="34" charset="0"/>
                <a:cs typeface="Arial" pitchFamily="34" charset="0"/>
              </a:rPr>
              <a:t> </a:t>
            </a:r>
            <a:r>
              <a:rPr lang="hu-HU" sz="1600" b="1" dirty="0" err="1" smtClean="0">
                <a:latin typeface="Arial" pitchFamily="34" charset="0"/>
                <a:cs typeface="Arial" pitchFamily="34" charset="0"/>
              </a:rPr>
              <a:t>oil</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petroleum</a:t>
            </a:r>
            <a:r>
              <a:rPr lang="hu-HU" sz="1600" dirty="0" smtClean="0">
                <a:latin typeface="Arial" pitchFamily="34" charset="0"/>
                <a:cs typeface="Arial" pitchFamily="34" charset="0"/>
              </a:rPr>
              <a:t>=kőolaj; DE: </a:t>
            </a:r>
            <a:r>
              <a:rPr lang="hu-HU" sz="1600" dirty="0" err="1" smtClean="0">
                <a:latin typeface="Arial" pitchFamily="34" charset="0"/>
                <a:cs typeface="Arial" pitchFamily="34" charset="0"/>
              </a:rPr>
              <a:t>Erdöl</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Rohöl</a:t>
            </a:r>
            <a:r>
              <a:rPr lang="hu-HU" sz="1600" dirty="0" smtClean="0">
                <a:latin typeface="Arial" pitchFamily="34" charset="0"/>
                <a:cs typeface="Arial" pitchFamily="34" charset="0"/>
              </a:rPr>
              <a:t>, </a:t>
            </a:r>
            <a:r>
              <a:rPr lang="hu-HU" sz="1600" b="1" dirty="0" err="1" smtClean="0">
                <a:latin typeface="Arial" pitchFamily="34" charset="0"/>
                <a:cs typeface="Arial" pitchFamily="34" charset="0"/>
              </a:rPr>
              <a:t>Mineralöl</a:t>
            </a:r>
            <a:r>
              <a:rPr lang="hu-HU" sz="1600" b="1" dirty="0" smtClean="0">
                <a:latin typeface="Arial" pitchFamily="34" charset="0"/>
                <a:cs typeface="Arial" pitchFamily="34" charset="0"/>
              </a:rPr>
              <a:t> </a:t>
            </a:r>
            <a:r>
              <a:rPr lang="hu-HU" sz="1600" dirty="0" smtClean="0">
                <a:latin typeface="Arial" pitchFamily="34" charset="0"/>
                <a:cs typeface="Arial" pitchFamily="34" charset="0"/>
              </a:rPr>
              <a:t>(</a:t>
            </a:r>
            <a:r>
              <a:rPr lang="hu-HU" sz="1600" dirty="0" err="1" smtClean="0">
                <a:latin typeface="Arial" pitchFamily="34" charset="0"/>
                <a:cs typeface="Arial" pitchFamily="34" charset="0"/>
              </a:rPr>
              <a:t>Osterreichische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Mineralölverwaltung</a:t>
            </a:r>
            <a:r>
              <a:rPr lang="hu-HU" sz="1600" dirty="0" smtClean="0">
                <a:latin typeface="Arial" pitchFamily="34" charset="0"/>
                <a:cs typeface="Arial" pitchFamily="34" charset="0"/>
              </a:rPr>
              <a:t>);  FR: </a:t>
            </a:r>
            <a:r>
              <a:rPr lang="hu-HU" sz="1600" dirty="0" err="1" smtClean="0">
                <a:latin typeface="Arial" pitchFamily="34" charset="0"/>
                <a:cs typeface="Arial" pitchFamily="34" charset="0"/>
              </a:rPr>
              <a:t>huil</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brute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pétrole</a:t>
            </a:r>
            <a:r>
              <a:rPr lang="hu-HU" sz="1600" dirty="0" smtClean="0">
                <a:latin typeface="Arial" pitchFamily="34" charset="0"/>
                <a:cs typeface="Arial" pitchFamily="34" charset="0"/>
              </a:rPr>
              <a:t>; RU: </a:t>
            </a:r>
            <a:r>
              <a:rPr lang="hu-HU" sz="1600" b="1" dirty="0" err="1" smtClean="0">
                <a:latin typeface="Arial" pitchFamily="34" charset="0"/>
                <a:cs typeface="Arial" pitchFamily="34" charset="0"/>
              </a:rPr>
              <a:t>nyefty</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from</a:t>
            </a:r>
            <a:r>
              <a:rPr lang="hu-HU" sz="1600" dirty="0" smtClean="0">
                <a:latin typeface="Arial" pitchFamily="34" charset="0"/>
                <a:cs typeface="Arial" pitchFamily="34" charset="0"/>
              </a:rPr>
              <a:t> 4000 </a:t>
            </a:r>
            <a:r>
              <a:rPr lang="hu-HU" sz="1600" dirty="0" err="1" smtClean="0">
                <a:latin typeface="Arial" pitchFamily="34" charset="0"/>
                <a:cs typeface="Arial" pitchFamily="34" charset="0"/>
              </a:rPr>
              <a:t>yrs</a:t>
            </a:r>
            <a:r>
              <a:rPr lang="hu-HU" sz="1600" dirty="0" smtClean="0">
                <a:latin typeface="Arial" pitchFamily="34" charset="0"/>
                <a:cs typeface="Arial" pitchFamily="34" charset="0"/>
              </a:rPr>
              <a:t> old </a:t>
            </a:r>
            <a:r>
              <a:rPr lang="hu-HU" sz="1600" dirty="0" err="1" smtClean="0">
                <a:latin typeface="Arial" pitchFamily="34" charset="0"/>
                <a:cs typeface="Arial" pitchFamily="34" charset="0"/>
              </a:rPr>
              <a:t>akkad</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word</a:t>
            </a:r>
            <a:r>
              <a:rPr lang="hu-HU" sz="1600" dirty="0" smtClean="0">
                <a:latin typeface="Arial" pitchFamily="34" charset="0"/>
                <a:cs typeface="Arial" pitchFamily="34" charset="0"/>
              </a:rPr>
              <a:t>  of nafta);  Arab and </a:t>
            </a:r>
            <a:r>
              <a:rPr lang="hu-HU" sz="1600" dirty="0" err="1" smtClean="0">
                <a:latin typeface="Arial" pitchFamily="34" charset="0"/>
                <a:cs typeface="Arial" pitchFamily="34" charset="0"/>
              </a:rPr>
              <a:t>Persian</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nafud</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China</a:t>
            </a:r>
            <a:r>
              <a:rPr lang="hu-HU" sz="1600" dirty="0" smtClean="0">
                <a:latin typeface="Arial" pitchFamily="34" charset="0"/>
                <a:cs typeface="Arial" pitchFamily="34" charset="0"/>
              </a:rPr>
              <a:t>: se </a:t>
            </a:r>
            <a:r>
              <a:rPr lang="hu-HU" sz="1600" dirty="0" err="1" smtClean="0">
                <a:latin typeface="Arial" pitchFamily="34" charset="0"/>
                <a:cs typeface="Arial" pitchFamily="34" charset="0"/>
              </a:rPr>
              <a:t>yü</a:t>
            </a:r>
            <a:r>
              <a:rPr lang="hu-HU" sz="1600" dirty="0" smtClean="0">
                <a:latin typeface="Arial" pitchFamily="34" charset="0"/>
                <a:cs typeface="Arial" pitchFamily="34" charset="0"/>
              </a:rPr>
              <a:t>=kőolaj </a:t>
            </a:r>
            <a:endParaRPr lang="hu-HU" sz="1600" dirty="0">
              <a:latin typeface="Arial" pitchFamily="34" charset="0"/>
              <a:cs typeface="Arial" pitchFamily="34" charset="0"/>
            </a:endParaRPr>
          </a:p>
        </p:txBody>
      </p:sp>
      <p:sp>
        <p:nvSpPr>
          <p:cNvPr id="8" name="Ellipszis 7"/>
          <p:cNvSpPr/>
          <p:nvPr/>
        </p:nvSpPr>
        <p:spPr>
          <a:xfrm>
            <a:off x="3851920" y="2564904"/>
            <a:ext cx="151216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dirty="0">
              <a:solidFill>
                <a:srgbClr val="7030A0"/>
              </a:solidFill>
              <a:latin typeface="Arial" pitchFamily="34" charset="0"/>
              <a:cs typeface="Arial" pitchFamily="34" charset="0"/>
            </a:endParaRPr>
          </a:p>
        </p:txBody>
      </p:sp>
    </p:spTree>
    <p:controls>
      <p:control spid="1026" name="DefaultOcx" r:id="rId2" imgW="914400" imgH="228600"/>
      <p:control spid="1027" name="HTMLHidden1" r:id="rId3" imgW="914400" imgH="228600"/>
      <p:control spid="1028" name="HTMLHidden2" r:id="rId4" imgW="914400" imgH="228600"/>
      <p:control spid="1029" name="HTMLHidden3" r:id="rId5" imgW="914400" imgH="228600"/>
      <p:control spid="1030" name="HTMLHidden4" r:id="rId6" imgW="914400" imgH="228600"/>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T</a:t>
            </a:r>
            <a:r>
              <a:rPr lang="en-US" sz="2800" b="1" dirty="0" err="1" smtClean="0">
                <a:effectLst>
                  <a:outerShdw blurRad="38100" dist="38100" dir="2700000" algn="tl">
                    <a:srgbClr val="000000">
                      <a:alpha val="43137"/>
                    </a:srgbClr>
                  </a:outerShdw>
                </a:effectLst>
                <a:latin typeface="Arial" pitchFamily="34" charset="0"/>
                <a:cs typeface="Arial" pitchFamily="34" charset="0"/>
              </a:rPr>
              <a:t>hree</a:t>
            </a:r>
            <a:r>
              <a:rPr lang="en-US" sz="2800" b="1" dirty="0" smtClean="0">
                <a:effectLst>
                  <a:outerShdw blurRad="38100" dist="38100" dir="2700000" algn="tl">
                    <a:srgbClr val="000000">
                      <a:alpha val="43137"/>
                    </a:srgbClr>
                  </a:outerShdw>
                </a:effectLst>
                <a:latin typeface="Arial" pitchFamily="34" charset="0"/>
                <a:cs typeface="Arial" pitchFamily="34" charset="0"/>
              </a:rPr>
              <a:t> essentials in the creation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conventional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cr</a:t>
            </a:r>
            <a:r>
              <a:rPr lang="en-US" sz="2800" b="1" dirty="0" err="1" smtClean="0">
                <a:effectLst>
                  <a:outerShdw blurRad="38100" dist="38100" dir="2700000" algn="tl">
                    <a:srgbClr val="000000">
                      <a:alpha val="43137"/>
                    </a:srgbClr>
                  </a:outerShdw>
                </a:effectLst>
                <a:latin typeface="Arial" pitchFamily="34" charset="0"/>
                <a:cs typeface="Arial" pitchFamily="34" charset="0"/>
              </a:rPr>
              <a:t>ude</a:t>
            </a:r>
            <a:r>
              <a:rPr lang="en-US" sz="2800" b="1" dirty="0" smtClean="0">
                <a:effectLst>
                  <a:outerShdw blurRad="38100" dist="38100" dir="2700000" algn="tl">
                    <a:srgbClr val="000000">
                      <a:alpha val="43137"/>
                    </a:srgbClr>
                  </a:outerShdw>
                </a:effectLst>
                <a:latin typeface="Arial" pitchFamily="34" charset="0"/>
                <a:cs typeface="Arial" pitchFamily="34" charset="0"/>
              </a:rPr>
              <a:t> oil field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oil</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gas</a:t>
            </a:r>
            <a:r>
              <a:rPr lang="hu-HU" sz="2800" b="1" dirty="0" smtClean="0">
                <a:effectLst>
                  <a:outerShdw blurRad="38100" dist="38100" dir="2700000" algn="tl">
                    <a:srgbClr val="000000">
                      <a:alpha val="43137"/>
                    </a:srgbClr>
                  </a:outerShdw>
                </a:effectLst>
                <a:latin typeface="Arial" pitchFamily="34" charset="0"/>
                <a:cs typeface="Arial" pitchFamily="34" charset="0"/>
              </a:rPr>
              <a:t> is </a:t>
            </a:r>
            <a:r>
              <a:rPr lang="hu-HU" sz="2800" b="1" dirty="0" err="1" smtClean="0">
                <a:effectLst>
                  <a:outerShdw blurRad="38100" dist="38100" dir="2700000" algn="tl">
                    <a:srgbClr val="000000">
                      <a:alpha val="43137"/>
                    </a:srgbClr>
                  </a:outerShdw>
                </a:effectLst>
                <a:latin typeface="Arial" pitchFamily="34" charset="0"/>
                <a:cs typeface="Arial" pitchFamily="34" charset="0"/>
              </a:rPr>
              <a:t>derived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from</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ancient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biomass</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285861"/>
            <a:ext cx="8229600" cy="4840304"/>
          </a:xfrm>
          <a:solidFill>
            <a:srgbClr val="FFFF00"/>
          </a:solidFill>
        </p:spPr>
        <p:txBody>
          <a:bodyPr>
            <a:normAutofit fontScale="47500" lnSpcReduction="20000"/>
          </a:bodyPr>
          <a:lstStyle/>
          <a:p>
            <a:endParaRPr lang="hu-HU" dirty="0" smtClean="0"/>
          </a:p>
          <a:p>
            <a:r>
              <a:rPr lang="en-US" b="1" i="1" dirty="0" smtClean="0">
                <a:latin typeface="Arial" pitchFamily="34" charset="0"/>
                <a:cs typeface="Arial" pitchFamily="34" charset="0"/>
              </a:rPr>
              <a:t>First, a "source rock" </a:t>
            </a:r>
            <a:r>
              <a:rPr lang="hu-HU" b="1" i="1" dirty="0" smtClean="0">
                <a:latin typeface="Arial" pitchFamily="34" charset="0"/>
                <a:cs typeface="Arial" pitchFamily="34" charset="0"/>
              </a:rPr>
              <a:t>(anyakőzet) </a:t>
            </a:r>
            <a:r>
              <a:rPr lang="en-US" dirty="0" smtClean="0">
                <a:latin typeface="Arial" pitchFamily="34" charset="0"/>
                <a:cs typeface="Arial" pitchFamily="34" charset="0"/>
              </a:rPr>
              <a:t>whose geologic history allowed the formation of crude oil. This usually is a </a:t>
            </a:r>
            <a:r>
              <a:rPr lang="en-US" i="1" dirty="0" smtClean="0">
                <a:solidFill>
                  <a:srgbClr val="7030A0"/>
                </a:solidFill>
                <a:latin typeface="Arial" pitchFamily="34" charset="0"/>
                <a:cs typeface="Arial" pitchFamily="34" charset="0"/>
              </a:rPr>
              <a:t>fine-grained shale rich in organic matter</a:t>
            </a:r>
            <a:r>
              <a:rPr lang="en-US" dirty="0" smtClean="0">
                <a:latin typeface="Arial" pitchFamily="34" charset="0"/>
                <a:cs typeface="Arial" pitchFamily="34" charset="0"/>
              </a:rPr>
              <a:t>. </a:t>
            </a:r>
          </a:p>
          <a:p>
            <a:r>
              <a:rPr lang="en-US" b="1" i="1" dirty="0" smtClean="0">
                <a:latin typeface="Arial" pitchFamily="34" charset="0"/>
                <a:cs typeface="Arial" pitchFamily="34" charset="0"/>
              </a:rPr>
              <a:t>Second, migration of the oil</a:t>
            </a:r>
            <a:r>
              <a:rPr lang="en-US" dirty="0" smtClean="0">
                <a:latin typeface="Arial" pitchFamily="34" charset="0"/>
                <a:cs typeface="Arial" pitchFamily="34" charset="0"/>
              </a:rPr>
              <a:t> from the source rock to a "reservoir rock," usually a </a:t>
            </a:r>
            <a:r>
              <a:rPr lang="en-US" i="1" dirty="0" smtClean="0">
                <a:solidFill>
                  <a:srgbClr val="7030A0"/>
                </a:solidFill>
                <a:latin typeface="Arial" pitchFamily="34" charset="0"/>
                <a:cs typeface="Arial" pitchFamily="34" charset="0"/>
              </a:rPr>
              <a:t>sandstone or limestone</a:t>
            </a:r>
            <a:r>
              <a:rPr lang="en-US" dirty="0" smtClean="0">
                <a:latin typeface="Arial" pitchFamily="34" charset="0"/>
                <a:cs typeface="Arial" pitchFamily="34" charset="0"/>
              </a:rPr>
              <a:t> that's thick and porous enough to hold a sizable accumulation of oil. A reservoir rock that's only a few feet thick may be commercially producible if it's at a relatively shallow depth and near other fields. However, to warrant the cost of producing in more challenging regions (the Arctic North Slope, for example) the reservoir may have to be several hundred feet thick. </a:t>
            </a:r>
          </a:p>
          <a:p>
            <a:r>
              <a:rPr lang="en-US" b="1" i="1" dirty="0" smtClean="0">
                <a:latin typeface="Arial" pitchFamily="34" charset="0"/>
                <a:cs typeface="Arial" pitchFamily="34" charset="0"/>
              </a:rPr>
              <a:t>Third, entrapment</a:t>
            </a:r>
            <a:r>
              <a:rPr lang="hu-HU" b="1" i="1" dirty="0" smtClean="0">
                <a:latin typeface="Arial" pitchFamily="34" charset="0"/>
                <a:cs typeface="Arial" pitchFamily="34" charset="0"/>
              </a:rPr>
              <a:t> (csapdázódás).</a:t>
            </a:r>
            <a:r>
              <a:rPr lang="en-US" dirty="0" smtClean="0">
                <a:latin typeface="Arial" pitchFamily="34" charset="0"/>
                <a:cs typeface="Arial" pitchFamily="34" charset="0"/>
              </a:rPr>
              <a:t> The earth is constantly creating </a:t>
            </a:r>
            <a:r>
              <a:rPr lang="en-US" i="1" dirty="0" smtClean="0">
                <a:solidFill>
                  <a:srgbClr val="7030A0"/>
                </a:solidFill>
                <a:latin typeface="Arial" pitchFamily="34" charset="0"/>
                <a:cs typeface="Arial" pitchFamily="34" charset="0"/>
              </a:rPr>
              <a:t>irregular geologic structures</a:t>
            </a:r>
            <a:r>
              <a:rPr lang="en-US" dirty="0" smtClean="0">
                <a:latin typeface="Arial" pitchFamily="34" charset="0"/>
                <a:cs typeface="Arial" pitchFamily="34" charset="0"/>
              </a:rPr>
              <a:t> through both sudden and gradual movements - earthquakes, volcanic eruptions and erosion caused by wind and water. Uplifted rock, for example, can result in domelike structures or arched folds called anticlines. These often serve as receptacles for hydrocarbons. The probability of discovering oil is greatest when such structures are formed near a source rock. In addition, an overlying, impermeable rock must be present to seal the migrating oil in the structure. </a:t>
            </a:r>
          </a:p>
          <a:p>
            <a:r>
              <a:rPr lang="en-US" b="1" dirty="0" smtClean="0">
                <a:latin typeface="Arial" pitchFamily="34" charset="0"/>
                <a:cs typeface="Arial" pitchFamily="34" charset="0"/>
              </a:rPr>
              <a:t>The oldest oil-bearing rocks date back more than 600 million years; the youngest, about 1 million. However, most oil fields have been found in rocks between 10 million and 270 million years old. </a:t>
            </a:r>
          </a:p>
          <a:p>
            <a:r>
              <a:rPr lang="en-US" b="1" dirty="0" smtClean="0">
                <a:latin typeface="Arial" pitchFamily="34" charset="0"/>
                <a:cs typeface="Arial" pitchFamily="34" charset="0"/>
              </a:rPr>
              <a:t>Subsurface temperature, which increases with depth, is a critical factor in the creation of oil. Petroleum hydrocarbons rarely are formed at temperatures less than 150 degrees Fahrenheit </a:t>
            </a:r>
            <a:r>
              <a:rPr lang="hu-HU" b="1" dirty="0" smtClean="0">
                <a:latin typeface="Arial" pitchFamily="34" charset="0"/>
                <a:cs typeface="Arial" pitchFamily="34" charset="0"/>
              </a:rPr>
              <a:t> (65 C) </a:t>
            </a:r>
            <a:r>
              <a:rPr lang="en-US" b="1" dirty="0" smtClean="0">
                <a:latin typeface="Arial" pitchFamily="34" charset="0"/>
                <a:cs typeface="Arial" pitchFamily="34" charset="0"/>
              </a:rPr>
              <a:t>and generally are carbonized and destroyed at temperatures greater than 500 degrees. Most hydrocarbons are found at "moderate" temperatures ranging from 225 to 350 degrees</a:t>
            </a:r>
            <a:r>
              <a:rPr lang="hu-HU" b="1" dirty="0" smtClean="0">
                <a:latin typeface="Arial" pitchFamily="34" charset="0"/>
                <a:cs typeface="Arial" pitchFamily="34" charset="0"/>
              </a:rPr>
              <a:t> (260 C). [</a:t>
            </a:r>
            <a:r>
              <a:rPr lang="hu-HU" b="1" i="1" dirty="0" smtClean="0">
                <a:latin typeface="Arial" pitchFamily="34" charset="0"/>
                <a:cs typeface="Arial" pitchFamily="34" charset="0"/>
              </a:rPr>
              <a:t>C = 5/9 (F – 32)</a:t>
            </a:r>
            <a:r>
              <a:rPr lang="hu-HU" b="1" dirty="0" smtClean="0">
                <a:latin typeface="Arial" pitchFamily="34" charset="0"/>
                <a:cs typeface="Arial" pitchFamily="34" charset="0"/>
              </a:rPr>
              <a:t>]</a:t>
            </a:r>
            <a:endParaRPr lang="en-US" b="1" dirty="0" smtClean="0">
              <a:latin typeface="Arial" pitchFamily="34" charset="0"/>
              <a:cs typeface="Arial" pitchFamily="34" charset="0"/>
            </a:endParaRPr>
          </a:p>
          <a:p>
            <a:endParaRPr lang="hu-HU" dirty="0">
              <a:latin typeface="Arial" pitchFamily="34" charset="0"/>
              <a:cs typeface="Arial" pitchFamily="34" charset="0"/>
            </a:endParaRPr>
          </a:p>
        </p:txBody>
      </p:sp>
      <p:sp>
        <p:nvSpPr>
          <p:cNvPr id="5" name="Szövegdoboz 4"/>
          <p:cNvSpPr txBox="1"/>
          <p:nvPr/>
        </p:nvSpPr>
        <p:spPr>
          <a:xfrm>
            <a:off x="928662" y="6072206"/>
            <a:ext cx="7429552" cy="646331"/>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http://processengineers.blogspot.com</a:t>
            </a:r>
            <a:endParaRPr lang="hu-HU" sz="1200" dirty="0" smtClean="0">
              <a:latin typeface="Arial" pitchFamily="34" charset="0"/>
              <a:cs typeface="Arial" pitchFamily="34" charset="0"/>
            </a:endParaRPr>
          </a:p>
          <a:p>
            <a:r>
              <a:rPr lang="hu-HU" sz="1200" dirty="0" smtClean="0">
                <a:latin typeface="Arial" pitchFamily="34" charset="0"/>
                <a:cs typeface="Arial" pitchFamily="34" charset="0"/>
              </a:rPr>
              <a:t>The </a:t>
            </a:r>
            <a:r>
              <a:rPr lang="hu-HU" sz="1200" dirty="0" err="1" smtClean="0">
                <a:latin typeface="Arial" pitchFamily="34" charset="0"/>
                <a:cs typeface="Arial" pitchFamily="34" charset="0"/>
              </a:rPr>
              <a:t>organic</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formation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theory</a:t>
            </a:r>
            <a:r>
              <a:rPr lang="hu-HU" sz="1200" dirty="0" smtClean="0">
                <a:latin typeface="Arial" pitchFamily="34" charset="0"/>
                <a:cs typeface="Arial" pitchFamily="34" charset="0"/>
              </a:rPr>
              <a:t> is </a:t>
            </a:r>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similarities</a:t>
            </a:r>
            <a:r>
              <a:rPr lang="hu-HU" sz="1200" dirty="0" smtClean="0">
                <a:latin typeface="Arial" pitchFamily="34" charset="0"/>
                <a:cs typeface="Arial" pitchFamily="34" charset="0"/>
              </a:rPr>
              <a:t> of </a:t>
            </a:r>
            <a:r>
              <a:rPr lang="hu-HU" sz="1200" dirty="0" err="1" smtClean="0">
                <a:latin typeface="Arial" pitchFamily="34" charset="0"/>
                <a:cs typeface="Arial" pitchFamily="34" charset="0"/>
              </a:rPr>
              <a:t>molecule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structures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of</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Va-porphyrine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of</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and </a:t>
            </a:r>
            <a:r>
              <a:rPr lang="hu-HU" sz="1200" dirty="0" err="1" smtClean="0">
                <a:latin typeface="Arial" pitchFamily="34" charset="0"/>
                <a:cs typeface="Arial" pitchFamily="34" charset="0"/>
              </a:rPr>
              <a:t>chlorofill</a:t>
            </a:r>
            <a:r>
              <a:rPr lang="hu-HU" sz="1200" dirty="0" smtClean="0">
                <a:latin typeface="Arial" pitchFamily="34" charset="0"/>
                <a:cs typeface="Arial" pitchFamily="34" charset="0"/>
              </a:rPr>
              <a:t> a.</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92194" name="Picture 2"/>
          <p:cNvPicPr>
            <a:picLocks noChangeAspect="1" noChangeArrowheads="1"/>
          </p:cNvPicPr>
          <p:nvPr/>
        </p:nvPicPr>
        <p:blipFill>
          <a:blip r:embed="rId2" cstate="print"/>
          <a:srcRect/>
          <a:stretch>
            <a:fillRect/>
          </a:stretch>
        </p:blipFill>
        <p:spPr bwMode="auto">
          <a:xfrm>
            <a:off x="561975" y="595313"/>
            <a:ext cx="8020050" cy="5667375"/>
          </a:xfrm>
          <a:prstGeom prst="rect">
            <a:avLst/>
          </a:prstGeom>
          <a:noFill/>
          <a:ln w="9525">
            <a:noFill/>
            <a:miter lim="800000"/>
            <a:headEnd/>
            <a:tailEnd/>
          </a:ln>
        </p:spPr>
      </p:pic>
      <p:sp>
        <p:nvSpPr>
          <p:cNvPr id="3" name="Szövegdoboz 2"/>
          <p:cNvSpPr txBox="1"/>
          <p:nvPr/>
        </p:nvSpPr>
        <p:spPr>
          <a:xfrm>
            <a:off x="1043608" y="764704"/>
            <a:ext cx="7416824" cy="954107"/>
          </a:xfrm>
          <a:prstGeom prst="rect">
            <a:avLst/>
          </a:prstGeom>
          <a:solidFill>
            <a:schemeClr val="accent2"/>
          </a:solidFill>
        </p:spPr>
        <p:txBody>
          <a:bodyPr wrap="square" rtlCol="0">
            <a:spAutoFit/>
          </a:bodyPr>
          <a:lstStyle/>
          <a:p>
            <a:r>
              <a:rPr lang="hu-HU" sz="2800" dirty="0" smtClean="0">
                <a:effectLst>
                  <a:outerShdw blurRad="38100" dist="38100" dir="2700000" algn="tl">
                    <a:srgbClr val="000000">
                      <a:alpha val="43137"/>
                    </a:srgbClr>
                  </a:outerShdw>
                </a:effectLst>
                <a:latin typeface="Arial" pitchFamily="34" charset="0"/>
                <a:cs typeface="Arial" pitchFamily="34" charset="0"/>
              </a:rPr>
              <a:t>Key </a:t>
            </a:r>
            <a:r>
              <a:rPr lang="hu-HU" sz="2800" dirty="0" err="1" smtClean="0">
                <a:effectLst>
                  <a:outerShdw blurRad="38100" dist="38100" dir="2700000" algn="tl">
                    <a:srgbClr val="000000">
                      <a:alpha val="43137"/>
                    </a:srgbClr>
                  </a:outerShdw>
                </a:effectLst>
                <a:latin typeface="Arial" pitchFamily="34" charset="0"/>
                <a:cs typeface="Arial" pitchFamily="34" charset="0"/>
              </a:rPr>
              <a:t>elements</a:t>
            </a:r>
            <a:r>
              <a:rPr lang="hu-HU" sz="2800" dirty="0" smtClean="0">
                <a:effectLst>
                  <a:outerShdw blurRad="38100" dist="38100" dir="2700000" algn="tl">
                    <a:srgbClr val="000000">
                      <a:alpha val="43137"/>
                    </a:srgbClr>
                  </a:outerShdw>
                </a:effectLst>
                <a:latin typeface="Arial" pitchFamily="34" charset="0"/>
                <a:cs typeface="Arial" pitchFamily="34" charset="0"/>
              </a:rPr>
              <a:t> of </a:t>
            </a:r>
            <a:r>
              <a:rPr lang="hu-HU" sz="2800" dirty="0" err="1" smtClean="0">
                <a:effectLst>
                  <a:outerShdw blurRad="38100" dist="38100" dir="2700000" algn="tl">
                    <a:srgbClr val="000000">
                      <a:alpha val="43137"/>
                    </a:srgbClr>
                  </a:outerShdw>
                </a:effectLst>
                <a:latin typeface="Arial" pitchFamily="34" charset="0"/>
                <a:cs typeface="Arial" pitchFamily="34" charset="0"/>
              </a:rPr>
              <a:t>conventional</a:t>
            </a:r>
            <a:r>
              <a:rPr lang="hu-HU" sz="2800" dirty="0" smtClean="0">
                <a:effectLst>
                  <a:outerShdw blurRad="38100" dist="38100" dir="2700000" algn="tl">
                    <a:srgbClr val="000000">
                      <a:alpha val="43137"/>
                    </a:srgbClr>
                  </a:outerShdw>
                </a:effectLst>
                <a:latin typeface="Arial" pitchFamily="34" charset="0"/>
                <a:cs typeface="Arial" pitchFamily="34" charset="0"/>
              </a:rPr>
              <a:t> </a:t>
            </a:r>
            <a:r>
              <a:rPr lang="hu-HU" sz="2800" dirty="0" err="1" smtClean="0">
                <a:effectLst>
                  <a:outerShdw blurRad="38100" dist="38100" dir="2700000" algn="tl">
                    <a:srgbClr val="000000">
                      <a:alpha val="43137"/>
                    </a:srgbClr>
                  </a:outerShdw>
                </a:effectLst>
                <a:latin typeface="Arial" pitchFamily="34" charset="0"/>
                <a:cs typeface="Arial" pitchFamily="34" charset="0"/>
              </a:rPr>
              <a:t>hydrocarbon</a:t>
            </a:r>
            <a:r>
              <a:rPr lang="hu-HU" sz="2800" dirty="0" smtClean="0">
                <a:effectLst>
                  <a:outerShdw blurRad="38100" dist="38100" dir="2700000" algn="tl">
                    <a:srgbClr val="000000">
                      <a:alpha val="43137"/>
                    </a:srgbClr>
                  </a:outerShdw>
                </a:effectLst>
                <a:latin typeface="Arial" pitchFamily="34" charset="0"/>
                <a:cs typeface="Arial" pitchFamily="34" charset="0"/>
              </a:rPr>
              <a:t> </a:t>
            </a:r>
            <a:r>
              <a:rPr lang="hu-HU" sz="2800" dirty="0" err="1" smtClean="0">
                <a:effectLst>
                  <a:outerShdw blurRad="38100" dist="38100" dir="2700000" algn="tl">
                    <a:srgbClr val="000000">
                      <a:alpha val="43137"/>
                    </a:srgbClr>
                  </a:outerShdw>
                </a:effectLst>
                <a:latin typeface="Arial" pitchFamily="34" charset="0"/>
                <a:cs typeface="Arial" pitchFamily="34" charset="0"/>
              </a:rPr>
              <a:t>systems</a:t>
            </a:r>
            <a:endParaRPr lang="hu-HU" sz="2800" dirty="0">
              <a:effectLst>
                <a:outerShdw blurRad="38100" dist="38100" dir="2700000" algn="tl">
                  <a:srgbClr val="000000">
                    <a:alpha val="43137"/>
                  </a:srgbClr>
                </a:outerShdw>
              </a:effectLst>
              <a:latin typeface="Arial" pitchFamily="34" charset="0"/>
              <a:cs typeface="Arial" pitchFamily="34" charset="0"/>
            </a:endParaRPr>
          </a:p>
        </p:txBody>
      </p:sp>
      <p:sp>
        <p:nvSpPr>
          <p:cNvPr id="4" name="Téglalap 3"/>
          <p:cNvSpPr/>
          <p:nvPr/>
        </p:nvSpPr>
        <p:spPr>
          <a:xfrm>
            <a:off x="539552" y="5949280"/>
            <a:ext cx="7992888" cy="1169551"/>
          </a:xfrm>
          <a:prstGeom prst="rect">
            <a:avLst/>
          </a:prstGeom>
        </p:spPr>
        <p:txBody>
          <a:bodyPr wrap="square">
            <a:spAutoFit/>
          </a:bodyPr>
          <a:lstStyle/>
          <a:p>
            <a:r>
              <a:rPr lang="en-US" sz="1400" b="1" dirty="0" smtClean="0">
                <a:latin typeface="Arial" pitchFamily="34" charset="0"/>
                <a:cs typeface="Arial" pitchFamily="34" charset="0"/>
              </a:rPr>
              <a:t>The oldest oil-bearing rocks date back more than 600 million years; the youngest, about 1 million. However, most oil fields have been found in rocks between 10 million and 270 million years old. </a:t>
            </a:r>
            <a:endParaRPr lang="hu-HU" sz="1400" b="1" dirty="0" smtClean="0">
              <a:latin typeface="Arial" pitchFamily="34" charset="0"/>
              <a:cs typeface="Arial" pitchFamily="34" charset="0"/>
            </a:endParaRPr>
          </a:p>
          <a:p>
            <a:r>
              <a:rPr lang="hu-HU" sz="1400" dirty="0" err="1" smtClean="0">
                <a:latin typeface="Arial" pitchFamily="34" charset="0"/>
                <a:cs typeface="Arial" pitchFamily="34" charset="0"/>
              </a:rPr>
              <a:t>Based</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on</a:t>
            </a:r>
            <a:r>
              <a:rPr lang="hu-HU" sz="1400" dirty="0" smtClean="0">
                <a:latin typeface="Arial" pitchFamily="34" charset="0"/>
                <a:cs typeface="Arial" pitchFamily="34" charset="0"/>
              </a:rPr>
              <a:t>: László Kiss: </a:t>
            </a:r>
            <a:r>
              <a:rPr lang="hu-HU" sz="1400" dirty="0" err="1" smtClean="0">
                <a:latin typeface="Arial" pitchFamily="34" charset="0"/>
                <a:cs typeface="Arial" pitchFamily="34" charset="0"/>
              </a:rPr>
              <a:t>Unconventional</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hydrocarbons</a:t>
            </a:r>
            <a:r>
              <a:rPr lang="hu-HU" sz="1400" dirty="0" smtClean="0">
                <a:latin typeface="Arial" pitchFamily="34" charset="0"/>
                <a:cs typeface="Arial" pitchFamily="34" charset="0"/>
              </a:rPr>
              <a:t>, MOL Free University </a:t>
            </a:r>
            <a:r>
              <a:rPr lang="hu-HU" sz="1400" dirty="0" err="1" smtClean="0">
                <a:latin typeface="Arial" pitchFamily="34" charset="0"/>
                <a:cs typeface="Arial" pitchFamily="34" charset="0"/>
              </a:rPr>
              <a:t>lecture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Nov</a:t>
            </a:r>
            <a:r>
              <a:rPr lang="hu-HU" sz="1400" dirty="0" smtClean="0">
                <a:latin typeface="Arial" pitchFamily="34" charset="0"/>
                <a:cs typeface="Arial" pitchFamily="34" charset="0"/>
              </a:rPr>
              <a:t> 2013</a:t>
            </a:r>
          </a:p>
          <a:p>
            <a:endParaRPr lang="en-US" sz="14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5009" name="Picture 1"/>
          <p:cNvPicPr>
            <a:picLocks noChangeAspect="1" noChangeArrowheads="1"/>
          </p:cNvPicPr>
          <p:nvPr/>
        </p:nvPicPr>
        <p:blipFill>
          <a:blip r:embed="rId2" cstate="print"/>
          <a:srcRect/>
          <a:stretch>
            <a:fillRect/>
          </a:stretch>
        </p:blipFill>
        <p:spPr bwMode="auto">
          <a:xfrm>
            <a:off x="561975" y="595313"/>
            <a:ext cx="8020050" cy="5667375"/>
          </a:xfrm>
          <a:prstGeom prst="rect">
            <a:avLst/>
          </a:prstGeom>
          <a:noFill/>
          <a:ln w="9525">
            <a:noFill/>
            <a:miter lim="800000"/>
            <a:headEnd/>
            <a:tailEnd/>
          </a:ln>
        </p:spPr>
      </p:pic>
      <p:sp>
        <p:nvSpPr>
          <p:cNvPr id="3" name="Téglalap 2"/>
          <p:cNvSpPr/>
          <p:nvPr/>
        </p:nvSpPr>
        <p:spPr>
          <a:xfrm>
            <a:off x="1043608" y="6322094"/>
            <a:ext cx="7488832" cy="276999"/>
          </a:xfrm>
          <a:prstGeom prst="rect">
            <a:avLst/>
          </a:prstGeom>
        </p:spPr>
        <p:txBody>
          <a:bodyPr wrap="square">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László Kiss: </a:t>
            </a:r>
            <a:r>
              <a:rPr lang="hu-HU" sz="1200" dirty="0" err="1" smtClean="0">
                <a:latin typeface="Arial" pitchFamily="34" charset="0"/>
                <a:cs typeface="Arial" pitchFamily="34" charset="0"/>
              </a:rPr>
              <a:t>Unconventional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hydrocarbons</a:t>
            </a:r>
            <a:r>
              <a:rPr lang="hu-HU" sz="1200" dirty="0" smtClean="0">
                <a:latin typeface="Arial" pitchFamily="34" charset="0"/>
                <a:cs typeface="Arial" pitchFamily="34" charset="0"/>
              </a:rPr>
              <a:t>, MOL Free University </a:t>
            </a:r>
            <a:r>
              <a:rPr lang="hu-HU" sz="1200" dirty="0" err="1" smtClean="0">
                <a:latin typeface="Arial" pitchFamily="34" charset="0"/>
                <a:cs typeface="Arial" pitchFamily="34" charset="0"/>
              </a:rPr>
              <a:t>lecture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Nov</a:t>
            </a:r>
            <a:r>
              <a:rPr lang="hu-HU" sz="1200" dirty="0" smtClean="0">
                <a:latin typeface="Arial" pitchFamily="34" charset="0"/>
                <a:cs typeface="Arial" pitchFamily="34" charset="0"/>
              </a:rPr>
              <a:t> 2013</a:t>
            </a:r>
            <a:endParaRPr lang="hu-HU" sz="1200" dirty="0">
              <a:latin typeface="Arial" pitchFamily="34" charset="0"/>
              <a:cs typeface="Arial" pitchFamily="34" charset="0"/>
            </a:endParaRPr>
          </a:p>
        </p:txBody>
      </p:sp>
      <p:sp>
        <p:nvSpPr>
          <p:cNvPr id="5" name="Szövegdoboz 4"/>
          <p:cNvSpPr txBox="1"/>
          <p:nvPr/>
        </p:nvSpPr>
        <p:spPr>
          <a:xfrm>
            <a:off x="1979712" y="2708920"/>
            <a:ext cx="1008112" cy="307777"/>
          </a:xfrm>
          <a:prstGeom prst="rect">
            <a:avLst/>
          </a:prstGeom>
          <a:noFill/>
        </p:spPr>
        <p:txBody>
          <a:bodyPr wrap="square" rtlCol="0">
            <a:spAutoFit/>
          </a:bodyPr>
          <a:lstStyle/>
          <a:p>
            <a:r>
              <a:rPr lang="hu-HU" sz="1400" dirty="0" smtClean="0">
                <a:latin typeface="Arial" pitchFamily="34" charset="0"/>
                <a:cs typeface="Arial" pitchFamily="34" charset="0"/>
              </a:rPr>
              <a:t>Márgagáz</a:t>
            </a:r>
            <a:endParaRPr lang="hu-HU" sz="1400" dirty="0">
              <a:latin typeface="Arial" pitchFamily="34" charset="0"/>
              <a:cs typeface="Arial" pitchFamily="34" charset="0"/>
            </a:endParaRPr>
          </a:p>
        </p:txBody>
      </p:sp>
      <p:sp>
        <p:nvSpPr>
          <p:cNvPr id="6" name="Téglalap 5"/>
          <p:cNvSpPr/>
          <p:nvPr/>
        </p:nvSpPr>
        <p:spPr>
          <a:xfrm>
            <a:off x="4211960" y="2699628"/>
            <a:ext cx="832279" cy="307777"/>
          </a:xfrm>
          <a:prstGeom prst="rect">
            <a:avLst/>
          </a:prstGeom>
        </p:spPr>
        <p:txBody>
          <a:bodyPr wrap="none">
            <a:spAutoFit/>
          </a:bodyPr>
          <a:lstStyle/>
          <a:p>
            <a:r>
              <a:rPr lang="hu-HU" sz="1400" dirty="0" smtClean="0">
                <a:latin typeface="Arial" pitchFamily="34" charset="0"/>
                <a:cs typeface="Arial" pitchFamily="34" charset="0"/>
              </a:rPr>
              <a:t>Palagáz</a:t>
            </a:r>
            <a:endParaRPr lang="hu-HU" sz="14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2961" name="Picture 1"/>
          <p:cNvPicPr>
            <a:picLocks noChangeAspect="1" noChangeArrowheads="1"/>
          </p:cNvPicPr>
          <p:nvPr/>
        </p:nvPicPr>
        <p:blipFill>
          <a:blip r:embed="rId2" cstate="print"/>
          <a:srcRect/>
          <a:stretch>
            <a:fillRect/>
          </a:stretch>
        </p:blipFill>
        <p:spPr bwMode="auto">
          <a:xfrm>
            <a:off x="561975" y="595313"/>
            <a:ext cx="8020050" cy="5667375"/>
          </a:xfrm>
          <a:prstGeom prst="rect">
            <a:avLst/>
          </a:prstGeom>
          <a:noFill/>
          <a:ln w="9525">
            <a:noFill/>
            <a:miter lim="800000"/>
            <a:headEnd/>
            <a:tailEnd/>
          </a:ln>
        </p:spPr>
      </p:pic>
      <p:sp>
        <p:nvSpPr>
          <p:cNvPr id="3" name="Téglalap 2"/>
          <p:cNvSpPr/>
          <p:nvPr/>
        </p:nvSpPr>
        <p:spPr>
          <a:xfrm>
            <a:off x="539552" y="6322094"/>
            <a:ext cx="7632848" cy="276999"/>
          </a:xfrm>
          <a:prstGeom prst="rect">
            <a:avLst/>
          </a:prstGeom>
        </p:spPr>
        <p:txBody>
          <a:bodyPr wrap="square">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László Kiss: </a:t>
            </a:r>
            <a:r>
              <a:rPr lang="hu-HU" sz="1200" dirty="0" err="1" smtClean="0">
                <a:latin typeface="Arial" pitchFamily="34" charset="0"/>
                <a:cs typeface="Arial" pitchFamily="34" charset="0"/>
              </a:rPr>
              <a:t>Unconventional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hydrocarbons</a:t>
            </a:r>
            <a:r>
              <a:rPr lang="hu-HU" sz="1200" dirty="0" smtClean="0">
                <a:latin typeface="Arial" pitchFamily="34" charset="0"/>
                <a:cs typeface="Arial" pitchFamily="34" charset="0"/>
              </a:rPr>
              <a:t>, MOL Free University </a:t>
            </a:r>
            <a:r>
              <a:rPr lang="hu-HU" sz="1200" dirty="0" err="1" smtClean="0">
                <a:latin typeface="Arial" pitchFamily="34" charset="0"/>
                <a:cs typeface="Arial" pitchFamily="34" charset="0"/>
              </a:rPr>
              <a:t>lecture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Nov</a:t>
            </a:r>
            <a:r>
              <a:rPr lang="hu-HU" sz="1200" dirty="0" smtClean="0">
                <a:latin typeface="Arial" pitchFamily="34" charset="0"/>
                <a:cs typeface="Arial" pitchFamily="34" charset="0"/>
              </a:rPr>
              <a:t> 2013</a:t>
            </a:r>
            <a:endParaRPr lang="hu-HU" sz="12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1199106" name="Picture 2"/>
          <p:cNvPicPr>
            <a:picLocks noChangeAspect="1" noChangeArrowheads="1"/>
          </p:cNvPicPr>
          <p:nvPr/>
        </p:nvPicPr>
        <p:blipFill>
          <a:blip r:embed="rId2" cstate="print"/>
          <a:srcRect/>
          <a:stretch>
            <a:fillRect/>
          </a:stretch>
        </p:blipFill>
        <p:spPr bwMode="auto">
          <a:xfrm>
            <a:off x="142875" y="1628800"/>
            <a:ext cx="8858250" cy="49625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3100" b="1" dirty="0" smtClean="0">
                <a:effectLst>
                  <a:outerShdw blurRad="38100" dist="38100" dir="2700000" algn="tl">
                    <a:srgbClr val="000000">
                      <a:alpha val="43137"/>
                    </a:srgbClr>
                  </a:outerShdw>
                </a:effectLst>
                <a:latin typeface="Arial" pitchFamily="34" charset="0"/>
                <a:cs typeface="Arial" pitchFamily="34" charset="0"/>
              </a:rPr>
              <a:t>Kérdések 3/</a:t>
            </a:r>
            <a:r>
              <a:rPr lang="hu-HU" sz="3100" b="1" dirty="0" err="1" smtClean="0">
                <a:effectLst>
                  <a:outerShdw blurRad="38100" dist="38100" dir="2700000" algn="tl">
                    <a:srgbClr val="000000">
                      <a:alpha val="43137"/>
                    </a:srgbClr>
                  </a:outerShdw>
                </a:effectLst>
                <a:latin typeface="Arial" pitchFamily="34" charset="0"/>
                <a:cs typeface="Arial" pitchFamily="34" charset="0"/>
              </a:rPr>
              <a:t>3</a:t>
            </a:r>
            <a:r>
              <a:rPr lang="hu-HU" sz="3100" b="1" dirty="0" smtClean="0">
                <a:effectLst>
                  <a:outerShdw blurRad="38100" dist="38100" dir="2700000" algn="tl">
                    <a:srgbClr val="000000">
                      <a:alpha val="43137"/>
                    </a:srgbClr>
                  </a:outerShdw>
                </a:effectLst>
                <a:latin typeface="Arial" pitchFamily="34" charset="0"/>
                <a:cs typeface="Arial" pitchFamily="34" charset="0"/>
              </a:rPr>
              <a:t/>
            </a:r>
            <a:br>
              <a:rPr lang="hu-HU" sz="3100" b="1" dirty="0" smtClean="0">
                <a:effectLst>
                  <a:outerShdw blurRad="38100" dist="38100" dir="2700000" algn="tl">
                    <a:srgbClr val="000000">
                      <a:alpha val="43137"/>
                    </a:srgbClr>
                  </a:outerShdw>
                </a:effectLst>
                <a:latin typeface="Arial" pitchFamily="34" charset="0"/>
                <a:cs typeface="Arial" pitchFamily="34" charset="0"/>
              </a:rPr>
            </a:br>
            <a:r>
              <a:rPr lang="hu-HU" sz="3100" b="1" dirty="0" smtClean="0">
                <a:effectLst>
                  <a:outerShdw blurRad="38100" dist="38100" dir="2700000" algn="tl">
                    <a:srgbClr val="000000">
                      <a:alpha val="43137"/>
                    </a:srgbClr>
                  </a:outerShdw>
                </a:effectLst>
                <a:latin typeface="Arial" pitchFamily="34" charset="0"/>
                <a:cs typeface="Arial" pitchFamily="34" charset="0"/>
              </a:rPr>
              <a:t>Földgáz a ‘makói árokból’</a:t>
            </a:r>
            <a:r>
              <a:rPr lang="hu-HU" b="1" dirty="0" smtClean="0">
                <a:effectLst>
                  <a:outerShdw blurRad="38100" dist="38100" dir="2700000" algn="tl">
                    <a:srgbClr val="000000">
                      <a:alpha val="43137"/>
                    </a:srgbClr>
                  </a:outerShdw>
                </a:effectLst>
                <a:latin typeface="Arial" pitchFamily="34" charset="0"/>
                <a:cs typeface="Arial" pitchFamily="34" charset="0"/>
              </a:rPr>
              <a:t/>
            </a:r>
            <a:br>
              <a:rPr lang="hu-HU" b="1" dirty="0" smtClean="0">
                <a:effectLst>
                  <a:outerShdw blurRad="38100" dist="38100" dir="2700000" algn="tl">
                    <a:srgbClr val="000000">
                      <a:alpha val="43137"/>
                    </a:srgbClr>
                  </a:outerShdw>
                </a:effectLst>
                <a:latin typeface="Arial" pitchFamily="34" charset="0"/>
                <a:cs typeface="Arial" pitchFamily="34" charset="0"/>
              </a:rPr>
            </a:br>
            <a:r>
              <a:rPr lang="hu-HU" b="1" dirty="0" smtClean="0">
                <a:effectLst>
                  <a:outerShdw blurRad="38100" dist="38100" dir="2700000" algn="tl">
                    <a:srgbClr val="000000">
                      <a:alpha val="43137"/>
                    </a:srgbClr>
                  </a:outerShdw>
                </a:effectLst>
                <a:latin typeface="Arial" pitchFamily="34" charset="0"/>
                <a:cs typeface="Arial" pitchFamily="34" charset="0"/>
              </a:rPr>
              <a:t>API </a:t>
            </a:r>
            <a:r>
              <a:rPr lang="hu-HU" b="1" dirty="0" err="1" smtClean="0">
                <a:effectLst>
                  <a:outerShdw blurRad="38100" dist="38100" dir="2700000" algn="tl">
                    <a:srgbClr val="000000">
                      <a:alpha val="43137"/>
                    </a:srgbClr>
                  </a:outerShdw>
                </a:effectLst>
                <a:latin typeface="Arial" pitchFamily="34" charset="0"/>
                <a:cs typeface="Arial" pitchFamily="34" charset="0"/>
              </a:rPr>
              <a:t>grav</a:t>
            </a:r>
            <a:endParaRPr lang="hu-HU" dirty="0"/>
          </a:p>
        </p:txBody>
      </p:sp>
      <p:sp>
        <p:nvSpPr>
          <p:cNvPr id="3" name="Tartalom helye 2"/>
          <p:cNvSpPr>
            <a:spLocks noGrp="1"/>
          </p:cNvSpPr>
          <p:nvPr>
            <p:ph idx="1"/>
          </p:nvPr>
        </p:nvSpPr>
        <p:spPr/>
        <p:txBody>
          <a:bodyPr/>
          <a:lstStyle/>
          <a:p>
            <a:endParaRPr lang="hu-HU"/>
          </a:p>
        </p:txBody>
      </p:sp>
      <p:pic>
        <p:nvPicPr>
          <p:cNvPr id="648194" name="Picture 2"/>
          <p:cNvPicPr>
            <a:picLocks noChangeAspect="1" noChangeArrowheads="1"/>
          </p:cNvPicPr>
          <p:nvPr/>
        </p:nvPicPr>
        <p:blipFill>
          <a:blip r:embed="rId3" cstate="print"/>
          <a:srcRect/>
          <a:stretch>
            <a:fillRect/>
          </a:stretch>
        </p:blipFill>
        <p:spPr bwMode="auto">
          <a:xfrm>
            <a:off x="785786" y="928670"/>
            <a:ext cx="7643866" cy="5214974"/>
          </a:xfrm>
          <a:prstGeom prst="rect">
            <a:avLst/>
          </a:prstGeom>
          <a:noFill/>
          <a:ln w="9525">
            <a:noFill/>
            <a:miter lim="800000"/>
            <a:headEnd/>
            <a:tailEnd/>
          </a:ln>
          <a:effectLst/>
        </p:spPr>
      </p:pic>
      <p:sp>
        <p:nvSpPr>
          <p:cNvPr id="5" name="Szövegdoboz 4"/>
          <p:cNvSpPr txBox="1"/>
          <p:nvPr/>
        </p:nvSpPr>
        <p:spPr>
          <a:xfrm>
            <a:off x="357158" y="6357958"/>
            <a:ext cx="5072098" cy="276999"/>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MOL befektetői prezentáció, 2009. </a:t>
            </a:r>
            <a:r>
              <a:rPr lang="hu-HU" sz="1200" dirty="0" err="1" smtClean="0">
                <a:latin typeface="Arial" pitchFamily="34" charset="0"/>
                <a:cs typeface="Arial" pitchFamily="34" charset="0"/>
              </a:rPr>
              <a:t>szep</a:t>
            </a:r>
            <a:r>
              <a:rPr lang="hu-HU" sz="1200" dirty="0" smtClean="0">
                <a:latin typeface="Arial" pitchFamily="34" charset="0"/>
                <a:cs typeface="Arial" pitchFamily="34" charset="0"/>
              </a:rPr>
              <a:t>.</a:t>
            </a:r>
            <a:endParaRPr lang="hu-HU" sz="1200" dirty="0">
              <a:latin typeface="Arial" pitchFamily="34" charset="0"/>
              <a:cs typeface="Arial" pitchFamily="34" charset="0"/>
            </a:endParaRPr>
          </a:p>
        </p:txBody>
      </p:sp>
      <p:sp>
        <p:nvSpPr>
          <p:cNvPr id="6" name="Téglalap 5"/>
          <p:cNvSpPr/>
          <p:nvPr/>
        </p:nvSpPr>
        <p:spPr>
          <a:xfrm>
            <a:off x="2286000" y="-7143125"/>
            <a:ext cx="4572000" cy="923330"/>
          </a:xfrm>
          <a:prstGeom prst="rect">
            <a:avLst/>
          </a:prstGeom>
        </p:spPr>
        <p:txBody>
          <a:bodyPr>
            <a:spAutoFit/>
          </a:bodyPr>
          <a:lstStyle/>
          <a:p>
            <a:r>
              <a:rPr lang="hu-HU" dirty="0" smtClean="0"/>
              <a:t/>
            </a:r>
            <a:br>
              <a:rPr lang="hu-HU" dirty="0" smtClean="0"/>
            </a:br>
            <a:r>
              <a:rPr lang="hu-HU" dirty="0" smtClean="0"/>
              <a:t/>
            </a:r>
            <a:br>
              <a:rPr lang="hu-HU" dirty="0" smtClean="0"/>
            </a:b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European </a:t>
            </a:r>
            <a:r>
              <a:rPr lang="hu-HU" sz="2800" b="1" dirty="0" err="1" smtClean="0">
                <a:effectLst>
                  <a:outerShdw blurRad="38100" dist="38100" dir="2700000" algn="tl">
                    <a:srgbClr val="000000">
                      <a:alpha val="43137"/>
                    </a:srgbClr>
                  </a:outerShdw>
                </a:effectLst>
                <a:latin typeface="Arial" pitchFamily="34" charset="0"/>
                <a:cs typeface="Arial" pitchFamily="34" charset="0"/>
              </a:rPr>
              <a:t>Commission’s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recommendations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on</a:t>
            </a:r>
            <a:r>
              <a:rPr lang="hu-HU" sz="2800" b="1" dirty="0" smtClean="0">
                <a:effectLst>
                  <a:outerShdw blurRad="38100" dist="38100" dir="2700000" algn="tl">
                    <a:srgbClr val="000000">
                      <a:alpha val="43137"/>
                    </a:srgbClr>
                  </a:outerShdw>
                </a:effectLst>
                <a:latin typeface="Arial" pitchFamily="34" charset="0"/>
                <a:cs typeface="Arial" pitchFamily="34" charset="0"/>
              </a:rPr>
              <a:t> minimum </a:t>
            </a:r>
            <a:r>
              <a:rPr lang="hu-HU" sz="2800" b="1" dirty="0" err="1" smtClean="0">
                <a:effectLst>
                  <a:outerShdw blurRad="38100" dist="38100" dir="2700000" algn="tl">
                    <a:srgbClr val="000000">
                      <a:alpha val="43137"/>
                    </a:srgbClr>
                  </a:outerShdw>
                </a:effectLst>
                <a:latin typeface="Arial" pitchFamily="34" charset="0"/>
                <a:cs typeface="Arial" pitchFamily="34" charset="0"/>
              </a:rPr>
              <a:t>principles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shale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gas</a:t>
            </a:r>
            <a:r>
              <a:rPr lang="hu-HU" sz="2800" b="1" dirty="0" smtClean="0">
                <a:effectLst>
                  <a:outerShdw blurRad="38100" dist="38100" dir="2700000" algn="tl">
                    <a:srgbClr val="000000">
                      <a:alpha val="43137"/>
                    </a:srgbClr>
                  </a:outerShdw>
                </a:effectLst>
                <a:latin typeface="Arial" pitchFamily="34" charset="0"/>
                <a:cs typeface="Arial" pitchFamily="34" charset="0"/>
              </a:rPr>
              <a:t> (22 Jan 2014)</a:t>
            </a:r>
            <a:endParaRPr lang="hu-HU" sz="2800" dirty="0"/>
          </a:p>
        </p:txBody>
      </p:sp>
      <p:sp>
        <p:nvSpPr>
          <p:cNvPr id="3" name="Tartalom helye 2"/>
          <p:cNvSpPr>
            <a:spLocks noGrp="1"/>
          </p:cNvSpPr>
          <p:nvPr>
            <p:ph idx="1"/>
          </p:nvPr>
        </p:nvSpPr>
        <p:spPr>
          <a:xfrm>
            <a:off x="457200" y="1412777"/>
            <a:ext cx="8229600" cy="5112568"/>
          </a:xfrm>
        </p:spPr>
        <p:txBody>
          <a:bodyPr>
            <a:normAutofit fontScale="55000" lnSpcReduction="20000"/>
          </a:bodyPr>
          <a:lstStyle/>
          <a:p>
            <a:r>
              <a:rPr lang="hu-HU" dirty="0" err="1" smtClean="0">
                <a:latin typeface="Arial" pitchFamily="34" charset="0"/>
                <a:cs typeface="Arial" pitchFamily="34" charset="0"/>
              </a:rPr>
              <a:t>Aim</a:t>
            </a:r>
            <a:r>
              <a:rPr lang="hu-HU" dirty="0" smtClean="0">
                <a:latin typeface="Arial" pitchFamily="34" charset="0"/>
                <a:cs typeface="Arial" pitchFamily="34" charset="0"/>
              </a:rPr>
              <a:t> „</a:t>
            </a:r>
            <a:r>
              <a:rPr lang="hu-HU" dirty="0" err="1" smtClean="0">
                <a:latin typeface="Arial" pitchFamily="34" charset="0"/>
                <a:cs typeface="Arial" pitchFamily="34" charset="0"/>
              </a:rPr>
              <a:t>to</a:t>
            </a:r>
            <a:r>
              <a:rPr lang="hu-HU" dirty="0" smtClean="0">
                <a:latin typeface="Arial" pitchFamily="34" charset="0"/>
                <a:cs typeface="Arial" pitchFamily="34" charset="0"/>
              </a:rPr>
              <a:t> </a:t>
            </a:r>
            <a:r>
              <a:rPr lang="hu-HU" dirty="0" err="1" smtClean="0">
                <a:latin typeface="Arial" pitchFamily="34" charset="0"/>
                <a:cs typeface="Arial" pitchFamily="34" charset="0"/>
              </a:rPr>
              <a:t>ensure</a:t>
            </a:r>
            <a:r>
              <a:rPr lang="hu-HU" dirty="0" smtClean="0">
                <a:latin typeface="Arial" pitchFamily="34" charset="0"/>
                <a:cs typeface="Arial" pitchFamily="34" charset="0"/>
              </a:rPr>
              <a:t> </a:t>
            </a:r>
            <a:r>
              <a:rPr lang="hu-HU" dirty="0" err="1" smtClean="0">
                <a:latin typeface="Arial" pitchFamily="34" charset="0"/>
                <a:cs typeface="Arial" pitchFamily="34" charset="0"/>
              </a:rPr>
              <a:t>proper</a:t>
            </a:r>
            <a:r>
              <a:rPr lang="hu-HU" dirty="0" smtClean="0">
                <a:latin typeface="Arial" pitchFamily="34" charset="0"/>
                <a:cs typeface="Arial" pitchFamily="34" charset="0"/>
              </a:rPr>
              <a:t> </a:t>
            </a:r>
            <a:r>
              <a:rPr lang="hu-HU" dirty="0" err="1" smtClean="0">
                <a:latin typeface="Arial" pitchFamily="34" charset="0"/>
                <a:cs typeface="Arial" pitchFamily="34" charset="0"/>
              </a:rPr>
              <a:t>environmental</a:t>
            </a:r>
            <a:r>
              <a:rPr lang="hu-HU" dirty="0" smtClean="0">
                <a:latin typeface="Arial" pitchFamily="34" charset="0"/>
                <a:cs typeface="Arial" pitchFamily="34" charset="0"/>
              </a:rPr>
              <a:t> and </a:t>
            </a:r>
            <a:r>
              <a:rPr lang="hu-HU" dirty="0" err="1" smtClean="0">
                <a:latin typeface="Arial" pitchFamily="34" charset="0"/>
                <a:cs typeface="Arial" pitchFamily="34" charset="0"/>
              </a:rPr>
              <a:t>climate</a:t>
            </a:r>
            <a:r>
              <a:rPr lang="hu-HU" dirty="0" smtClean="0">
                <a:latin typeface="Arial" pitchFamily="34" charset="0"/>
                <a:cs typeface="Arial" pitchFamily="34" charset="0"/>
              </a:rPr>
              <a:t> </a:t>
            </a:r>
            <a:r>
              <a:rPr lang="hu-HU" dirty="0" err="1" smtClean="0">
                <a:latin typeface="Arial" pitchFamily="34" charset="0"/>
                <a:cs typeface="Arial" pitchFamily="34" charset="0"/>
              </a:rPr>
              <a:t>safeguards</a:t>
            </a:r>
            <a:r>
              <a:rPr lang="hu-HU" dirty="0" smtClean="0">
                <a:latin typeface="Arial" pitchFamily="34" charset="0"/>
                <a:cs typeface="Arial" pitchFamily="34" charset="0"/>
              </a:rPr>
              <a:t> </a:t>
            </a:r>
            <a:r>
              <a:rPr lang="hu-HU" dirty="0" err="1" smtClean="0">
                <a:latin typeface="Arial" pitchFamily="34" charset="0"/>
                <a:cs typeface="Arial" pitchFamily="34" charset="0"/>
              </a:rPr>
              <a:t>in</a:t>
            </a:r>
            <a:r>
              <a:rPr lang="hu-HU" dirty="0" smtClean="0">
                <a:latin typeface="Arial" pitchFamily="34" charset="0"/>
                <a:cs typeface="Arial" pitchFamily="34" charset="0"/>
              </a:rPr>
              <a:t> </a:t>
            </a:r>
            <a:r>
              <a:rPr lang="hu-HU" dirty="0" err="1" smtClean="0">
                <a:latin typeface="Arial" pitchFamily="34" charset="0"/>
                <a:cs typeface="Arial" pitchFamily="34" charset="0"/>
              </a:rPr>
              <a:t>place</a:t>
            </a:r>
            <a:r>
              <a:rPr lang="hu-HU" dirty="0" smtClean="0">
                <a:latin typeface="Arial" pitchFamily="34" charset="0"/>
                <a:cs typeface="Arial" pitchFamily="34" charset="0"/>
              </a:rPr>
              <a:t> </a:t>
            </a:r>
            <a:r>
              <a:rPr lang="hu-HU" dirty="0" err="1" smtClean="0">
                <a:latin typeface="Arial" pitchFamily="34" charset="0"/>
                <a:cs typeface="Arial" pitchFamily="34" charset="0"/>
              </a:rPr>
              <a:t>for</a:t>
            </a:r>
            <a:r>
              <a:rPr lang="hu-HU" dirty="0" smtClean="0">
                <a:latin typeface="Arial" pitchFamily="34" charset="0"/>
                <a:cs typeface="Arial" pitchFamily="34" charset="0"/>
              </a:rPr>
              <a:t> ‘</a:t>
            </a:r>
            <a:r>
              <a:rPr lang="hu-HU" dirty="0" err="1" smtClean="0">
                <a:latin typeface="Arial" pitchFamily="34" charset="0"/>
                <a:cs typeface="Arial" pitchFamily="34" charset="0"/>
              </a:rPr>
              <a:t>fracking</a:t>
            </a:r>
            <a:r>
              <a:rPr lang="hu-HU" dirty="0" smtClean="0">
                <a:latin typeface="Arial" pitchFamily="34" charset="0"/>
                <a:cs typeface="Arial" pitchFamily="34" charset="0"/>
              </a:rPr>
              <a:t>’”:</a:t>
            </a:r>
          </a:p>
          <a:p>
            <a:pPr lvl="1"/>
            <a:r>
              <a:rPr lang="hu-HU" sz="2600" b="1" dirty="0" smtClean="0">
                <a:latin typeface="Arial" pitchFamily="34" charset="0"/>
                <a:cs typeface="Arial" pitchFamily="34" charset="0"/>
              </a:rPr>
              <a:t>„</a:t>
            </a:r>
            <a:r>
              <a:rPr lang="en-US" sz="2600" b="1" dirty="0" smtClean="0">
                <a:latin typeface="Arial" pitchFamily="34" charset="0"/>
                <a:cs typeface="Arial" pitchFamily="34" charset="0"/>
              </a:rPr>
              <a:t>Plan ahead</a:t>
            </a:r>
            <a:r>
              <a:rPr lang="en-US" sz="2600" dirty="0" smtClean="0">
                <a:latin typeface="Arial" pitchFamily="34" charset="0"/>
                <a:cs typeface="Arial" pitchFamily="34" charset="0"/>
              </a:rPr>
              <a:t> of developments and evaluate possible cumulative effects before granting </a:t>
            </a:r>
            <a:r>
              <a:rPr lang="en-US" sz="2600" dirty="0" err="1" smtClean="0">
                <a:latin typeface="Arial" pitchFamily="34" charset="0"/>
                <a:cs typeface="Arial" pitchFamily="34" charset="0"/>
              </a:rPr>
              <a:t>licences</a:t>
            </a:r>
            <a:r>
              <a:rPr lang="en-US" sz="2600" dirty="0" smtClean="0">
                <a:latin typeface="Arial" pitchFamily="34" charset="0"/>
                <a:cs typeface="Arial" pitchFamily="34" charset="0"/>
              </a:rPr>
              <a:t>;</a:t>
            </a:r>
          </a:p>
          <a:p>
            <a:pPr lvl="1"/>
            <a:r>
              <a:rPr lang="en-US" sz="2600" b="1" dirty="0" smtClean="0">
                <a:latin typeface="Arial" pitchFamily="34" charset="0"/>
                <a:cs typeface="Arial" pitchFamily="34" charset="0"/>
              </a:rPr>
              <a:t>Carefully assess</a:t>
            </a:r>
            <a:r>
              <a:rPr lang="en-US" sz="2600" dirty="0" smtClean="0">
                <a:latin typeface="Arial" pitchFamily="34" charset="0"/>
                <a:cs typeface="Arial" pitchFamily="34" charset="0"/>
              </a:rPr>
              <a:t> environmental impacts and risks;</a:t>
            </a:r>
          </a:p>
          <a:p>
            <a:pPr lvl="1"/>
            <a:r>
              <a:rPr lang="en-US" sz="2600" dirty="0" smtClean="0">
                <a:latin typeface="Arial" pitchFamily="34" charset="0"/>
                <a:cs typeface="Arial" pitchFamily="34" charset="0"/>
              </a:rPr>
              <a:t>Ensure that the </a:t>
            </a:r>
            <a:r>
              <a:rPr lang="en-US" sz="2600" b="1" dirty="0" smtClean="0">
                <a:latin typeface="Arial" pitchFamily="34" charset="0"/>
                <a:cs typeface="Arial" pitchFamily="34" charset="0"/>
              </a:rPr>
              <a:t>integrity</a:t>
            </a:r>
            <a:r>
              <a:rPr lang="en-US" sz="2600" dirty="0" smtClean="0">
                <a:latin typeface="Arial" pitchFamily="34" charset="0"/>
                <a:cs typeface="Arial" pitchFamily="34" charset="0"/>
              </a:rPr>
              <a:t> of the well is up to best practice standards;</a:t>
            </a:r>
          </a:p>
          <a:p>
            <a:pPr lvl="1"/>
            <a:r>
              <a:rPr lang="en-US" sz="2600" b="1" dirty="0" smtClean="0">
                <a:latin typeface="Arial" pitchFamily="34" charset="0"/>
                <a:cs typeface="Arial" pitchFamily="34" charset="0"/>
              </a:rPr>
              <a:t>Check the quality of the local water, air, soil</a:t>
            </a:r>
            <a:r>
              <a:rPr lang="en-US" sz="2600" dirty="0" smtClean="0">
                <a:latin typeface="Arial" pitchFamily="34" charset="0"/>
                <a:cs typeface="Arial" pitchFamily="34" charset="0"/>
              </a:rPr>
              <a:t> before operations start, in order to monitor any changes and deal with emerging risks;</a:t>
            </a:r>
          </a:p>
          <a:p>
            <a:pPr lvl="1"/>
            <a:r>
              <a:rPr lang="en-US" sz="2600" b="1" dirty="0" smtClean="0">
                <a:latin typeface="Arial" pitchFamily="34" charset="0"/>
                <a:cs typeface="Arial" pitchFamily="34" charset="0"/>
              </a:rPr>
              <a:t>Control air emissions</a:t>
            </a:r>
            <a:r>
              <a:rPr lang="en-US" sz="2600" dirty="0" smtClean="0">
                <a:latin typeface="Arial" pitchFamily="34" charset="0"/>
                <a:cs typeface="Arial" pitchFamily="34" charset="0"/>
              </a:rPr>
              <a:t>, including greenhouse gas emissions, by capturing the gases;</a:t>
            </a:r>
          </a:p>
          <a:p>
            <a:pPr lvl="1"/>
            <a:r>
              <a:rPr lang="en-US" sz="2600" b="1" dirty="0" smtClean="0">
                <a:latin typeface="Arial" pitchFamily="34" charset="0"/>
                <a:cs typeface="Arial" pitchFamily="34" charset="0"/>
              </a:rPr>
              <a:t>Inform the public</a:t>
            </a:r>
            <a:r>
              <a:rPr lang="en-US" sz="2600" dirty="0" smtClean="0">
                <a:latin typeface="Arial" pitchFamily="34" charset="0"/>
                <a:cs typeface="Arial" pitchFamily="34" charset="0"/>
              </a:rPr>
              <a:t> about chemicals used in individual wells, and</a:t>
            </a:r>
          </a:p>
          <a:p>
            <a:pPr lvl="1"/>
            <a:r>
              <a:rPr lang="en-US" sz="2600" dirty="0" smtClean="0">
                <a:latin typeface="Arial" pitchFamily="34" charset="0"/>
                <a:cs typeface="Arial" pitchFamily="34" charset="0"/>
              </a:rPr>
              <a:t>Ensure that operators apply </a:t>
            </a:r>
            <a:r>
              <a:rPr lang="en-US" sz="2600" b="1" dirty="0" smtClean="0">
                <a:latin typeface="Arial" pitchFamily="34" charset="0"/>
                <a:cs typeface="Arial" pitchFamily="34" charset="0"/>
              </a:rPr>
              <a:t>best practices</a:t>
            </a:r>
            <a:r>
              <a:rPr lang="en-US" sz="2600" dirty="0" smtClean="0">
                <a:latin typeface="Arial" pitchFamily="34" charset="0"/>
                <a:cs typeface="Arial" pitchFamily="34" charset="0"/>
              </a:rPr>
              <a:t> throughout the project.</a:t>
            </a:r>
            <a:r>
              <a:rPr lang="hu-HU" sz="2600" dirty="0" smtClean="0">
                <a:latin typeface="Arial" pitchFamily="34" charset="0"/>
                <a:cs typeface="Arial" pitchFamily="34" charset="0"/>
              </a:rPr>
              <a:t>”</a:t>
            </a:r>
          </a:p>
          <a:p>
            <a:pPr lvl="1">
              <a:buNone/>
            </a:pPr>
            <a:endParaRPr lang="en-US" sz="2000" dirty="0" smtClean="0">
              <a:latin typeface="Arial" pitchFamily="34" charset="0"/>
              <a:cs typeface="Arial" pitchFamily="34" charset="0"/>
            </a:endParaRPr>
          </a:p>
          <a:p>
            <a:r>
              <a:rPr lang="hu-HU" dirty="0" err="1" smtClean="0">
                <a:latin typeface="Arial" pitchFamily="34" charset="0"/>
                <a:cs typeface="Arial" pitchFamily="34" charset="0"/>
              </a:rPr>
              <a:t>Substitute</a:t>
            </a:r>
            <a:r>
              <a:rPr lang="hu-HU" dirty="0" smtClean="0">
                <a:latin typeface="Arial" pitchFamily="34" charset="0"/>
                <a:cs typeface="Arial" pitchFamily="34" charset="0"/>
              </a:rPr>
              <a:t> </a:t>
            </a:r>
            <a:r>
              <a:rPr lang="hu-HU" dirty="0" err="1" smtClean="0">
                <a:latin typeface="Arial" pitchFamily="34" charset="0"/>
                <a:cs typeface="Arial" pitchFamily="34" charset="0"/>
              </a:rPr>
              <a:t>the</a:t>
            </a:r>
            <a:r>
              <a:rPr lang="hu-HU" dirty="0" smtClean="0">
                <a:latin typeface="Arial" pitchFamily="34" charset="0"/>
                <a:cs typeface="Arial" pitchFamily="34" charset="0"/>
              </a:rPr>
              <a:t> </a:t>
            </a:r>
            <a:r>
              <a:rPr lang="hu-HU" dirty="0" err="1" smtClean="0">
                <a:latin typeface="Arial" pitchFamily="34" charset="0"/>
                <a:cs typeface="Arial" pitchFamily="34" charset="0"/>
              </a:rPr>
              <a:t>earlier</a:t>
            </a:r>
            <a:r>
              <a:rPr lang="hu-HU" dirty="0" smtClean="0">
                <a:latin typeface="Arial" pitchFamily="34" charset="0"/>
                <a:cs typeface="Arial" pitchFamily="34" charset="0"/>
              </a:rPr>
              <a:t> </a:t>
            </a:r>
            <a:r>
              <a:rPr lang="hu-HU" dirty="0" err="1" smtClean="0">
                <a:latin typeface="Arial" pitchFamily="34" charset="0"/>
                <a:cs typeface="Arial" pitchFamily="34" charset="0"/>
              </a:rPr>
              <a:t>planned</a:t>
            </a:r>
            <a:r>
              <a:rPr lang="hu-HU" dirty="0" smtClean="0">
                <a:latin typeface="Arial" pitchFamily="34" charset="0"/>
                <a:cs typeface="Arial" pitchFamily="34" charset="0"/>
              </a:rPr>
              <a:t> </a:t>
            </a:r>
            <a:r>
              <a:rPr lang="hu-HU" dirty="0" err="1" smtClean="0">
                <a:latin typeface="Arial" pitchFamily="34" charset="0"/>
                <a:cs typeface="Arial" pitchFamily="34" charset="0"/>
              </a:rPr>
              <a:t>directive</a:t>
            </a:r>
            <a:r>
              <a:rPr lang="hu-HU" dirty="0" smtClean="0">
                <a:latin typeface="Arial" pitchFamily="34" charset="0"/>
                <a:cs typeface="Arial" pitchFamily="34" charset="0"/>
              </a:rPr>
              <a:t> (of </a:t>
            </a:r>
            <a:r>
              <a:rPr lang="hu-HU" dirty="0" err="1" smtClean="0">
                <a:latin typeface="Arial" pitchFamily="34" charset="0"/>
                <a:cs typeface="Arial" pitchFamily="34" charset="0"/>
              </a:rPr>
              <a:t>stricter</a:t>
            </a:r>
            <a:r>
              <a:rPr lang="hu-HU" dirty="0" smtClean="0">
                <a:latin typeface="Arial" pitchFamily="34" charset="0"/>
                <a:cs typeface="Arial" pitchFamily="34" charset="0"/>
              </a:rPr>
              <a:t> </a:t>
            </a:r>
            <a:r>
              <a:rPr lang="hu-HU" dirty="0" err="1" smtClean="0">
                <a:latin typeface="Arial" pitchFamily="34" charset="0"/>
                <a:cs typeface="Arial" pitchFamily="34" charset="0"/>
              </a:rPr>
              <a:t>requirements</a:t>
            </a:r>
            <a:r>
              <a:rPr lang="hu-HU" dirty="0" smtClean="0">
                <a:latin typeface="Arial" pitchFamily="34" charset="0"/>
                <a:cs typeface="Arial" pitchFamily="34" charset="0"/>
              </a:rPr>
              <a:t>)</a:t>
            </a:r>
          </a:p>
          <a:p>
            <a:pPr>
              <a:buNone/>
            </a:pPr>
            <a:endParaRPr lang="hu-HU" sz="2400" dirty="0" smtClean="0">
              <a:latin typeface="Arial" pitchFamily="34" charset="0"/>
              <a:cs typeface="Arial" pitchFamily="34" charset="0"/>
            </a:endParaRPr>
          </a:p>
          <a:p>
            <a:pPr>
              <a:buNone/>
            </a:pPr>
            <a:endParaRPr lang="hu-HU" sz="2400" dirty="0" smtClean="0">
              <a:latin typeface="Arial" pitchFamily="34" charset="0"/>
              <a:cs typeface="Arial" pitchFamily="34" charset="0"/>
            </a:endParaRPr>
          </a:p>
          <a:p>
            <a:pPr>
              <a:buNone/>
            </a:pPr>
            <a:endParaRPr lang="hu-HU" sz="2400" dirty="0" smtClean="0">
              <a:latin typeface="Arial" pitchFamily="34" charset="0"/>
              <a:cs typeface="Arial" pitchFamily="34" charset="0"/>
            </a:endParaRPr>
          </a:p>
          <a:p>
            <a:pPr>
              <a:buNone/>
            </a:pPr>
            <a:endParaRPr lang="hu-HU" sz="2400" dirty="0" smtClean="0">
              <a:latin typeface="Arial" pitchFamily="34" charset="0"/>
              <a:cs typeface="Arial" pitchFamily="34" charset="0"/>
            </a:endParaRPr>
          </a:p>
          <a:p>
            <a:pPr>
              <a:buNone/>
            </a:pPr>
            <a:endParaRPr lang="hu-HU" sz="2400" dirty="0" smtClean="0">
              <a:latin typeface="Arial" pitchFamily="34" charset="0"/>
              <a:cs typeface="Arial" pitchFamily="34" charset="0"/>
            </a:endParaRPr>
          </a:p>
          <a:p>
            <a:pPr>
              <a:buNone/>
            </a:pPr>
            <a:r>
              <a:rPr lang="hu-HU" sz="2400" dirty="0" err="1" smtClean="0">
                <a:latin typeface="Arial" pitchFamily="34" charset="0"/>
                <a:cs typeface="Arial" pitchFamily="34" charset="0"/>
              </a:rPr>
              <a:t>Source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viewed</a:t>
            </a:r>
            <a:r>
              <a:rPr lang="hu-HU" sz="2400" dirty="0" smtClean="0">
                <a:latin typeface="Arial" pitchFamily="34" charset="0"/>
                <a:cs typeface="Arial" pitchFamily="34" charset="0"/>
              </a:rPr>
              <a:t> 23 Jan 2014, </a:t>
            </a:r>
            <a:r>
              <a:rPr lang="hu-HU" sz="2400" dirty="0" smtClean="0">
                <a:latin typeface="Arial" pitchFamily="34" charset="0"/>
                <a:cs typeface="Arial" pitchFamily="34" charset="0"/>
                <a:hlinkClick r:id="rId2"/>
              </a:rPr>
              <a:t>http://ec.europa.eu/environment/integration/energy/unconventional_en.htm</a:t>
            </a:r>
            <a:r>
              <a:rPr lang="hu-HU" sz="2400" dirty="0" smtClean="0">
                <a:latin typeface="Arial" pitchFamily="34" charset="0"/>
                <a:cs typeface="Arial" pitchFamily="34" charset="0"/>
              </a:rPr>
              <a:t>.</a:t>
            </a:r>
          </a:p>
          <a:p>
            <a:endParaRPr lang="hu-HU" sz="2400" dirty="0" smtClean="0">
              <a:latin typeface="Arial" pitchFamily="34" charset="0"/>
              <a:cs typeface="Arial" pitchFamily="34" charset="0"/>
            </a:endParaRPr>
          </a:p>
          <a:p>
            <a:pPr>
              <a:buNone/>
            </a:pPr>
            <a:r>
              <a:rPr lang="en-US" sz="2400" dirty="0" smtClean="0"/>
              <a:t/>
            </a:r>
            <a:br>
              <a:rPr lang="en-US" sz="2400" dirty="0" smtClean="0"/>
            </a:br>
            <a:endParaRPr lang="hu-HU"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Hydrocarbon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reserves</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recovery</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285860"/>
            <a:ext cx="8229600" cy="5143535"/>
          </a:xfrm>
        </p:spPr>
        <p:txBody>
          <a:bodyPr>
            <a:normAutofit lnSpcReduction="10000"/>
          </a:bodyPr>
          <a:lstStyle/>
          <a:p>
            <a:r>
              <a:rPr lang="hu-HU" sz="2400" dirty="0" err="1" smtClean="0">
                <a:latin typeface="Arial" pitchFamily="34" charset="0"/>
                <a:cs typeface="Arial" pitchFamily="34" charset="0"/>
              </a:rPr>
              <a:t>Reserves</a:t>
            </a:r>
            <a:endParaRPr lang="hu-HU" sz="2400" dirty="0" smtClean="0">
              <a:latin typeface="Arial" pitchFamily="34" charset="0"/>
              <a:cs typeface="Arial" pitchFamily="34" charset="0"/>
            </a:endParaRPr>
          </a:p>
          <a:p>
            <a:pPr lvl="1"/>
            <a:r>
              <a:rPr lang="hu-HU" sz="2000" i="1" dirty="0" smtClean="0">
                <a:latin typeface="Arial" pitchFamily="34" charset="0"/>
                <a:cs typeface="Arial" pitchFamily="34" charset="0"/>
              </a:rPr>
              <a:t>1P</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only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proven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having</a:t>
            </a:r>
            <a:r>
              <a:rPr lang="hu-HU" sz="2000" dirty="0" smtClean="0">
                <a:latin typeface="Arial" pitchFamily="34" charset="0"/>
                <a:cs typeface="Arial" pitchFamily="34" charset="0"/>
              </a:rPr>
              <a:t> a 90% </a:t>
            </a:r>
            <a:r>
              <a:rPr lang="hu-HU" sz="2000" dirty="0" err="1" smtClean="0">
                <a:latin typeface="Arial" pitchFamily="34" charset="0"/>
                <a:cs typeface="Arial" pitchFamily="34" charset="0"/>
              </a:rPr>
              <a:t>certainity</a:t>
            </a:r>
            <a:r>
              <a:rPr lang="hu-HU" sz="2000" dirty="0" smtClean="0">
                <a:latin typeface="Arial" pitchFamily="34" charset="0"/>
                <a:cs typeface="Arial" pitchFamily="34" charset="0"/>
              </a:rPr>
              <a:t> of being </a:t>
            </a:r>
            <a:r>
              <a:rPr lang="hu-HU" sz="2000" dirty="0" err="1" smtClean="0">
                <a:latin typeface="Arial" pitchFamily="34" charset="0"/>
                <a:cs typeface="Arial" pitchFamily="34" charset="0"/>
              </a:rPr>
              <a:t>produced</a:t>
            </a:r>
            <a:r>
              <a:rPr lang="hu-HU" sz="2000" dirty="0" smtClean="0">
                <a:latin typeface="Arial" pitchFamily="34" charset="0"/>
                <a:cs typeface="Arial" pitchFamily="34" charset="0"/>
              </a:rPr>
              <a:t> – P90)</a:t>
            </a:r>
          </a:p>
          <a:p>
            <a:pPr lvl="1"/>
            <a:r>
              <a:rPr lang="hu-HU" sz="2000" b="1" i="1" dirty="0" smtClean="0">
                <a:latin typeface="Arial" pitchFamily="34" charset="0"/>
                <a:cs typeface="Arial" pitchFamily="34" charset="0"/>
              </a:rPr>
              <a:t>2P</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probable</a:t>
            </a:r>
            <a:r>
              <a:rPr lang="hu-HU" sz="2000" b="1" dirty="0" smtClean="0">
                <a:latin typeface="Arial" pitchFamily="34" charset="0"/>
                <a:cs typeface="Arial" pitchFamily="34" charset="0"/>
              </a:rPr>
              <a:t>, P50) </a:t>
            </a:r>
          </a:p>
          <a:p>
            <a:pPr lvl="1"/>
            <a:r>
              <a:rPr lang="hu-HU" sz="2000" i="1" dirty="0" smtClean="0">
                <a:latin typeface="Arial" pitchFamily="34" charset="0"/>
                <a:cs typeface="Arial" pitchFamily="34" charset="0"/>
              </a:rPr>
              <a:t>3P</a:t>
            </a:r>
            <a:r>
              <a:rPr lang="hu-HU" sz="2000" dirty="0" smtClean="0">
                <a:latin typeface="Arial" pitchFamily="34" charset="0"/>
                <a:cs typeface="Arial" pitchFamily="34" charset="0"/>
              </a:rPr>
              <a:t> (+ </a:t>
            </a:r>
            <a:r>
              <a:rPr lang="hu-HU" sz="2000" dirty="0" err="1" smtClean="0">
                <a:latin typeface="Arial" pitchFamily="34" charset="0"/>
                <a:cs typeface="Arial" pitchFamily="34" charset="0"/>
              </a:rPr>
              <a:t>possible</a:t>
            </a:r>
            <a:r>
              <a:rPr lang="hu-HU" sz="2000" dirty="0" smtClean="0">
                <a:latin typeface="Arial" pitchFamily="34" charset="0"/>
                <a:cs typeface="Arial" pitchFamily="34" charset="0"/>
              </a:rPr>
              <a:t>, P10)</a:t>
            </a:r>
          </a:p>
          <a:p>
            <a:endParaRPr lang="hu-HU" sz="2400" dirty="0" smtClean="0">
              <a:latin typeface="Arial" pitchFamily="34" charset="0"/>
              <a:cs typeface="Arial" pitchFamily="34" charset="0"/>
            </a:endParaRPr>
          </a:p>
          <a:p>
            <a:r>
              <a:rPr lang="hu-HU" sz="2400" dirty="0" err="1" smtClean="0">
                <a:solidFill>
                  <a:srgbClr val="FF0000"/>
                </a:solidFill>
                <a:latin typeface="Arial" pitchFamily="34" charset="0"/>
                <a:cs typeface="Arial" pitchFamily="34" charset="0"/>
              </a:rPr>
              <a:t>Recovery</a:t>
            </a:r>
            <a:endParaRPr lang="hu-HU" sz="2400" dirty="0" smtClean="0">
              <a:solidFill>
                <a:srgbClr val="FF0000"/>
              </a:solidFill>
              <a:latin typeface="Arial" pitchFamily="34" charset="0"/>
              <a:cs typeface="Arial" pitchFamily="34" charset="0"/>
            </a:endParaRPr>
          </a:p>
          <a:p>
            <a:pPr lvl="1"/>
            <a:r>
              <a:rPr lang="hu-HU" sz="2000" i="1" dirty="0" err="1" smtClean="0">
                <a:solidFill>
                  <a:srgbClr val="FF0000"/>
                </a:solidFill>
                <a:latin typeface="Arial" pitchFamily="34" charset="0"/>
                <a:cs typeface="Arial" pitchFamily="34" charset="0"/>
              </a:rPr>
              <a:t>Primary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under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natural</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reservoir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pressure</a:t>
            </a:r>
            <a:r>
              <a:rPr lang="hu-HU" sz="2000" dirty="0" smtClean="0">
                <a:solidFill>
                  <a:srgbClr val="FF0000"/>
                </a:solidFill>
                <a:latin typeface="Arial" pitchFamily="34" charset="0"/>
                <a:cs typeface="Arial" pitchFamily="34" charset="0"/>
              </a:rPr>
              <a:t>, 5-15% </a:t>
            </a:r>
            <a:r>
              <a:rPr lang="hu-HU" sz="2000" dirty="0" err="1" smtClean="0">
                <a:solidFill>
                  <a:srgbClr val="FF0000"/>
                </a:solidFill>
                <a:latin typeface="Arial" pitchFamily="34" charset="0"/>
                <a:cs typeface="Arial" pitchFamily="34" charset="0"/>
              </a:rPr>
              <a:t>recovery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factor</a:t>
            </a:r>
            <a:endParaRPr lang="hu-HU" sz="2000" dirty="0" smtClean="0">
              <a:solidFill>
                <a:srgbClr val="FF0000"/>
              </a:solidFill>
              <a:latin typeface="Arial" pitchFamily="34" charset="0"/>
              <a:cs typeface="Arial" pitchFamily="34" charset="0"/>
            </a:endParaRPr>
          </a:p>
          <a:p>
            <a:pPr lvl="1"/>
            <a:r>
              <a:rPr lang="hu-HU" sz="2000" i="1" dirty="0" err="1" smtClean="0">
                <a:solidFill>
                  <a:srgbClr val="FF0000"/>
                </a:solidFill>
                <a:latin typeface="Arial" pitchFamily="34" charset="0"/>
                <a:cs typeface="Arial" pitchFamily="34" charset="0"/>
              </a:rPr>
              <a:t>Secondary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use</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pumps</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water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gas</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chemicals</a:t>
            </a:r>
            <a:r>
              <a:rPr lang="hu-HU" sz="2000" dirty="0" smtClean="0">
                <a:solidFill>
                  <a:srgbClr val="FF0000"/>
                </a:solidFill>
                <a:latin typeface="Arial" pitchFamily="34" charset="0"/>
                <a:cs typeface="Arial" pitchFamily="34" charset="0"/>
              </a:rPr>
              <a:t>, +30% </a:t>
            </a:r>
          </a:p>
          <a:p>
            <a:pPr lvl="1"/>
            <a:r>
              <a:rPr lang="hu-HU" sz="2000" i="1" dirty="0" err="1" smtClean="0">
                <a:solidFill>
                  <a:srgbClr val="FF0000"/>
                </a:solidFill>
                <a:latin typeface="Arial" pitchFamily="34" charset="0"/>
                <a:cs typeface="Arial" pitchFamily="34" charset="0"/>
              </a:rPr>
              <a:t>Tertiary</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or</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Enhanced</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Oil</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Recovery</a:t>
            </a:r>
            <a:r>
              <a:rPr lang="hu-HU" sz="2000" i="1" dirty="0" smtClean="0">
                <a:solidFill>
                  <a:srgbClr val="FF0000"/>
                </a:solidFill>
                <a:latin typeface="Arial" pitchFamily="34" charset="0"/>
                <a:cs typeface="Arial" pitchFamily="34" charset="0"/>
              </a:rPr>
              <a:t> (EOR)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reduce</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the</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oil’s</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viscosity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by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steam</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detergents</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in</a:t>
            </a:r>
            <a:r>
              <a:rPr lang="hu-HU" sz="2000" dirty="0" smtClean="0">
                <a:solidFill>
                  <a:srgbClr val="FF0000"/>
                </a:solidFill>
                <a:latin typeface="Arial" pitchFamily="34" charset="0"/>
                <a:cs typeface="Arial" pitchFamily="34" charset="0"/>
              </a:rPr>
              <a:t> situ </a:t>
            </a:r>
            <a:r>
              <a:rPr lang="hu-HU" sz="2000" dirty="0" err="1" smtClean="0">
                <a:solidFill>
                  <a:srgbClr val="FF0000"/>
                </a:solidFill>
                <a:latin typeface="Arial" pitchFamily="34" charset="0"/>
                <a:cs typeface="Arial" pitchFamily="34" charset="0"/>
              </a:rPr>
              <a:t>burning</a:t>
            </a:r>
            <a:r>
              <a:rPr lang="hu-HU" sz="2000" dirty="0" smtClean="0">
                <a:solidFill>
                  <a:srgbClr val="FF0000"/>
                </a:solidFill>
                <a:latin typeface="Arial" pitchFamily="34" charset="0"/>
                <a:cs typeface="Arial" pitchFamily="34" charset="0"/>
              </a:rPr>
              <a:t>, +5-15%</a:t>
            </a:r>
          </a:p>
          <a:p>
            <a:pPr lvl="1">
              <a:buNone/>
            </a:pPr>
            <a:r>
              <a:rPr lang="hu-HU" sz="2000" dirty="0" smtClean="0">
                <a:solidFill>
                  <a:srgbClr val="FF0000"/>
                </a:solidFill>
                <a:latin typeface="Arial" pitchFamily="34" charset="0"/>
                <a:cs typeface="Arial" pitchFamily="34" charset="0"/>
              </a:rPr>
              <a:t>EEA </a:t>
            </a:r>
            <a:r>
              <a:rPr lang="hu-HU" sz="2000" dirty="0" err="1" smtClean="0">
                <a:solidFill>
                  <a:srgbClr val="FF0000"/>
                </a:solidFill>
                <a:latin typeface="Arial" pitchFamily="34" charset="0"/>
                <a:cs typeface="Arial" pitchFamily="34" charset="0"/>
              </a:rPr>
              <a:t>avr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recovery</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factor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gas</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fields</a:t>
            </a:r>
            <a:r>
              <a:rPr lang="hu-HU" sz="2000" dirty="0" smtClean="0">
                <a:solidFill>
                  <a:srgbClr val="FF0000"/>
                </a:solidFill>
                <a:latin typeface="Arial" pitchFamily="34" charset="0"/>
                <a:cs typeface="Arial" pitchFamily="34" charset="0"/>
              </a:rPr>
              <a:t>: 50%, </a:t>
            </a:r>
            <a:r>
              <a:rPr lang="hu-HU" sz="2000" dirty="0" err="1" smtClean="0">
                <a:solidFill>
                  <a:srgbClr val="FF0000"/>
                </a:solidFill>
                <a:latin typeface="Arial" pitchFamily="34" charset="0"/>
                <a:cs typeface="Arial" pitchFamily="34" charset="0"/>
              </a:rPr>
              <a:t>rec</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factor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for</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North</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Sea</a:t>
            </a:r>
            <a:r>
              <a:rPr lang="hu-HU" sz="2000" dirty="0" smtClean="0">
                <a:solidFill>
                  <a:srgbClr val="FF0000"/>
                </a:solidFill>
                <a:latin typeface="Arial" pitchFamily="34" charset="0"/>
                <a:cs typeface="Arial" pitchFamily="34" charset="0"/>
              </a:rPr>
              <a:t> </a:t>
            </a:r>
            <a:r>
              <a:rPr lang="hu-HU" sz="2000" dirty="0" err="1" smtClean="0">
                <a:solidFill>
                  <a:srgbClr val="FF0000"/>
                </a:solidFill>
                <a:latin typeface="Arial" pitchFamily="34" charset="0"/>
                <a:cs typeface="Arial" pitchFamily="34" charset="0"/>
              </a:rPr>
              <a:t>oil</a:t>
            </a:r>
            <a:r>
              <a:rPr lang="hu-HU" sz="2000" dirty="0" smtClean="0">
                <a:solidFill>
                  <a:srgbClr val="FF0000"/>
                </a:solidFill>
                <a:latin typeface="Arial" pitchFamily="34" charset="0"/>
                <a:cs typeface="Arial" pitchFamily="34" charset="0"/>
              </a:rPr>
              <a:t> is 45% </a:t>
            </a:r>
          </a:p>
          <a:p>
            <a:pPr lvl="1">
              <a:buNone/>
            </a:pPr>
            <a:r>
              <a:rPr lang="hu-HU" sz="2000" i="1" dirty="0" smtClean="0">
                <a:solidFill>
                  <a:srgbClr val="FF0000"/>
                </a:solidFill>
                <a:latin typeface="Arial" pitchFamily="34" charset="0"/>
                <a:cs typeface="Arial" pitchFamily="34" charset="0"/>
              </a:rPr>
              <a:t>5% </a:t>
            </a:r>
            <a:r>
              <a:rPr lang="hu-HU" sz="2000" i="1" dirty="0" err="1" smtClean="0">
                <a:solidFill>
                  <a:srgbClr val="FF0000"/>
                </a:solidFill>
                <a:latin typeface="Arial" pitchFamily="34" charset="0"/>
                <a:cs typeface="Arial" pitchFamily="34" charset="0"/>
              </a:rPr>
              <a:t>increase</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in</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worldwide</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recovery</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would</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bring</a:t>
            </a:r>
            <a:r>
              <a:rPr lang="hu-HU" sz="2000" i="1" dirty="0" smtClean="0">
                <a:solidFill>
                  <a:srgbClr val="FF0000"/>
                </a:solidFill>
                <a:latin typeface="Arial" pitchFamily="34" charset="0"/>
                <a:cs typeface="Arial" pitchFamily="34" charset="0"/>
              </a:rPr>
              <a:t> more </a:t>
            </a:r>
            <a:r>
              <a:rPr lang="hu-HU" sz="2000" i="1" dirty="0" err="1" smtClean="0">
                <a:solidFill>
                  <a:srgbClr val="FF0000"/>
                </a:solidFill>
                <a:latin typeface="Arial" pitchFamily="34" charset="0"/>
                <a:cs typeface="Arial" pitchFamily="34" charset="0"/>
              </a:rPr>
              <a:t>all</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than</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Saudi</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Arabia’s</a:t>
            </a:r>
            <a:r>
              <a:rPr lang="hu-HU" sz="2000" i="1" dirty="0" smtClean="0">
                <a:solidFill>
                  <a:srgbClr val="FF0000"/>
                </a:solidFill>
                <a:latin typeface="Arial" pitchFamily="34" charset="0"/>
                <a:cs typeface="Arial" pitchFamily="34" charset="0"/>
              </a:rPr>
              <a:t> </a:t>
            </a:r>
            <a:r>
              <a:rPr lang="hu-HU" sz="2000" i="1" dirty="0" err="1" smtClean="0">
                <a:solidFill>
                  <a:srgbClr val="FF0000"/>
                </a:solidFill>
                <a:latin typeface="Arial" pitchFamily="34" charset="0"/>
                <a:cs typeface="Arial" pitchFamily="34" charset="0"/>
              </a:rPr>
              <a:t>reserves</a:t>
            </a:r>
            <a:r>
              <a:rPr lang="hu-HU" sz="2000" i="1" dirty="0" smtClean="0">
                <a:solidFill>
                  <a:srgbClr val="FF0000"/>
                </a:solidFill>
                <a:latin typeface="Arial" pitchFamily="34" charset="0"/>
                <a:cs typeface="Arial" pitchFamily="34" charset="0"/>
              </a:rPr>
              <a:t> (IEA) </a:t>
            </a:r>
          </a:p>
          <a:p>
            <a:pPr lvl="1">
              <a:buNone/>
            </a:pPr>
            <a:endParaRPr lang="hu-HU" sz="2000" dirty="0" smtClean="0">
              <a:latin typeface="Arial" pitchFamily="34" charset="0"/>
              <a:cs typeface="Arial" pitchFamily="34" charset="0"/>
            </a:endParaRPr>
          </a:p>
          <a:p>
            <a:pPr lvl="1">
              <a:buNone/>
            </a:pPr>
            <a:endParaRPr lang="hu-HU" sz="2000" dirty="0" smtClean="0">
              <a:latin typeface="Arial" pitchFamily="34" charset="0"/>
              <a:cs typeface="Arial" pitchFamily="34" charset="0"/>
            </a:endParaRPr>
          </a:p>
          <a:p>
            <a:pPr lvl="1"/>
            <a:endParaRPr lang="hu-HU" sz="2000" dirty="0" smtClean="0">
              <a:latin typeface="Arial" pitchFamily="34" charset="0"/>
              <a:cs typeface="Arial" pitchFamily="34" charset="0"/>
            </a:endParaRPr>
          </a:p>
          <a:p>
            <a:pPr lvl="1">
              <a:buNone/>
            </a:pPr>
            <a:endParaRPr lang="hu-H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457200" y="-387424"/>
            <a:ext cx="8229600" cy="1143000"/>
          </a:xfrm>
        </p:spPr>
        <p:txBody>
          <a:bodyPr/>
          <a:lstStyle/>
          <a:p>
            <a:pPr algn="r"/>
            <a:r>
              <a:rPr lang="hu-HU" sz="2800" b="1" dirty="0" smtClean="0">
                <a:effectLst>
                  <a:outerShdw blurRad="38100" dist="38100" dir="2700000" algn="tl">
                    <a:srgbClr val="C0C0C0"/>
                  </a:outerShdw>
                </a:effectLst>
              </a:rPr>
              <a:t/>
            </a:r>
            <a:br>
              <a:rPr lang="hu-HU" sz="2800" b="1" dirty="0" smtClean="0">
                <a:effectLst>
                  <a:outerShdw blurRad="38100" dist="38100" dir="2700000" algn="tl">
                    <a:srgbClr val="C0C0C0"/>
                  </a:outerShdw>
                </a:effectLst>
              </a:rPr>
            </a:br>
            <a:r>
              <a:rPr lang="hu-HU" sz="2800" b="1" dirty="0" smtClean="0">
                <a:effectLst>
                  <a:outerShdw blurRad="38100" dist="38100" dir="2700000" algn="tl">
                    <a:srgbClr val="C0C0C0"/>
                  </a:outerShdw>
                </a:effectLst>
              </a:rPr>
              <a:t>Néhány </a:t>
            </a:r>
            <a:r>
              <a:rPr lang="hu-HU" sz="2800" b="1" dirty="0">
                <a:effectLst>
                  <a:outerShdw blurRad="38100" dist="38100" dir="2700000" algn="tl">
                    <a:srgbClr val="C0C0C0"/>
                  </a:outerShdw>
                </a:effectLst>
              </a:rPr>
              <a:t>olajos történelmi esemény 1/4</a:t>
            </a:r>
          </a:p>
        </p:txBody>
      </p:sp>
      <p:sp>
        <p:nvSpPr>
          <p:cNvPr id="70661" name="Rectangle 5"/>
          <p:cNvSpPr>
            <a:spLocks noGrp="1" noChangeArrowheads="1"/>
          </p:cNvSpPr>
          <p:nvPr>
            <p:ph type="body" idx="1"/>
          </p:nvPr>
        </p:nvSpPr>
        <p:spPr>
          <a:xfrm>
            <a:off x="467544" y="908720"/>
            <a:ext cx="8219256" cy="5949280"/>
          </a:xfrm>
        </p:spPr>
        <p:txBody>
          <a:bodyPr>
            <a:normAutofit fontScale="62500" lnSpcReduction="20000"/>
          </a:bodyPr>
          <a:lstStyle/>
          <a:p>
            <a:pPr>
              <a:lnSpc>
                <a:spcPct val="90000"/>
              </a:lnSpc>
            </a:pPr>
            <a:r>
              <a:rPr lang="hu-HU" sz="2400" dirty="0" smtClean="0"/>
              <a:t>Kr.e. 4000 – Mezopotámiában bitument használnak hajószigetelésre, mozaikkészítésre, szerszámnyél beerősítésére</a:t>
            </a:r>
          </a:p>
          <a:p>
            <a:pPr>
              <a:lnSpc>
                <a:spcPct val="90000"/>
              </a:lnSpc>
            </a:pPr>
            <a:r>
              <a:rPr lang="hu-HU" sz="2400" dirty="0" smtClean="0"/>
              <a:t>Kr.e</a:t>
            </a:r>
            <a:r>
              <a:rPr lang="hu-HU" sz="2400" dirty="0"/>
              <a:t>. 3000 – Noé bárkájára 9 </a:t>
            </a:r>
            <a:r>
              <a:rPr lang="hu-HU" sz="2400" dirty="0" err="1"/>
              <a:t>gur</a:t>
            </a:r>
            <a:r>
              <a:rPr lang="hu-HU" sz="2400" dirty="0"/>
              <a:t> (~315 l) kemencében finomított bitument kentek fel (Gilgames eposz</a:t>
            </a:r>
            <a:r>
              <a:rPr lang="hu-HU" sz="2400" dirty="0" smtClean="0"/>
              <a:t>), 2014 elején publikált kutatási eredmény (I. </a:t>
            </a:r>
            <a:r>
              <a:rPr lang="hu-HU" sz="2400" dirty="0" err="1" smtClean="0"/>
              <a:t>Finkel</a:t>
            </a:r>
            <a:r>
              <a:rPr lang="hu-HU" sz="2400" dirty="0" smtClean="0"/>
              <a:t>, British Museum) babiloni ékírásos agyagtábla szerint 1/3 futballpálya (3600 m2) alapterületű kosár lehetett; </a:t>
            </a:r>
            <a:r>
              <a:rPr lang="hu-HU" sz="2400" dirty="0"/>
              <a:t>a sumérok a bitument ragasztóként, az egyiptomiak az </a:t>
            </a:r>
            <a:r>
              <a:rPr lang="hu-HU" sz="2400" dirty="0" err="1"/>
              <a:t>olajat</a:t>
            </a:r>
            <a:r>
              <a:rPr lang="hu-HU" sz="2400" dirty="0"/>
              <a:t> kenésre </a:t>
            </a:r>
            <a:r>
              <a:rPr lang="hu-HU" sz="2400" dirty="0" smtClean="0"/>
              <a:t>használják</a:t>
            </a:r>
          </a:p>
          <a:p>
            <a:pPr>
              <a:lnSpc>
                <a:spcPct val="90000"/>
              </a:lnSpc>
            </a:pPr>
            <a:r>
              <a:rPr lang="hu-HU" sz="2400" dirty="0" smtClean="0"/>
              <a:t>Kr.e. 2000 – Babilon falainak erősítésére bitument használnak (</a:t>
            </a:r>
            <a:r>
              <a:rPr lang="hu-HU" sz="2400" i="1" dirty="0" err="1" smtClean="0"/>
              <a:t>Herodotos</a:t>
            </a:r>
            <a:r>
              <a:rPr lang="hu-HU" sz="2400" dirty="0" smtClean="0"/>
              <a:t>)</a:t>
            </a:r>
            <a:endParaRPr lang="hu-HU" sz="2400" dirty="0"/>
          </a:p>
          <a:p>
            <a:pPr>
              <a:lnSpc>
                <a:spcPct val="90000"/>
              </a:lnSpc>
            </a:pPr>
            <a:r>
              <a:rPr lang="hu-HU" sz="2400" dirty="0"/>
              <a:t>Kr.e. 600 </a:t>
            </a:r>
            <a:r>
              <a:rPr lang="hu-HU" sz="2400" i="1" dirty="0" smtClean="0"/>
              <a:t>Konfucius</a:t>
            </a:r>
            <a:r>
              <a:rPr lang="hu-HU" sz="2400" dirty="0" smtClean="0"/>
              <a:t> </a:t>
            </a:r>
            <a:r>
              <a:rPr lang="hu-HU" sz="2400" dirty="0"/>
              <a:t>– ~30 m-es gázkút és bambuszvezeték; Baku környéki </a:t>
            </a:r>
            <a:r>
              <a:rPr lang="hu-HU" sz="2400" dirty="0" smtClean="0"/>
              <a:t>(</a:t>
            </a:r>
            <a:r>
              <a:rPr lang="hu-HU" sz="2400" dirty="0" err="1" smtClean="0"/>
              <a:t>Surakhani</a:t>
            </a:r>
            <a:r>
              <a:rPr lang="hu-HU" sz="2400" dirty="0" smtClean="0"/>
              <a:t>) tűzoltárok</a:t>
            </a:r>
            <a:endParaRPr lang="hu-HU" sz="2400" dirty="0"/>
          </a:p>
          <a:p>
            <a:pPr>
              <a:lnSpc>
                <a:spcPct val="90000"/>
              </a:lnSpc>
            </a:pPr>
            <a:r>
              <a:rPr lang="hu-HU" sz="2400" dirty="0"/>
              <a:t>Kr.e. 200 – Kínában olajból világítóolaj </a:t>
            </a:r>
            <a:r>
              <a:rPr lang="hu-HU" sz="2400" dirty="0" smtClean="0"/>
              <a:t>lepárlása</a:t>
            </a:r>
          </a:p>
          <a:p>
            <a:pPr>
              <a:lnSpc>
                <a:spcPct val="90000"/>
              </a:lnSpc>
            </a:pPr>
            <a:r>
              <a:rPr lang="hu-HU" sz="2400" dirty="0" smtClean="0"/>
              <a:t>347 – Kínában bambuszrúddal </a:t>
            </a:r>
            <a:r>
              <a:rPr lang="hu-HU" sz="2400" b="1" i="1" dirty="0" smtClean="0"/>
              <a:t>fúrt (240 m-es) olajkutak</a:t>
            </a:r>
          </a:p>
          <a:p>
            <a:pPr>
              <a:lnSpc>
                <a:spcPct val="90000"/>
              </a:lnSpc>
            </a:pPr>
            <a:r>
              <a:rPr lang="hu-HU" sz="2400" dirty="0" smtClean="0"/>
              <a:t>VIII. sz.: bitumenezett bagdadi (Irak) utak </a:t>
            </a:r>
          </a:p>
          <a:p>
            <a:pPr>
              <a:lnSpc>
                <a:spcPct val="90000"/>
              </a:lnSpc>
            </a:pPr>
            <a:r>
              <a:rPr lang="hu-HU" sz="2400" dirty="0" smtClean="0"/>
              <a:t>IX. sz.:  Perzsiában (</a:t>
            </a:r>
            <a:r>
              <a:rPr lang="hu-HU" sz="2400" i="1" dirty="0" err="1" smtClean="0"/>
              <a:t>ibn</a:t>
            </a:r>
            <a:r>
              <a:rPr lang="hu-HU" sz="2400" i="1" dirty="0" smtClean="0"/>
              <a:t> Zakarija </a:t>
            </a:r>
            <a:r>
              <a:rPr lang="hu-HU" sz="2400" i="1" dirty="0" err="1" smtClean="0"/>
              <a:t>Rhazes</a:t>
            </a:r>
            <a:r>
              <a:rPr lang="hu-HU" sz="2400" dirty="0" smtClean="0"/>
              <a:t>) és Azerbajdzsánban olajlepárlással világítópetróleum előállítása (a lepárlás a XII. </a:t>
            </a:r>
            <a:r>
              <a:rPr lang="hu-HU" sz="2400" dirty="0" err="1" smtClean="0"/>
              <a:t>sz.-ban</a:t>
            </a:r>
            <a:r>
              <a:rPr lang="hu-HU" sz="2400" dirty="0" smtClean="0"/>
              <a:t> eljut </a:t>
            </a:r>
            <a:r>
              <a:rPr lang="hu-HU" sz="2400" dirty="0" err="1" smtClean="0"/>
              <a:t>NYE-ba</a:t>
            </a:r>
            <a:r>
              <a:rPr lang="hu-HU" sz="2400" dirty="0" smtClean="0"/>
              <a:t>)</a:t>
            </a:r>
          </a:p>
          <a:p>
            <a:pPr>
              <a:lnSpc>
                <a:spcPct val="90000"/>
              </a:lnSpc>
            </a:pPr>
            <a:r>
              <a:rPr lang="hu-HU" sz="2400" dirty="0" smtClean="0">
                <a:solidFill>
                  <a:srgbClr val="7030A0"/>
                </a:solidFill>
              </a:rPr>
              <a:t>1075 – a „szurok” szó első magyar nyelvű írott előfordulása (forrás: MOIM)</a:t>
            </a:r>
          </a:p>
          <a:p>
            <a:pPr>
              <a:lnSpc>
                <a:spcPct val="90000"/>
              </a:lnSpc>
            </a:pPr>
            <a:r>
              <a:rPr lang="hu-HU" sz="2400" dirty="0" smtClean="0"/>
              <a:t>1264 – Bakuban szivárgó olajforrások (</a:t>
            </a:r>
            <a:r>
              <a:rPr lang="hu-HU" sz="2400" i="1" dirty="0" smtClean="0"/>
              <a:t>Marco Polo</a:t>
            </a:r>
            <a:r>
              <a:rPr lang="hu-HU" sz="2400" dirty="0" smtClean="0"/>
              <a:t>) </a:t>
            </a:r>
          </a:p>
          <a:p>
            <a:pPr>
              <a:lnSpc>
                <a:spcPct val="90000"/>
              </a:lnSpc>
            </a:pPr>
            <a:r>
              <a:rPr lang="hu-HU" sz="2400" dirty="0" smtClean="0">
                <a:solidFill>
                  <a:srgbClr val="7030A0"/>
                </a:solidFill>
              </a:rPr>
              <a:t>1309 – az „olaj” szó első magyar nyelvű írott előfordulása (forrás: MOIM)</a:t>
            </a:r>
            <a:endParaRPr lang="hu-HU" sz="2400" dirty="0">
              <a:solidFill>
                <a:srgbClr val="7030A0"/>
              </a:solidFill>
            </a:endParaRPr>
          </a:p>
          <a:p>
            <a:pPr>
              <a:lnSpc>
                <a:spcPct val="90000"/>
              </a:lnSpc>
            </a:pPr>
            <a:r>
              <a:rPr lang="hu-HU" sz="2400" dirty="0"/>
              <a:t>1500 – Kínában </a:t>
            </a:r>
            <a:r>
              <a:rPr lang="hu-HU" sz="2400" dirty="0" smtClean="0"/>
              <a:t>600 bambuszrúddal fúrt olajkút</a:t>
            </a:r>
          </a:p>
          <a:p>
            <a:pPr>
              <a:lnSpc>
                <a:spcPct val="90000"/>
              </a:lnSpc>
            </a:pPr>
            <a:r>
              <a:rPr lang="hu-HU" sz="2400" dirty="0" smtClean="0"/>
              <a:t>1594 – Bakuban 35 m mély kézzel ásott olajkutak  </a:t>
            </a:r>
            <a:endParaRPr lang="hu-HU" sz="2400" dirty="0"/>
          </a:p>
          <a:p>
            <a:pPr>
              <a:lnSpc>
                <a:spcPct val="90000"/>
              </a:lnSpc>
            </a:pPr>
            <a:r>
              <a:rPr lang="hu-HU" sz="2400" dirty="0"/>
              <a:t>XVIII. sz.: </a:t>
            </a:r>
            <a:r>
              <a:rPr lang="hu-HU" sz="2400" dirty="0" err="1"/>
              <a:t>kirkuki</a:t>
            </a:r>
            <a:r>
              <a:rPr lang="hu-HU" sz="2400" dirty="0"/>
              <a:t> (Irak) természetesen felszínre jövő </a:t>
            </a:r>
            <a:r>
              <a:rPr lang="hu-HU" sz="2400" dirty="0" err="1"/>
              <a:t>olajat</a:t>
            </a:r>
            <a:r>
              <a:rPr lang="hu-HU" sz="2400" dirty="0"/>
              <a:t> </a:t>
            </a:r>
            <a:r>
              <a:rPr lang="hu-HU" sz="2400" i="1" dirty="0"/>
              <a:t>főzésre/világításra, vízkerekek kenésére használják; az asszíroknál orvosság (borogatás fekélyes sebre, köszvény/reuma kezelésére</a:t>
            </a:r>
            <a:r>
              <a:rPr lang="hu-HU" sz="2400" i="1" dirty="0" smtClean="0"/>
              <a:t>)</a:t>
            </a:r>
          </a:p>
          <a:p>
            <a:pPr>
              <a:lnSpc>
                <a:spcPct val="90000"/>
              </a:lnSpc>
            </a:pPr>
            <a:r>
              <a:rPr lang="hu-HU" sz="2400" dirty="0" smtClean="0"/>
              <a:t>1745 </a:t>
            </a:r>
            <a:r>
              <a:rPr lang="hu-HU" sz="2400" dirty="0" err="1" smtClean="0"/>
              <a:t>Uhta</a:t>
            </a:r>
            <a:r>
              <a:rPr lang="hu-HU" sz="2400" dirty="0" smtClean="0"/>
              <a:t> (</a:t>
            </a:r>
            <a:r>
              <a:rPr lang="hu-HU" sz="2400" dirty="0" err="1" smtClean="0"/>
              <a:t>Oroszo</a:t>
            </a:r>
            <a:r>
              <a:rPr lang="hu-HU" sz="2400" dirty="0" smtClean="0"/>
              <a:t>.) – </a:t>
            </a:r>
            <a:r>
              <a:rPr lang="hu-HU" sz="2400" b="1" i="1" dirty="0" smtClean="0"/>
              <a:t>kőolaj szakaszos </a:t>
            </a:r>
            <a:r>
              <a:rPr lang="hu-HU" sz="2400" b="1" i="1" dirty="0" err="1" smtClean="0"/>
              <a:t>üstdesztillációja</a:t>
            </a:r>
            <a:endParaRPr lang="hu-HU" sz="2400" b="1" i="1" dirty="0" smtClean="0"/>
          </a:p>
          <a:p>
            <a:pPr>
              <a:lnSpc>
                <a:spcPct val="90000"/>
              </a:lnSpc>
            </a:pPr>
            <a:r>
              <a:rPr lang="hu-HU" sz="2400" dirty="0" smtClean="0"/>
              <a:t>1823 Baku – a világ első </a:t>
            </a:r>
            <a:r>
              <a:rPr lang="hu-HU" sz="2400" dirty="0" err="1" smtClean="0"/>
              <a:t>paraffingyára</a:t>
            </a:r>
            <a:endParaRPr lang="hu-HU" sz="2400" dirty="0" smtClean="0"/>
          </a:p>
          <a:p>
            <a:pPr>
              <a:lnSpc>
                <a:spcPct val="90000"/>
              </a:lnSpc>
            </a:pPr>
            <a:r>
              <a:rPr lang="hu-HU" sz="2400" dirty="0" smtClean="0"/>
              <a:t>1830 – Bakuban 116 ásott kút 3841 tonna </a:t>
            </a:r>
            <a:r>
              <a:rPr lang="hu-HU" sz="2400" dirty="0" err="1" smtClean="0"/>
              <a:t>olajat</a:t>
            </a:r>
            <a:r>
              <a:rPr lang="hu-HU" sz="2400" dirty="0" smtClean="0"/>
              <a:t> termel</a:t>
            </a:r>
            <a:endParaRPr lang="hu-HU" sz="2400" dirty="0"/>
          </a:p>
          <a:p>
            <a:pPr>
              <a:lnSpc>
                <a:spcPct val="90000"/>
              </a:lnSpc>
            </a:pPr>
            <a:r>
              <a:rPr lang="hu-HU" sz="2400" dirty="0"/>
              <a:t>1838 </a:t>
            </a:r>
            <a:r>
              <a:rPr lang="hu-HU" sz="2400" i="1" dirty="0" err="1"/>
              <a:t>Sellique</a:t>
            </a:r>
            <a:r>
              <a:rPr lang="hu-HU" sz="2400" i="1" dirty="0"/>
              <a:t> – </a:t>
            </a:r>
            <a:r>
              <a:rPr lang="hu-HU" sz="2400" dirty="0"/>
              <a:t>bitumenes palából lámpaolaj lepárlása</a:t>
            </a:r>
          </a:p>
          <a:p>
            <a:pPr>
              <a:lnSpc>
                <a:spcPct val="90000"/>
              </a:lnSpc>
            </a:pPr>
            <a:r>
              <a:rPr lang="hu-HU" sz="2400" b="1" i="1" dirty="0"/>
              <a:t>1847 – </a:t>
            </a:r>
            <a:r>
              <a:rPr lang="hu-HU" sz="2400" b="1" i="1" dirty="0" smtClean="0"/>
              <a:t>a világ első </a:t>
            </a:r>
            <a:r>
              <a:rPr lang="hu-HU" sz="2400" b="1" i="1" dirty="0" err="1" smtClean="0"/>
              <a:t>első</a:t>
            </a:r>
            <a:r>
              <a:rPr lang="hu-HU" sz="2400" b="1" i="1" dirty="0" smtClean="0"/>
              <a:t> </a:t>
            </a:r>
            <a:r>
              <a:rPr lang="hu-HU" sz="2400" b="1" i="1" dirty="0" err="1" smtClean="0"/>
              <a:t>kőolajfinomítója</a:t>
            </a:r>
            <a:r>
              <a:rPr lang="hu-HU" sz="2400" b="1" i="1" dirty="0" smtClean="0"/>
              <a:t> Azerbajdzsánban, </a:t>
            </a:r>
            <a:r>
              <a:rPr lang="hu-HU" sz="2400" dirty="0" smtClean="0"/>
              <a:t>fúrt olajkútja </a:t>
            </a:r>
            <a:r>
              <a:rPr lang="hu-HU" sz="2400" dirty="0" err="1" smtClean="0"/>
              <a:t>Bibihejbatban</a:t>
            </a:r>
            <a:r>
              <a:rPr lang="hu-HU" sz="2400" dirty="0" smtClean="0"/>
              <a:t> (Azerbajdzsán) (</a:t>
            </a:r>
            <a:r>
              <a:rPr lang="hu-HU" sz="2400" i="1" dirty="0" err="1" smtClean="0"/>
              <a:t>Semjonov</a:t>
            </a:r>
            <a:r>
              <a:rPr lang="hu-HU" sz="2400" dirty="0" smtClean="0"/>
              <a:t>) (1849?)</a:t>
            </a:r>
            <a:endParaRPr lang="hu-HU" sz="2400" dirty="0"/>
          </a:p>
          <a:p>
            <a:pPr>
              <a:lnSpc>
                <a:spcPct val="90000"/>
              </a:lnSpc>
            </a:pPr>
            <a:r>
              <a:rPr lang="hu-HU" sz="2400" dirty="0"/>
              <a:t>1849 - Kanadában petróleumot desztillálnak kőolajból</a:t>
            </a:r>
          </a:p>
          <a:p>
            <a:pPr>
              <a:lnSpc>
                <a:spcPct val="90000"/>
              </a:lnSpc>
            </a:pPr>
            <a:endParaRPr lang="hu-H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Finding</a:t>
            </a:r>
            <a:r>
              <a:rPr lang="hu-HU" sz="2800" b="1" dirty="0" smtClean="0">
                <a:effectLst>
                  <a:outerShdw blurRad="38100" dist="38100" dir="2700000" algn="tl">
                    <a:srgbClr val="000000">
                      <a:alpha val="43137"/>
                    </a:srgbClr>
                  </a:outerShdw>
                </a:effectLst>
                <a:latin typeface="Arial" pitchFamily="34" charset="0"/>
                <a:cs typeface="Arial" pitchFamily="34" charset="0"/>
              </a:rPr>
              <a:t> – drilling –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production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dirty="0" err="1" smtClean="0">
                <a:latin typeface="Arial" pitchFamily="34" charset="0"/>
                <a:cs typeface="Arial" pitchFamily="34" charset="0"/>
              </a:rPr>
              <a:t>Finding</a:t>
            </a:r>
            <a:endParaRPr lang="hu-HU" sz="2400" dirty="0" smtClean="0">
              <a:latin typeface="Arial" pitchFamily="34" charset="0"/>
              <a:cs typeface="Arial" pitchFamily="34" charset="0"/>
            </a:endParaRPr>
          </a:p>
          <a:p>
            <a:pPr lvl="1"/>
            <a:r>
              <a:rPr lang="hu-HU" sz="2000" dirty="0" err="1" smtClean="0">
                <a:latin typeface="Arial" pitchFamily="34" charset="0"/>
                <a:cs typeface="Arial" pitchFamily="34" charset="0"/>
              </a:rPr>
              <a:t>High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resolution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satellite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photography</a:t>
            </a:r>
            <a:r>
              <a:rPr lang="hu-HU" sz="2000" dirty="0" smtClean="0">
                <a:latin typeface="Arial" pitchFamily="34" charset="0"/>
                <a:cs typeface="Arial" pitchFamily="34" charset="0"/>
              </a:rPr>
              <a:t> – </a:t>
            </a:r>
            <a:r>
              <a:rPr lang="hu-HU" sz="2000" dirty="0" err="1" smtClean="0">
                <a:latin typeface="Arial" pitchFamily="34" charset="0"/>
                <a:cs typeface="Arial" pitchFamily="34" charset="0"/>
              </a:rPr>
              <a:t>suitable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type</a:t>
            </a:r>
            <a:r>
              <a:rPr lang="hu-HU" sz="2000" dirty="0" smtClean="0">
                <a:latin typeface="Arial" pitchFamily="34" charset="0"/>
                <a:cs typeface="Arial" pitchFamily="34" charset="0"/>
              </a:rPr>
              <a:t> of rock </a:t>
            </a:r>
            <a:r>
              <a:rPr lang="hu-HU" sz="2000" dirty="0" err="1" smtClean="0">
                <a:latin typeface="Arial" pitchFamily="34" charset="0"/>
                <a:cs typeface="Arial" pitchFamily="34" charset="0"/>
              </a:rPr>
              <a:t>formation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traps</a:t>
            </a:r>
            <a:r>
              <a:rPr lang="hu-HU" sz="2000" dirty="0" smtClean="0">
                <a:latin typeface="Arial" pitchFamily="34" charset="0"/>
                <a:cs typeface="Arial" pitchFamily="34" charset="0"/>
              </a:rPr>
              <a:t> – </a:t>
            </a:r>
            <a:r>
              <a:rPr lang="hu-HU" sz="2000" dirty="0" err="1" smtClean="0">
                <a:latin typeface="Arial" pitchFamily="34" charset="0"/>
                <a:cs typeface="Arial" pitchFamily="34" charset="0"/>
              </a:rPr>
              <a:t>prehistoric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sediment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deposited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ancient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rivers</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seas</a:t>
            </a:r>
            <a:r>
              <a:rPr lang="hu-HU" sz="2000" dirty="0" smtClean="0">
                <a:latin typeface="Arial" pitchFamily="34" charset="0"/>
                <a:cs typeface="Arial" pitchFamily="34" charset="0"/>
              </a:rPr>
              <a:t>)</a:t>
            </a:r>
          </a:p>
          <a:p>
            <a:pPr lvl="1"/>
            <a:r>
              <a:rPr lang="hu-HU" sz="2000" dirty="0" err="1" smtClean="0">
                <a:latin typeface="Arial" pitchFamily="34" charset="0"/>
                <a:cs typeface="Arial" pitchFamily="34" charset="0"/>
              </a:rPr>
              <a:t>Seismic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technics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sound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waves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seismic</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trains</a:t>
            </a:r>
            <a:r>
              <a:rPr lang="hu-HU" sz="2000" dirty="0" smtClean="0">
                <a:latin typeface="Arial" pitchFamily="34" charset="0"/>
                <a:cs typeface="Arial" pitchFamily="34" charset="0"/>
              </a:rPr>
              <a:t> + </a:t>
            </a:r>
            <a:r>
              <a:rPr lang="hu-HU" sz="2000" dirty="0" err="1" smtClean="0">
                <a:latin typeface="Arial" pitchFamily="34" charset="0"/>
                <a:cs typeface="Arial" pitchFamily="34" charset="0"/>
              </a:rPr>
              <a:t>geophones</a:t>
            </a:r>
            <a:r>
              <a:rPr lang="hu-HU" sz="2000" dirty="0" smtClean="0">
                <a:latin typeface="Arial" pitchFamily="34" charset="0"/>
                <a:cs typeface="Arial" pitchFamily="34" charset="0"/>
              </a:rPr>
              <a:t>) – computer </a:t>
            </a:r>
            <a:r>
              <a:rPr lang="hu-HU" sz="2000" dirty="0" err="1" smtClean="0">
                <a:latin typeface="Arial" pitchFamily="34" charset="0"/>
                <a:cs typeface="Arial" pitchFamily="34" charset="0"/>
              </a:rPr>
              <a:t>imaging</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traps</a:t>
            </a:r>
            <a:endParaRPr lang="hu-HU" sz="2000" dirty="0" smtClean="0">
              <a:latin typeface="Arial" pitchFamily="34" charset="0"/>
              <a:cs typeface="Arial" pitchFamily="34" charset="0"/>
            </a:endParaRPr>
          </a:p>
          <a:p>
            <a:pPr lvl="1"/>
            <a:r>
              <a:rPr lang="hu-HU" sz="2000" dirty="0" err="1" smtClean="0">
                <a:latin typeface="Arial" pitchFamily="34" charset="0"/>
                <a:cs typeface="Arial" pitchFamily="34" charset="0"/>
              </a:rPr>
              <a:t>Today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among</a:t>
            </a:r>
            <a:r>
              <a:rPr lang="hu-HU" sz="2000" dirty="0" smtClean="0">
                <a:latin typeface="Arial" pitchFamily="34" charset="0"/>
                <a:cs typeface="Arial" pitchFamily="34" charset="0"/>
              </a:rPr>
              <a:t> 3 drilled </a:t>
            </a:r>
            <a:r>
              <a:rPr lang="hu-HU" sz="2000" dirty="0" err="1" smtClean="0">
                <a:latin typeface="Arial" pitchFamily="34" charset="0"/>
                <a:cs typeface="Arial" pitchFamily="34" charset="0"/>
              </a:rPr>
              <a:t>wells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only</a:t>
            </a:r>
            <a:r>
              <a:rPr lang="hu-HU" sz="2000" dirty="0" smtClean="0">
                <a:latin typeface="Arial" pitchFamily="34" charset="0"/>
                <a:cs typeface="Arial" pitchFamily="34" charset="0"/>
              </a:rPr>
              <a:t> 1 </a:t>
            </a:r>
            <a:r>
              <a:rPr lang="hu-HU" sz="2000" dirty="0" err="1" smtClean="0">
                <a:latin typeface="Arial" pitchFamily="34" charset="0"/>
                <a:cs typeface="Arial" pitchFamily="34" charset="0"/>
              </a:rPr>
              <a:t>commercially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viable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earlier</a:t>
            </a:r>
            <a:r>
              <a:rPr lang="hu-HU" sz="2000" dirty="0" smtClean="0">
                <a:latin typeface="Arial" pitchFamily="34" charset="0"/>
                <a:cs typeface="Arial" pitchFamily="34" charset="0"/>
              </a:rPr>
              <a:t> 10:1)</a:t>
            </a:r>
          </a:p>
          <a:p>
            <a:r>
              <a:rPr lang="hu-HU" sz="2400" dirty="0" smtClean="0">
                <a:latin typeface="Arial" pitchFamily="34" charset="0"/>
                <a:cs typeface="Arial" pitchFamily="34" charset="0"/>
              </a:rPr>
              <a:t>Drilling – </a:t>
            </a:r>
            <a:r>
              <a:rPr lang="hu-HU" sz="2400" dirty="0" err="1" smtClean="0">
                <a:latin typeface="Arial" pitchFamily="34" charset="0"/>
                <a:cs typeface="Arial" pitchFamily="34" charset="0"/>
              </a:rPr>
              <a:t>next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slide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Increasing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role</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wells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at</a:t>
            </a:r>
            <a:r>
              <a:rPr lang="hu-HU" sz="2400" dirty="0" smtClean="0">
                <a:latin typeface="Arial" pitchFamily="34" charset="0"/>
                <a:cs typeface="Arial" pitchFamily="34" charset="0"/>
              </a:rPr>
              <a:t> an </a:t>
            </a:r>
            <a:r>
              <a:rPr lang="hu-HU" sz="2400" dirty="0" err="1" smtClean="0">
                <a:latin typeface="Arial" pitchFamily="34" charset="0"/>
                <a:cs typeface="Arial" pitchFamily="34" charset="0"/>
              </a:rPr>
              <a:t>angle</a:t>
            </a:r>
            <a:r>
              <a:rPr lang="hu-HU" sz="2400" dirty="0" smtClean="0">
                <a:latin typeface="Arial" pitchFamily="34" charset="0"/>
                <a:cs typeface="Arial" pitchFamily="34" charset="0"/>
              </a:rPr>
              <a:t> (more </a:t>
            </a:r>
            <a:r>
              <a:rPr lang="hu-HU" sz="2400" dirty="0" err="1" smtClean="0">
                <a:latin typeface="Arial" pitchFamily="34" charset="0"/>
                <a:cs typeface="Arial" pitchFamily="34" charset="0"/>
              </a:rPr>
              <a:t>than</a:t>
            </a:r>
            <a:r>
              <a:rPr lang="hu-HU" sz="2400" dirty="0" smtClean="0">
                <a:latin typeface="Arial" pitchFamily="34" charset="0"/>
                <a:cs typeface="Arial" pitchFamily="34" charset="0"/>
              </a:rPr>
              <a:t> 80 </a:t>
            </a:r>
            <a:r>
              <a:rPr lang="hu-HU" sz="2400" dirty="0" err="1" smtClean="0">
                <a:latin typeface="Arial" pitchFamily="34" charset="0"/>
                <a:cs typeface="Arial" pitchFamily="34" charset="0"/>
              </a:rPr>
              <a:t>degrees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from</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vertical</a:t>
            </a:r>
            <a:r>
              <a:rPr lang="hu-HU" sz="2400" dirty="0" smtClean="0">
                <a:latin typeface="Arial" pitchFamily="34" charset="0"/>
                <a:cs typeface="Arial" pitchFamily="34" charset="0"/>
              </a:rPr>
              <a:t>)</a:t>
            </a:r>
          </a:p>
          <a:p>
            <a:r>
              <a:rPr lang="hu-HU" sz="2400" dirty="0" err="1" smtClean="0">
                <a:latin typeface="Arial" pitchFamily="34" charset="0"/>
                <a:cs typeface="Arial" pitchFamily="34" charset="0"/>
              </a:rPr>
              <a:t>Production</a:t>
            </a: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next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slide</a:t>
            </a:r>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Kőolaj- és </a:t>
            </a:r>
            <a:r>
              <a:rPr lang="hu-HU" sz="2800" b="1" dirty="0" err="1" smtClean="0">
                <a:effectLst>
                  <a:outerShdw blurRad="38100" dist="38100" dir="2700000" algn="tl">
                    <a:srgbClr val="000000">
                      <a:alpha val="43137"/>
                    </a:srgbClr>
                  </a:outerShdw>
                </a:effectLst>
                <a:latin typeface="Arial" pitchFamily="34" charset="0"/>
                <a:cs typeface="Arial" pitchFamily="34" charset="0"/>
              </a:rPr>
              <a:t>földgázkutak</a:t>
            </a: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62500" lnSpcReduction="20000"/>
          </a:bodyPr>
          <a:lstStyle/>
          <a:p>
            <a:r>
              <a:rPr lang="hu-HU" sz="2400" dirty="0" smtClean="0">
                <a:latin typeface="Arial" pitchFamily="34" charset="0"/>
                <a:cs typeface="Arial" pitchFamily="34" charset="0"/>
              </a:rPr>
              <a:t>0,15-0,25 m átmérőjű, akár több ezer m mélységű kutak fúrása</a:t>
            </a:r>
          </a:p>
          <a:p>
            <a:pPr lvl="1"/>
            <a:r>
              <a:rPr lang="hu-HU" sz="2000" dirty="0" smtClean="0">
                <a:latin typeface="Arial" pitchFamily="34" charset="0"/>
                <a:cs typeface="Arial" pitchFamily="34" charset="0"/>
              </a:rPr>
              <a:t>Ásás, ütéses módszer (régen)</a:t>
            </a:r>
          </a:p>
          <a:p>
            <a:pPr lvl="1"/>
            <a:r>
              <a:rPr lang="hu-HU" sz="2000" dirty="0" smtClean="0">
                <a:latin typeface="Arial" pitchFamily="34" charset="0"/>
                <a:cs typeface="Arial" pitchFamily="34" charset="0"/>
              </a:rPr>
              <a:t>Forgómozgásos módszer (a kifúrt kőzet folyamatos felszínre hozatala fúrófolyadékkal (benyomás szivattyúval a fúrószáron, kilépés a fúrószár és a kútfal között). Megvalósítása </a:t>
            </a:r>
            <a:r>
              <a:rPr lang="hu-HU" sz="2000" i="1" dirty="0" smtClean="0">
                <a:latin typeface="Arial" pitchFamily="34" charset="0"/>
                <a:cs typeface="Arial" pitchFamily="34" charset="0"/>
              </a:rPr>
              <a:t>fúrószerszám</a:t>
            </a:r>
            <a:r>
              <a:rPr lang="hu-HU" sz="2000" dirty="0" smtClean="0">
                <a:latin typeface="Arial" pitchFamily="34" charset="0"/>
                <a:cs typeface="Arial" pitchFamily="34" charset="0"/>
              </a:rPr>
              <a:t>mal: fúrófej+(turbina vagy villanymotor+)súlyosbító (</a:t>
            </a:r>
            <a:r>
              <a:rPr lang="hu-HU" sz="2000" dirty="0" err="1" smtClean="0">
                <a:latin typeface="Arial" pitchFamily="34" charset="0"/>
                <a:cs typeface="Arial" pitchFamily="34" charset="0"/>
              </a:rPr>
              <a:t>vastagfalú</a:t>
            </a:r>
            <a:r>
              <a:rPr lang="hu-HU" sz="2000" dirty="0" smtClean="0">
                <a:latin typeface="Arial" pitchFamily="34" charset="0"/>
                <a:cs typeface="Arial" pitchFamily="34" charset="0"/>
              </a:rPr>
              <a:t> fúrószár)+</a:t>
            </a:r>
            <a:r>
              <a:rPr lang="hu-HU" sz="2000" dirty="0" err="1" smtClean="0">
                <a:latin typeface="Arial" pitchFamily="34" charset="0"/>
                <a:cs typeface="Arial" pitchFamily="34" charset="0"/>
              </a:rPr>
              <a:t>fúrószár</a:t>
            </a:r>
            <a:r>
              <a:rPr lang="hu-HU" sz="2000" dirty="0" smtClean="0">
                <a:latin typeface="Arial" pitchFamily="34" charset="0"/>
                <a:cs typeface="Arial" pitchFamily="34" charset="0"/>
              </a:rPr>
              <a:t>+szögletes forgatórúd (fúrószárral azonos belső keresztmetszettel). Kivitelezése</a:t>
            </a:r>
          </a:p>
          <a:p>
            <a:pPr lvl="2">
              <a:buNone/>
            </a:pPr>
            <a:r>
              <a:rPr lang="hu-HU" sz="1600" b="1" dirty="0" smtClean="0">
                <a:latin typeface="Arial" pitchFamily="34" charset="0"/>
                <a:cs typeface="Arial" pitchFamily="34" charset="0"/>
              </a:rPr>
              <a:t>.</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Rotari</a:t>
            </a:r>
            <a:r>
              <a:rPr lang="hu-HU" sz="1600" dirty="0" smtClean="0">
                <a:latin typeface="Arial" pitchFamily="34" charset="0"/>
                <a:cs typeface="Arial" pitchFamily="34" charset="0"/>
              </a:rPr>
              <a:t>: a fúrószár és a fúrófej együtt forog a fent elhelyezett </a:t>
            </a:r>
            <a:r>
              <a:rPr lang="hu-HU" sz="1600" dirty="0" err="1" smtClean="0">
                <a:latin typeface="Arial" pitchFamily="34" charset="0"/>
                <a:cs typeface="Arial" pitchFamily="34" charset="0"/>
              </a:rPr>
              <a:t>rotari</a:t>
            </a:r>
            <a:r>
              <a:rPr lang="hu-HU" sz="1600" dirty="0" smtClean="0">
                <a:latin typeface="Arial" pitchFamily="34" charset="0"/>
                <a:cs typeface="Arial" pitchFamily="34" charset="0"/>
              </a:rPr>
              <a:t> asztal (forgatószerkezet) által</a:t>
            </a:r>
          </a:p>
          <a:p>
            <a:pPr lvl="2"/>
            <a:r>
              <a:rPr lang="hu-HU" sz="1600" dirty="0" smtClean="0">
                <a:latin typeface="Arial" pitchFamily="34" charset="0"/>
                <a:cs typeface="Arial" pitchFamily="34" charset="0"/>
              </a:rPr>
              <a:t>Turbinás vagy elektromos: csak a fúrófej forog a kútban a fúrófej fölé épített és a fúrófolyadék által hajtott hidraulikus turbina vagy motor segítségével</a:t>
            </a:r>
          </a:p>
          <a:p>
            <a:pPr lvl="2"/>
            <a:r>
              <a:rPr lang="hu-HU" sz="1600" dirty="0" smtClean="0">
                <a:latin typeface="Arial" pitchFamily="34" charset="0"/>
                <a:cs typeface="Arial" pitchFamily="34" charset="0"/>
              </a:rPr>
              <a:t>Műveleti sorrend („egy menet”): a fúrószerszám beépítése a kútba, a fúró forgatása, a fúrószár toldása, a fúrólyuk öblítése fúrási iszappal, a fúrószerszám kiépítése az elhasznált fúrófej cseréjére </a:t>
            </a:r>
          </a:p>
          <a:p>
            <a:pPr lvl="2"/>
            <a:r>
              <a:rPr lang="hu-HU" sz="1600" i="1" dirty="0" smtClean="0">
                <a:latin typeface="Arial" pitchFamily="34" charset="0"/>
                <a:cs typeface="Arial" pitchFamily="34" charset="0"/>
              </a:rPr>
              <a:t>Béléscsövezés</a:t>
            </a:r>
            <a:r>
              <a:rPr lang="hu-HU" sz="1600" dirty="0" smtClean="0">
                <a:latin typeface="Arial" pitchFamily="34" charset="0"/>
                <a:cs typeface="Arial" pitchFamily="34" charset="0"/>
              </a:rPr>
              <a:t>: felszíni béléscső beomlás ellen (4-30m), </a:t>
            </a:r>
            <a:r>
              <a:rPr lang="hu-HU" sz="1600" dirty="0" err="1" smtClean="0">
                <a:latin typeface="Arial" pitchFamily="34" charset="0"/>
                <a:cs typeface="Arial" pitchFamily="34" charset="0"/>
              </a:rPr>
              <a:t>vezetőbéléscső</a:t>
            </a:r>
            <a:r>
              <a:rPr lang="hu-HU" sz="1600" dirty="0" smtClean="0">
                <a:latin typeface="Arial" pitchFamily="34" charset="0"/>
                <a:cs typeface="Arial" pitchFamily="34" charset="0"/>
              </a:rPr>
              <a:t> a felszíni vizek kizárására és a beomlás ellen (150-400m), technikai béléscső (1800-…m), fúrás végén termelő béléscső a kúttalptól a kútfejig +  a lyukfal és a béléscső palástja között térfogat tömítése </a:t>
            </a:r>
            <a:r>
              <a:rPr lang="hu-HU" sz="1600" i="1" dirty="0" smtClean="0">
                <a:latin typeface="Arial" pitchFamily="34" charset="0"/>
                <a:cs typeface="Arial" pitchFamily="34" charset="0"/>
              </a:rPr>
              <a:t>cementezés</a:t>
            </a:r>
            <a:r>
              <a:rPr lang="hu-HU" sz="1600" dirty="0" smtClean="0">
                <a:latin typeface="Arial" pitchFamily="34" charset="0"/>
                <a:cs typeface="Arial" pitchFamily="34" charset="0"/>
              </a:rPr>
              <a:t>sel. Béléscső NA: 114-508 mm, falvast. 7-14 mm, 9,5-13 m hosszú menetes.</a:t>
            </a:r>
          </a:p>
          <a:p>
            <a:pPr lvl="2"/>
            <a:r>
              <a:rPr lang="hu-HU" sz="1600" dirty="0" smtClean="0">
                <a:latin typeface="Arial" pitchFamily="34" charset="0"/>
                <a:cs typeface="Arial" pitchFamily="34" charset="0"/>
              </a:rPr>
              <a:t>Fúrótorony:  pl. 10x10x50 m</a:t>
            </a:r>
          </a:p>
          <a:p>
            <a:r>
              <a:rPr lang="hu-HU" sz="2400" dirty="0" smtClean="0">
                <a:latin typeface="Arial" pitchFamily="34" charset="0"/>
                <a:cs typeface="Arial" pitchFamily="34" charset="0"/>
              </a:rPr>
              <a:t>Rétegnyomás (= gázsapka nyomása + oldott gáz nyomása + kőzetnyomás) és fúróiszap nyomás egyensúlya konvencionális kőolaj és földgáz kitermelésekor</a:t>
            </a:r>
          </a:p>
          <a:p>
            <a:pPr lvl="1"/>
            <a:r>
              <a:rPr lang="hu-HU" sz="2000" dirty="0" smtClean="0">
                <a:latin typeface="Arial" pitchFamily="34" charset="0"/>
                <a:cs typeface="Arial" pitchFamily="34" charset="0"/>
              </a:rPr>
              <a:t>Rétegnyomás &gt; fúróiszap nyomás </a:t>
            </a:r>
            <a:r>
              <a:rPr lang="hu-HU" sz="2000" dirty="0" smtClean="0">
                <a:latin typeface="Arial" pitchFamily="34" charset="0"/>
                <a:cs typeface="Arial" pitchFamily="34" charset="0"/>
                <a:sym typeface="Wingdings" pitchFamily="2" charset="2"/>
              </a:rPr>
              <a:t> szökőkút (</a:t>
            </a:r>
            <a:r>
              <a:rPr lang="hu-HU" sz="2000" dirty="0" err="1" smtClean="0">
                <a:latin typeface="Arial" pitchFamily="34" charset="0"/>
                <a:cs typeface="Arial" pitchFamily="34" charset="0"/>
                <a:sym typeface="Wingdings" pitchFamily="2" charset="2"/>
              </a:rPr>
              <a:t>gusher</a:t>
            </a:r>
            <a:r>
              <a:rPr lang="hu-HU" sz="2000" dirty="0" smtClean="0">
                <a:latin typeface="Arial" pitchFamily="34" charset="0"/>
                <a:cs typeface="Arial" pitchFamily="34" charset="0"/>
                <a:sym typeface="Wingdings" pitchFamily="2" charset="2"/>
              </a:rPr>
              <a:t>) a kitermelés kezdetén (</a:t>
            </a:r>
            <a:r>
              <a:rPr lang="hu-HU" sz="2000" dirty="0" err="1" smtClean="0">
                <a:latin typeface="Arial" pitchFamily="34" charset="0"/>
                <a:cs typeface="Arial" pitchFamily="34" charset="0"/>
                <a:sym typeface="Wingdings" pitchFamily="2" charset="2"/>
              </a:rPr>
              <a:t>kútfejszerelvények</a:t>
            </a:r>
            <a:r>
              <a:rPr lang="hu-HU" sz="2000" dirty="0" smtClean="0">
                <a:latin typeface="Arial" pitchFamily="34" charset="0"/>
                <a:cs typeface="Arial" pitchFamily="34" charset="0"/>
                <a:sym typeface="Wingdings" pitchFamily="2" charset="2"/>
              </a:rPr>
              <a:t> pl. karácsonyfa = </a:t>
            </a:r>
            <a:r>
              <a:rPr lang="hu-HU" sz="2000" dirty="0" err="1" smtClean="0">
                <a:latin typeface="Arial" pitchFamily="34" charset="0"/>
                <a:cs typeface="Arial" pitchFamily="34" charset="0"/>
                <a:sym typeface="Wingdings" pitchFamily="2" charset="2"/>
              </a:rPr>
              <a:t>packer</a:t>
            </a:r>
            <a:r>
              <a:rPr lang="hu-HU" sz="2000" dirty="0" smtClean="0">
                <a:latin typeface="Arial" pitchFamily="34" charset="0"/>
                <a:cs typeface="Arial" pitchFamily="34" charset="0"/>
                <a:sym typeface="Wingdings" pitchFamily="2" charset="2"/>
              </a:rPr>
              <a:t>), akár műszaki hiba következtében (M252- 2010)</a:t>
            </a:r>
          </a:p>
          <a:p>
            <a:pPr lvl="1"/>
            <a:r>
              <a:rPr lang="hu-HU" sz="2000" dirty="0" smtClean="0">
                <a:latin typeface="Arial" pitchFamily="34" charset="0"/>
                <a:cs typeface="Arial" pitchFamily="34" charset="0"/>
                <a:sym typeface="Wingdings" pitchFamily="2" charset="2"/>
              </a:rPr>
              <a:t>Rétegnyomás &lt; fúróiszap nyomás  segédgázos (kettős falú csővel), vízbesajtolásos termelés vagy mélyszivattyúzás pl. himba</a:t>
            </a:r>
          </a:p>
          <a:p>
            <a:pPr lvl="1"/>
            <a:r>
              <a:rPr lang="hu-HU" sz="2000" dirty="0" smtClean="0">
                <a:latin typeface="Arial" pitchFamily="34" charset="0"/>
                <a:cs typeface="Arial" pitchFamily="34" charset="0"/>
                <a:sym typeface="Wingdings" pitchFamily="2" charset="2"/>
              </a:rPr>
              <a:t>Veszélyek: vizesedés (hirtelen megcsapoláskor), elgázosodás (nagy keresztmetszetű kútindításkor)</a:t>
            </a:r>
          </a:p>
          <a:p>
            <a:r>
              <a:rPr lang="hu-HU" sz="2400" dirty="0" smtClean="0">
                <a:latin typeface="Arial" pitchFamily="34" charset="0"/>
                <a:cs typeface="Arial" pitchFamily="34" charset="0"/>
                <a:sym typeface="Wingdings" pitchFamily="2" charset="2"/>
              </a:rPr>
              <a:t>Kútbeindítás (termelésbe vétel): a </a:t>
            </a:r>
            <a:r>
              <a:rPr lang="hu-HU" sz="2400" dirty="0" err="1" smtClean="0">
                <a:latin typeface="Arial" pitchFamily="34" charset="0"/>
                <a:cs typeface="Arial" pitchFamily="34" charset="0"/>
                <a:sym typeface="Wingdings" pitchFamily="2" charset="2"/>
              </a:rPr>
              <a:t>béléscsőszakaszt</a:t>
            </a:r>
            <a:r>
              <a:rPr lang="hu-HU" sz="2400" dirty="0" smtClean="0">
                <a:latin typeface="Arial" pitchFamily="34" charset="0"/>
                <a:cs typeface="Arial" pitchFamily="34" charset="0"/>
                <a:sym typeface="Wingdings" pitchFamily="2" charset="2"/>
              </a:rPr>
              <a:t> </a:t>
            </a:r>
            <a:r>
              <a:rPr lang="hu-HU" sz="2400" dirty="0" err="1" smtClean="0">
                <a:latin typeface="Arial" pitchFamily="34" charset="0"/>
                <a:cs typeface="Arial" pitchFamily="34" charset="0"/>
                <a:sym typeface="Wingdings" pitchFamily="2" charset="2"/>
              </a:rPr>
              <a:t>a</a:t>
            </a:r>
            <a:r>
              <a:rPr lang="hu-HU" sz="2400" dirty="0" smtClean="0">
                <a:latin typeface="Arial" pitchFamily="34" charset="0"/>
                <a:cs typeface="Arial" pitchFamily="34" charset="0"/>
                <a:sym typeface="Wingdings" pitchFamily="2" charset="2"/>
              </a:rPr>
              <a:t> produktív réteggel szemben perforálják (nagynyomású fúrófolyadékkal, robbantással stb.)</a:t>
            </a:r>
            <a:endParaRPr lang="hu-HU" sz="2400" dirty="0" smtClean="0">
              <a:latin typeface="Arial" pitchFamily="34" charset="0"/>
              <a:cs typeface="Arial" pitchFamily="34" charset="0"/>
            </a:endParaRPr>
          </a:p>
          <a:p>
            <a:pPr lvl="1">
              <a:buNone/>
            </a:pPr>
            <a:r>
              <a:rPr lang="hu-HU" sz="2000" dirty="0" smtClean="0">
                <a:latin typeface="Arial" pitchFamily="34" charset="0"/>
                <a:cs typeface="Arial" pitchFamily="34" charset="0"/>
              </a:rPr>
              <a:t>   </a:t>
            </a:r>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Geology</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natural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gas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resources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4" name="Tartalom helye 3" descr="geology of NG resources_2013.jpg"/>
          <p:cNvPicPr>
            <a:picLocks noGrp="1" noChangeAspect="1"/>
          </p:cNvPicPr>
          <p:nvPr>
            <p:ph idx="1"/>
          </p:nvPr>
        </p:nvPicPr>
        <p:blipFill>
          <a:blip r:embed="rId2" cstate="print"/>
          <a:stretch>
            <a:fillRect/>
          </a:stretch>
        </p:blipFill>
        <p:spPr>
          <a:xfrm>
            <a:off x="1139990" y="1600200"/>
            <a:ext cx="6864020" cy="4525963"/>
          </a:xfrm>
        </p:spPr>
      </p:pic>
      <p:sp>
        <p:nvSpPr>
          <p:cNvPr id="5" name="Szövegdoboz 4"/>
          <p:cNvSpPr txBox="1"/>
          <p:nvPr/>
        </p:nvSpPr>
        <p:spPr>
          <a:xfrm>
            <a:off x="1403648" y="6165304"/>
            <a:ext cx="3600400" cy="461665"/>
          </a:xfrm>
          <a:prstGeom prst="rect">
            <a:avLst/>
          </a:prstGeom>
          <a:noFill/>
        </p:spPr>
        <p:txBody>
          <a:bodyPr wrap="square" rtlCol="0">
            <a:spAutoFit/>
          </a:bodyPr>
          <a:lstStyle/>
          <a:p>
            <a:r>
              <a:rPr lang="hu-HU" sz="1200" dirty="0" err="1" smtClean="0">
                <a:latin typeface="Arial" pitchFamily="34" charset="0"/>
                <a:cs typeface="Arial" pitchFamily="34" charset="0"/>
              </a:rPr>
              <a:t>Tight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gas</a:t>
            </a:r>
            <a:r>
              <a:rPr lang="hu-HU" sz="1200" dirty="0" smtClean="0">
                <a:latin typeface="Arial" pitchFamily="34" charset="0"/>
                <a:cs typeface="Arial" pitchFamily="34" charset="0"/>
              </a:rPr>
              <a:t>: márgagáz (pl. a makói árokban)</a:t>
            </a:r>
          </a:p>
          <a:p>
            <a:r>
              <a:rPr lang="hu-HU" sz="1200" dirty="0" err="1" smtClean="0">
                <a:latin typeface="Arial" pitchFamily="34" charset="0"/>
                <a:cs typeface="Arial" pitchFamily="34" charset="0"/>
              </a:rPr>
              <a:t>Light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tight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shale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gas</a:t>
            </a:r>
            <a:r>
              <a:rPr lang="hu-HU" sz="1200" dirty="0" smtClean="0">
                <a:latin typeface="Arial" pitchFamily="34" charset="0"/>
                <a:cs typeface="Arial" pitchFamily="34" charset="0"/>
              </a:rPr>
              <a:t>: palagáz</a:t>
            </a:r>
            <a:endParaRPr lang="hu-HU" sz="12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3985" name="Picture 1"/>
          <p:cNvPicPr>
            <a:picLocks noChangeAspect="1" noChangeArrowheads="1"/>
          </p:cNvPicPr>
          <p:nvPr/>
        </p:nvPicPr>
        <p:blipFill>
          <a:blip r:embed="rId2" cstate="print"/>
          <a:srcRect/>
          <a:stretch>
            <a:fillRect/>
          </a:stretch>
        </p:blipFill>
        <p:spPr bwMode="auto">
          <a:xfrm>
            <a:off x="561975" y="595313"/>
            <a:ext cx="8020050" cy="5667375"/>
          </a:xfrm>
          <a:prstGeom prst="rect">
            <a:avLst/>
          </a:prstGeom>
          <a:noFill/>
          <a:ln w="9525">
            <a:noFill/>
            <a:miter lim="800000"/>
            <a:headEnd/>
            <a:tailEnd/>
          </a:ln>
        </p:spPr>
      </p:pic>
      <p:sp>
        <p:nvSpPr>
          <p:cNvPr id="3" name="Téglalap 2"/>
          <p:cNvSpPr/>
          <p:nvPr/>
        </p:nvSpPr>
        <p:spPr>
          <a:xfrm>
            <a:off x="683568" y="6309320"/>
            <a:ext cx="7632848" cy="276999"/>
          </a:xfrm>
          <a:prstGeom prst="rect">
            <a:avLst/>
          </a:prstGeom>
        </p:spPr>
        <p:txBody>
          <a:bodyPr wrap="square">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László Kiss: </a:t>
            </a:r>
            <a:r>
              <a:rPr lang="hu-HU" sz="1200" dirty="0" err="1" smtClean="0">
                <a:latin typeface="Arial" pitchFamily="34" charset="0"/>
                <a:cs typeface="Arial" pitchFamily="34" charset="0"/>
              </a:rPr>
              <a:t>Unconventional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hydrocarbons</a:t>
            </a:r>
            <a:r>
              <a:rPr lang="hu-HU" sz="1200" dirty="0" smtClean="0">
                <a:latin typeface="Arial" pitchFamily="34" charset="0"/>
                <a:cs typeface="Arial" pitchFamily="34" charset="0"/>
              </a:rPr>
              <a:t>, MOL Free University </a:t>
            </a:r>
            <a:r>
              <a:rPr lang="hu-HU" sz="1200" dirty="0" err="1" smtClean="0">
                <a:latin typeface="Arial" pitchFamily="34" charset="0"/>
                <a:cs typeface="Arial" pitchFamily="34" charset="0"/>
              </a:rPr>
              <a:t>lecture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Nov</a:t>
            </a:r>
            <a:r>
              <a:rPr lang="hu-HU" sz="1200" dirty="0" smtClean="0">
                <a:latin typeface="Arial" pitchFamily="34" charset="0"/>
                <a:cs typeface="Arial" pitchFamily="34" charset="0"/>
              </a:rPr>
              <a:t> 2013</a:t>
            </a:r>
            <a:endParaRPr lang="hu-HU" sz="12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
        <p:nvSpPr>
          <p:cNvPr id="5" name="Szövegdoboz 4"/>
          <p:cNvSpPr txBox="1"/>
          <p:nvPr/>
        </p:nvSpPr>
        <p:spPr>
          <a:xfrm>
            <a:off x="1500166" y="5286388"/>
            <a:ext cx="6429420" cy="276999"/>
          </a:xfrm>
          <a:prstGeom prst="rect">
            <a:avLst/>
          </a:prstGeom>
          <a:noFill/>
        </p:spPr>
        <p:txBody>
          <a:bodyPr wrap="square" rtlCol="0">
            <a:spAutoFit/>
          </a:bodyPr>
          <a:lstStyle/>
          <a:p>
            <a:r>
              <a:rPr lang="hu-HU" sz="1200" dirty="0" smtClean="0">
                <a:latin typeface="Arial" pitchFamily="34" charset="0"/>
                <a:cs typeface="Arial" pitchFamily="34" charset="0"/>
              </a:rPr>
              <a:t>Fúrófolyadék kilépés: kőrszelvényes vagy hengeres furaton át</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a:effectLst/>
        </p:spPr>
      </p:pic>
      <p:sp>
        <p:nvSpPr>
          <p:cNvPr id="3" name="Szövegdoboz 2"/>
          <p:cNvSpPr txBox="1"/>
          <p:nvPr/>
        </p:nvSpPr>
        <p:spPr>
          <a:xfrm>
            <a:off x="1619672" y="5733256"/>
            <a:ext cx="2808312" cy="307777"/>
          </a:xfrm>
          <a:prstGeom prst="rect">
            <a:avLst/>
          </a:prstGeom>
          <a:noFill/>
        </p:spPr>
        <p:txBody>
          <a:bodyPr wrap="square" rtlCol="0">
            <a:spAutoFit/>
          </a:bodyPr>
          <a:lstStyle/>
          <a:p>
            <a:r>
              <a:rPr lang="hu-HU" sz="1400" dirty="0" err="1" smtClean="0">
                <a:latin typeface="Arial" pitchFamily="34" charset="0"/>
                <a:cs typeface="Arial" pitchFamily="34" charset="0"/>
              </a:rPr>
              <a:t>Allegheny</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river</a:t>
            </a:r>
            <a:endParaRPr lang="hu-H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A kitermelt kőolaj (és gáz) elsődleges kezelése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dirty="0" smtClean="0">
                <a:latin typeface="Arial" pitchFamily="34" charset="0"/>
                <a:cs typeface="Arial" pitchFamily="34" charset="0"/>
              </a:rPr>
              <a:t>Stabilizálás: kőolaj esetén a gáz (vagy földgáz esetén a </a:t>
            </a:r>
            <a:r>
              <a:rPr lang="hu-HU" sz="2400" dirty="0" err="1" smtClean="0">
                <a:latin typeface="Arial" pitchFamily="34" charset="0"/>
                <a:cs typeface="Arial" pitchFamily="34" charset="0"/>
              </a:rPr>
              <a:t>gázkondenzátum</a:t>
            </a:r>
            <a:r>
              <a:rPr lang="hu-HU" sz="2400" dirty="0" smtClean="0">
                <a:latin typeface="Arial" pitchFamily="34" charset="0"/>
                <a:cs typeface="Arial" pitchFamily="34" charset="0"/>
              </a:rPr>
              <a:t>) elválasztása</a:t>
            </a:r>
          </a:p>
          <a:p>
            <a:r>
              <a:rPr lang="hu-HU" sz="2400" dirty="0" smtClean="0">
                <a:latin typeface="Arial" pitchFamily="34" charset="0"/>
                <a:cs typeface="Arial" pitchFamily="34" charset="0"/>
              </a:rPr>
              <a:t>Víz és mechanikai szennyeződések leválasztása</a:t>
            </a:r>
          </a:p>
          <a:p>
            <a:r>
              <a:rPr lang="hu-HU" sz="2400" dirty="0" smtClean="0">
                <a:latin typeface="Arial" pitchFamily="34" charset="0"/>
                <a:cs typeface="Arial" pitchFamily="34" charset="0"/>
              </a:rPr>
              <a:t>Szállítás tárolóba (vagy földgáz esetén a gázhálózatba) </a:t>
            </a:r>
          </a:p>
          <a:p>
            <a:endParaRPr lang="hu-HU" sz="2400" dirty="0" smtClean="0">
              <a:latin typeface="Arial" pitchFamily="34" charset="0"/>
              <a:cs typeface="Arial" pitchFamily="34" charset="0"/>
            </a:endParaRPr>
          </a:p>
          <a:p>
            <a:endParaRPr lang="hu-HU" sz="2400"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651266" name="Picture 2"/>
          <p:cNvPicPr>
            <a:picLocks noChangeAspect="1" noChangeArrowheads="1"/>
          </p:cNvPicPr>
          <p:nvPr/>
        </p:nvPicPr>
        <p:blipFill>
          <a:blip r:embed="rId2" cstate="print"/>
          <a:srcRect/>
          <a:stretch>
            <a:fillRect/>
          </a:stretch>
        </p:blipFill>
        <p:spPr bwMode="auto">
          <a:xfrm>
            <a:off x="285720" y="214290"/>
            <a:ext cx="8643998" cy="6000792"/>
          </a:xfrm>
          <a:prstGeom prst="rect">
            <a:avLst/>
          </a:prstGeom>
          <a:noFill/>
          <a:ln w="9525">
            <a:noFill/>
            <a:miter lim="800000"/>
            <a:headEnd/>
            <a:tailEnd/>
          </a:ln>
          <a:effectLst/>
        </p:spPr>
      </p:pic>
      <p:sp>
        <p:nvSpPr>
          <p:cNvPr id="5" name="Szövegdoboz 4"/>
          <p:cNvSpPr txBox="1"/>
          <p:nvPr/>
        </p:nvSpPr>
        <p:spPr>
          <a:xfrm>
            <a:off x="357158" y="6357958"/>
            <a:ext cx="4714908" cy="276999"/>
          </a:xfrm>
          <a:prstGeom prst="rect">
            <a:avLst/>
          </a:prstGeom>
          <a:noFill/>
        </p:spPr>
        <p:txBody>
          <a:bodyPr wrap="square" rtlCol="0">
            <a:spAutoFit/>
          </a:bodyPr>
          <a:lstStyle/>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MOL befektetői prezentáció, 2009. </a:t>
            </a:r>
            <a:r>
              <a:rPr lang="hu-HU" sz="1200" dirty="0" err="1" smtClean="0">
                <a:latin typeface="Arial" pitchFamily="34" charset="0"/>
                <a:cs typeface="Arial" pitchFamily="34" charset="0"/>
              </a:rPr>
              <a:t>szep</a:t>
            </a:r>
            <a:r>
              <a:rPr lang="hu-HU" sz="1200" dirty="0" smtClean="0">
                <a:latin typeface="Arial" pitchFamily="34" charset="0"/>
                <a:cs typeface="Arial" pitchFamily="34" charset="0"/>
              </a:rPr>
              <a:t>.</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38944" y="-27384"/>
            <a:ext cx="8229600" cy="1143000"/>
          </a:xfrm>
        </p:spPr>
        <p:txBody>
          <a:bodyPr/>
          <a:lstStyle/>
          <a:p>
            <a:r>
              <a:rPr lang="hu-HU" sz="2800" b="1" dirty="0">
                <a:effectLst>
                  <a:outerShdw blurRad="38100" dist="38100" dir="2700000" algn="tl">
                    <a:srgbClr val="C0C0C0"/>
                  </a:outerShdw>
                </a:effectLst>
              </a:rPr>
              <a:t>Néhány olajos történelmi esemény 2/4</a:t>
            </a:r>
          </a:p>
        </p:txBody>
      </p:sp>
      <p:sp>
        <p:nvSpPr>
          <p:cNvPr id="73731" name="Rectangle 3"/>
          <p:cNvSpPr>
            <a:spLocks noGrp="1" noChangeArrowheads="1"/>
          </p:cNvSpPr>
          <p:nvPr>
            <p:ph type="body" idx="1"/>
          </p:nvPr>
        </p:nvSpPr>
        <p:spPr>
          <a:xfrm>
            <a:off x="395288" y="981075"/>
            <a:ext cx="8291512" cy="5688013"/>
          </a:xfrm>
        </p:spPr>
        <p:txBody>
          <a:bodyPr>
            <a:normAutofit fontScale="85000" lnSpcReduction="10000"/>
          </a:bodyPr>
          <a:lstStyle/>
          <a:p>
            <a:pPr>
              <a:lnSpc>
                <a:spcPct val="90000"/>
              </a:lnSpc>
            </a:pPr>
            <a:r>
              <a:rPr lang="hu-HU" sz="2400" dirty="0"/>
              <a:t>1850 </a:t>
            </a:r>
            <a:r>
              <a:rPr lang="hu-HU" sz="2400" i="1" dirty="0"/>
              <a:t>James Young –</a:t>
            </a:r>
            <a:r>
              <a:rPr lang="hu-HU" sz="2400" b="1" i="1" dirty="0"/>
              <a:t> bitumenes szénből lepárlással lámpaolaj</a:t>
            </a:r>
            <a:r>
              <a:rPr lang="hu-HU" sz="2400" dirty="0"/>
              <a:t>, benzin, kenőanyag, paraffin előállítása</a:t>
            </a:r>
          </a:p>
          <a:p>
            <a:r>
              <a:rPr lang="hu-HU" sz="2400" dirty="0" smtClean="0">
                <a:solidFill>
                  <a:schemeClr val="hlink"/>
                </a:solidFill>
              </a:rPr>
              <a:t>1854-1856 </a:t>
            </a:r>
            <a:r>
              <a:rPr lang="hu-HU" sz="2400" i="1" dirty="0" err="1">
                <a:solidFill>
                  <a:schemeClr val="hlink"/>
                </a:solidFill>
              </a:rPr>
              <a:t>Lukasiewicz</a:t>
            </a:r>
            <a:r>
              <a:rPr lang="hu-HU" sz="2400" i="1" dirty="0">
                <a:solidFill>
                  <a:schemeClr val="hlink"/>
                </a:solidFill>
              </a:rPr>
              <a:t> Ignác </a:t>
            </a:r>
            <a:r>
              <a:rPr lang="hu-HU" sz="2400" dirty="0">
                <a:solidFill>
                  <a:schemeClr val="hlink"/>
                </a:solidFill>
              </a:rPr>
              <a:t>(Lemberg) – kőolajból lámpaolaj </a:t>
            </a:r>
            <a:r>
              <a:rPr lang="hu-HU" sz="2400" dirty="0" smtClean="0">
                <a:solidFill>
                  <a:schemeClr val="hlink"/>
                </a:solidFill>
              </a:rPr>
              <a:t>lepárlása </a:t>
            </a:r>
            <a:r>
              <a:rPr lang="en-US" sz="2400" dirty="0" smtClean="0"/>
              <a:t>near </a:t>
            </a:r>
            <a:r>
              <a:rPr lang="en-US" sz="2400" dirty="0" err="1" smtClean="0">
                <a:hlinkClick r:id="rId2" action="ppaction://hlinkfile" tooltip="Jasło"/>
              </a:rPr>
              <a:t>Jasło</a:t>
            </a:r>
            <a:r>
              <a:rPr lang="en-US" sz="2400" dirty="0" smtClean="0"/>
              <a:t>, </a:t>
            </a:r>
            <a:r>
              <a:rPr lang="en-US" sz="2400" dirty="0" smtClean="0">
                <a:hlinkClick r:id="rId3" action="ppaction://hlinkfile" tooltip="Austrian Empire"/>
              </a:rPr>
              <a:t>Austrian Empire</a:t>
            </a:r>
            <a:r>
              <a:rPr lang="en-US" sz="2400" dirty="0" smtClean="0"/>
              <a:t> (now in </a:t>
            </a:r>
            <a:r>
              <a:rPr lang="en-US" sz="2400" dirty="0" smtClean="0">
                <a:hlinkClick r:id="rId4" action="ppaction://hlinkfile" tooltip="Poland"/>
              </a:rPr>
              <a:t>Poland</a:t>
            </a:r>
            <a:r>
              <a:rPr lang="en-US" sz="2400" dirty="0" smtClean="0"/>
              <a:t>) but they were initially small as there was no real demand for refined fuel. As </a:t>
            </a:r>
            <a:r>
              <a:rPr lang="en-US" sz="2400" dirty="0" err="1" smtClean="0"/>
              <a:t>Łukasiewicz's</a:t>
            </a:r>
            <a:r>
              <a:rPr lang="en-US" sz="2400" dirty="0" smtClean="0"/>
              <a:t> </a:t>
            </a:r>
            <a:r>
              <a:rPr lang="en-US" sz="2400" dirty="0" smtClean="0">
                <a:hlinkClick r:id="rId5" action="ppaction://hlinkfile" tooltip="Kerosene lamp"/>
              </a:rPr>
              <a:t>kerosene lamp</a:t>
            </a:r>
            <a:r>
              <a:rPr lang="en-US" sz="2400" dirty="0" smtClean="0"/>
              <a:t> gained popularity, the refining industry grew in the area</a:t>
            </a:r>
          </a:p>
          <a:p>
            <a:r>
              <a:rPr lang="hu-HU" sz="2400" dirty="0" smtClean="0"/>
              <a:t>1856-57 </a:t>
            </a:r>
            <a:r>
              <a:rPr lang="en-US" sz="2400" dirty="0" smtClean="0"/>
              <a:t>World's first large refinery opened at </a:t>
            </a:r>
            <a:r>
              <a:rPr lang="en-US" sz="2400" dirty="0" smtClean="0">
                <a:hlinkClick r:id="rId6" action="ppaction://hlinkfile" tooltip="Ploesti"/>
              </a:rPr>
              <a:t>Ploesti</a:t>
            </a:r>
            <a:r>
              <a:rPr lang="en-US" sz="2400" dirty="0" smtClean="0"/>
              <a:t> (today known as </a:t>
            </a:r>
            <a:r>
              <a:rPr lang="en-US" sz="2400" dirty="0" err="1" smtClean="0">
                <a:hlinkClick r:id="rId7" action="ppaction://hlinkfile" tooltip="Ploieşti"/>
              </a:rPr>
              <a:t>Ploieşti</a:t>
            </a:r>
            <a:r>
              <a:rPr lang="en-US" sz="2400" dirty="0" smtClean="0"/>
              <a:t>), </a:t>
            </a:r>
            <a:r>
              <a:rPr lang="en-US" sz="2400" dirty="0" smtClean="0">
                <a:hlinkClick r:id="rId8" action="ppaction://hlinkfile" tooltip="Romania"/>
              </a:rPr>
              <a:t>Romania</a:t>
            </a:r>
            <a:r>
              <a:rPr lang="en-US" sz="2400" dirty="0" smtClean="0"/>
              <a:t>, with </a:t>
            </a:r>
            <a:r>
              <a:rPr lang="en-US" sz="2400" dirty="0" smtClean="0">
                <a:hlinkClick r:id="rId9" action="ppaction://hlinkfile" tooltip="US"/>
              </a:rPr>
              <a:t>US</a:t>
            </a:r>
            <a:r>
              <a:rPr lang="en-US" sz="2400" dirty="0" smtClean="0"/>
              <a:t> investment</a:t>
            </a:r>
          </a:p>
          <a:p>
            <a:pPr>
              <a:lnSpc>
                <a:spcPct val="90000"/>
              </a:lnSpc>
            </a:pPr>
            <a:r>
              <a:rPr lang="hu-HU" sz="2400" dirty="0" smtClean="0"/>
              <a:t>1857 </a:t>
            </a:r>
            <a:r>
              <a:rPr lang="hu-HU" sz="2400" dirty="0"/>
              <a:t>– a kanócos petróleumlámpa felfedezése</a:t>
            </a:r>
          </a:p>
          <a:p>
            <a:pPr>
              <a:lnSpc>
                <a:spcPct val="90000"/>
              </a:lnSpc>
            </a:pPr>
            <a:r>
              <a:rPr lang="hu-HU" sz="2400" b="1" i="1" dirty="0"/>
              <a:t>1859 Drake – a pennsylvaniai </a:t>
            </a:r>
            <a:r>
              <a:rPr lang="hu-HU" sz="2400" b="1" i="1" dirty="0" smtClean="0"/>
              <a:t>(</a:t>
            </a:r>
            <a:r>
              <a:rPr lang="hu-HU" sz="2400" b="1" i="1" dirty="0" err="1" smtClean="0"/>
              <a:t>Titusville</a:t>
            </a:r>
            <a:r>
              <a:rPr lang="hu-HU" sz="2400" b="1" i="1" dirty="0" smtClean="0"/>
              <a:t>) olajkincs </a:t>
            </a:r>
            <a:r>
              <a:rPr lang="hu-HU" sz="2400" b="1" i="1" dirty="0"/>
              <a:t>felfedezése, majd finomítók építése; az </a:t>
            </a:r>
            <a:r>
              <a:rPr lang="hu-HU" sz="2400" b="1" i="1" dirty="0" err="1"/>
              <a:t>oravicai</a:t>
            </a:r>
            <a:r>
              <a:rPr lang="hu-HU" sz="2400" b="1" i="1" dirty="0"/>
              <a:t> (RO) olajfinomító évi 2 </a:t>
            </a:r>
            <a:r>
              <a:rPr lang="hu-HU" sz="2400" b="1" i="1" dirty="0" err="1"/>
              <a:t>kt</a:t>
            </a:r>
            <a:r>
              <a:rPr lang="hu-HU" sz="2400" b="1" i="1" dirty="0"/>
              <a:t> kőszénből nyert kátrányolajat dolgoz fel benzinné, petróleummá, </a:t>
            </a:r>
            <a:r>
              <a:rPr lang="hu-HU" sz="2400" b="1" i="1" dirty="0" smtClean="0"/>
              <a:t>paraffinná</a:t>
            </a:r>
            <a:endParaRPr lang="hu-HU" sz="2400" b="1" i="1" dirty="0"/>
          </a:p>
          <a:p>
            <a:pPr>
              <a:lnSpc>
                <a:spcPct val="90000"/>
              </a:lnSpc>
            </a:pPr>
            <a:r>
              <a:rPr lang="hu-HU" sz="2400" dirty="0">
                <a:solidFill>
                  <a:schemeClr val="hlink"/>
                </a:solidFill>
              </a:rPr>
              <a:t>1860 – 40 bitumenes pala lepárló retorta </a:t>
            </a:r>
            <a:r>
              <a:rPr lang="hu-HU" sz="2400" dirty="0" err="1">
                <a:solidFill>
                  <a:schemeClr val="hlink"/>
                </a:solidFill>
              </a:rPr>
              <a:t>Mo.-on</a:t>
            </a:r>
            <a:r>
              <a:rPr lang="hu-HU" sz="2400" dirty="0">
                <a:solidFill>
                  <a:schemeClr val="hlink"/>
                </a:solidFill>
              </a:rPr>
              <a:t>, majd 1867-ben </a:t>
            </a:r>
            <a:r>
              <a:rPr lang="hu-HU" sz="2400" dirty="0" smtClean="0">
                <a:solidFill>
                  <a:schemeClr val="hlink"/>
                </a:solidFill>
              </a:rPr>
              <a:t>120</a:t>
            </a:r>
            <a:endParaRPr lang="hu-HU" sz="2400" dirty="0"/>
          </a:p>
          <a:p>
            <a:pPr>
              <a:lnSpc>
                <a:spcPct val="90000"/>
              </a:lnSpc>
            </a:pPr>
            <a:r>
              <a:rPr lang="hu-HU" sz="2400" dirty="0">
                <a:solidFill>
                  <a:schemeClr val="hlink"/>
                </a:solidFill>
              </a:rPr>
              <a:t>1864 – petróleumlámpák Budapest </a:t>
            </a:r>
            <a:r>
              <a:rPr lang="hu-HU" sz="2400" dirty="0" smtClean="0">
                <a:solidFill>
                  <a:schemeClr val="hlink"/>
                </a:solidFill>
              </a:rPr>
              <a:t>utcáin</a:t>
            </a:r>
          </a:p>
          <a:p>
            <a:pPr>
              <a:lnSpc>
                <a:spcPct val="90000"/>
              </a:lnSpc>
            </a:pPr>
            <a:r>
              <a:rPr lang="hu-HU" sz="2400" dirty="0" smtClean="0"/>
              <a:t>1865 - 10 km-es 2”</a:t>
            </a:r>
            <a:r>
              <a:rPr lang="hu-HU" sz="2400" dirty="0" err="1" smtClean="0"/>
              <a:t>-os</a:t>
            </a:r>
            <a:r>
              <a:rPr lang="hu-HU" sz="2400" dirty="0" smtClean="0"/>
              <a:t> </a:t>
            </a:r>
            <a:r>
              <a:rPr lang="hu-HU" sz="2400" dirty="0" err="1" smtClean="0"/>
              <a:t>csővez</a:t>
            </a:r>
            <a:r>
              <a:rPr lang="hu-HU" sz="2400" dirty="0" smtClean="0"/>
              <a:t>.: </a:t>
            </a:r>
            <a:r>
              <a:rPr lang="hu-HU" sz="2400" dirty="0" err="1" smtClean="0"/>
              <a:t>Titusville</a:t>
            </a:r>
            <a:r>
              <a:rPr lang="hu-HU" sz="2400" dirty="0" smtClean="0"/>
              <a:t> – </a:t>
            </a:r>
            <a:r>
              <a:rPr lang="hu-HU" sz="2400" dirty="0" err="1" smtClean="0"/>
              <a:t>Corry</a:t>
            </a:r>
            <a:r>
              <a:rPr lang="hu-HU" sz="2400" dirty="0" smtClean="0"/>
              <a:t> vasútállomás</a:t>
            </a:r>
            <a:endParaRPr lang="hu-HU" sz="2400" dirty="0">
              <a:solidFill>
                <a:schemeClr val="hlink"/>
              </a:solidFill>
            </a:endParaRPr>
          </a:p>
          <a:p>
            <a:pPr>
              <a:lnSpc>
                <a:spcPct val="90000"/>
              </a:lnSpc>
            </a:pPr>
            <a:r>
              <a:rPr lang="hu-HU" sz="2400" dirty="0"/>
              <a:t>1870 – az USA a legnagyobb </a:t>
            </a:r>
            <a:r>
              <a:rPr lang="hu-HU" sz="2400" dirty="0" smtClean="0"/>
              <a:t>olajexportáló</a:t>
            </a:r>
          </a:p>
          <a:p>
            <a:pPr>
              <a:lnSpc>
                <a:spcPct val="90000"/>
              </a:lnSpc>
            </a:pPr>
            <a:r>
              <a:rPr lang="hu-HU" sz="2400" dirty="0" smtClean="0"/>
              <a:t>1875 - </a:t>
            </a:r>
            <a:r>
              <a:rPr lang="en-US" sz="2400" dirty="0" smtClean="0"/>
              <a:t>large refinery is </a:t>
            </a:r>
            <a:r>
              <a:rPr lang="en-US" sz="2400" dirty="0" err="1" smtClean="0">
                <a:hlinkClick r:id="rId10" action="ppaction://hlinkfile" tooltip="Oljeön (page does not exist)"/>
              </a:rPr>
              <a:t>Oljeön</a:t>
            </a:r>
            <a:r>
              <a:rPr lang="en-US" sz="2400" dirty="0" smtClean="0"/>
              <a:t>, </a:t>
            </a:r>
            <a:r>
              <a:rPr lang="en-US" sz="2400" dirty="0" smtClean="0">
                <a:hlinkClick r:id="rId11" action="ppaction://hlinkfile" tooltip="Sweden"/>
              </a:rPr>
              <a:t>Sweden</a:t>
            </a:r>
            <a:r>
              <a:rPr lang="hu-HU" sz="2400" dirty="0" smtClean="0"/>
              <a:t>. Baku melletti olajvezeték</a:t>
            </a:r>
            <a:endParaRPr lang="hu-HU" sz="2400" dirty="0"/>
          </a:p>
          <a:p>
            <a:pPr>
              <a:lnSpc>
                <a:spcPct val="90000"/>
              </a:lnSpc>
            </a:pPr>
            <a:r>
              <a:rPr lang="hu-HU" sz="2400" dirty="0"/>
              <a:t>1878 </a:t>
            </a:r>
            <a:r>
              <a:rPr lang="hu-HU" sz="2400" i="1" dirty="0"/>
              <a:t>Thomas Edison – </a:t>
            </a:r>
            <a:r>
              <a:rPr lang="hu-HU" sz="2400" dirty="0"/>
              <a:t>az izzólámpa felfedezése</a:t>
            </a:r>
          </a:p>
          <a:p>
            <a:pPr>
              <a:lnSpc>
                <a:spcPct val="90000"/>
              </a:lnSpc>
            </a:pPr>
            <a:endParaRPr lang="hu-HU" sz="2400" dirty="0"/>
          </a:p>
          <a:p>
            <a:pPr>
              <a:lnSpc>
                <a:spcPct val="90000"/>
              </a:lnSpc>
            </a:pPr>
            <a:endParaRPr lang="hu-HU"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I.2. Kőolaj (és földgáz) keletkezése, kutatása és termelése - összefoglalás</a:t>
            </a:r>
            <a:r>
              <a:rPr lang="hu-HU" sz="2800" dirty="0" smtClean="0"/>
              <a:t/>
            </a:r>
            <a:br>
              <a:rPr lang="hu-HU" sz="2800" dirty="0" smtClean="0"/>
            </a:b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lnSpcReduction="20000"/>
          </a:bodyPr>
          <a:lstStyle/>
          <a:p>
            <a:r>
              <a:rPr lang="hu-HU" sz="2400" dirty="0" smtClean="0">
                <a:latin typeface="Arial" pitchFamily="34" charset="0"/>
                <a:cs typeface="Arial" pitchFamily="34" charset="0"/>
              </a:rPr>
              <a:t>Keletkezés szerves elmélete: anaerob bomlás kőzetekben (CH képződés: </a:t>
            </a:r>
            <a:r>
              <a:rPr lang="hu-HU" sz="2400" dirty="0" err="1" smtClean="0">
                <a:latin typeface="Arial" pitchFamily="34" charset="0"/>
                <a:cs typeface="Arial" pitchFamily="34" charset="0"/>
              </a:rPr>
              <a:t>diagenézis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katagenézis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metagenézis</a:t>
            </a:r>
            <a:r>
              <a:rPr lang="hu-HU" sz="2400" dirty="0" smtClean="0">
                <a:latin typeface="Arial" pitchFamily="34" charset="0"/>
                <a:cs typeface="Arial" pitchFamily="34" charset="0"/>
              </a:rPr>
              <a:t>), migráció, felhalmozódás, több tízmillió év alatt</a:t>
            </a:r>
          </a:p>
          <a:p>
            <a:r>
              <a:rPr lang="hu-HU" sz="2400" dirty="0" smtClean="0">
                <a:latin typeface="Arial" pitchFamily="34" charset="0"/>
                <a:cs typeface="Arial" pitchFamily="34" charset="0"/>
              </a:rPr>
              <a:t>Tartalékok: P1-P3</a:t>
            </a:r>
          </a:p>
          <a:p>
            <a:r>
              <a:rPr lang="hu-HU" sz="2400" dirty="0" smtClean="0">
                <a:latin typeface="Arial" pitchFamily="34" charset="0"/>
                <a:cs typeface="Arial" pitchFamily="34" charset="0"/>
              </a:rPr>
              <a:t>Kutatás: műholdas, szeizmikus</a:t>
            </a:r>
          </a:p>
          <a:p>
            <a:r>
              <a:rPr lang="hu-HU" sz="2400" dirty="0" smtClean="0">
                <a:latin typeface="Arial" pitchFamily="34" charset="0"/>
                <a:cs typeface="Arial" pitchFamily="34" charset="0"/>
              </a:rPr>
              <a:t>Fúrás: konvencionális (</a:t>
            </a:r>
            <a:r>
              <a:rPr lang="hu-HU" sz="2400" dirty="0" err="1" smtClean="0">
                <a:latin typeface="Arial" pitchFamily="34" charset="0"/>
                <a:cs typeface="Arial" pitchFamily="34" charset="0"/>
              </a:rPr>
              <a:t>öblítőfolyadékos</a:t>
            </a:r>
            <a:r>
              <a:rPr lang="hu-HU" sz="2400" dirty="0" smtClean="0">
                <a:latin typeface="Arial" pitchFamily="34" charset="0"/>
                <a:cs typeface="Arial" pitchFamily="34" charset="0"/>
              </a:rPr>
              <a:t> fúrás, béléscsövezés, rétegrepesztés), nem konvencionális (</a:t>
            </a:r>
            <a:r>
              <a:rPr lang="hu-HU" sz="2400" dirty="0" err="1" smtClean="0">
                <a:latin typeface="Arial" pitchFamily="34" charset="0"/>
                <a:cs typeface="Arial" pitchFamily="34" charset="0"/>
              </a:rPr>
              <a:t>öblítőfolyadékos</a:t>
            </a:r>
            <a:r>
              <a:rPr lang="hu-HU" sz="2400" dirty="0" smtClean="0">
                <a:latin typeface="Arial" pitchFamily="34" charset="0"/>
                <a:cs typeface="Arial" pitchFamily="34" charset="0"/>
              </a:rPr>
              <a:t> fúrás, béléscsövezés, rétegrepesztés </a:t>
            </a:r>
            <a:r>
              <a:rPr lang="hu-HU" sz="2400" dirty="0" err="1" smtClean="0">
                <a:latin typeface="Arial" pitchFamily="34" charset="0"/>
                <a:cs typeface="Arial" pitchFamily="34" charset="0"/>
              </a:rPr>
              <a:t>proppanttal</a:t>
            </a:r>
            <a:r>
              <a:rPr lang="hu-HU" sz="2400" dirty="0" smtClean="0">
                <a:latin typeface="Arial" pitchFamily="34" charset="0"/>
                <a:cs typeface="Arial" pitchFamily="34" charset="0"/>
              </a:rPr>
              <a:t>)</a:t>
            </a:r>
          </a:p>
          <a:p>
            <a:r>
              <a:rPr lang="hu-HU" sz="2400" dirty="0" smtClean="0">
                <a:latin typeface="Arial" pitchFamily="34" charset="0"/>
                <a:cs typeface="Arial" pitchFamily="34" charset="0"/>
              </a:rPr>
              <a:t>Kitermelés konvencionálisnál: </a:t>
            </a:r>
            <a:r>
              <a:rPr lang="hu-HU" sz="2400" dirty="0" err="1" smtClean="0">
                <a:latin typeface="Arial" pitchFamily="34" charset="0"/>
                <a:cs typeface="Arial" pitchFamily="34" charset="0"/>
              </a:rPr>
              <a:t>gusher</a:t>
            </a:r>
            <a:r>
              <a:rPr lang="hu-HU" sz="2400" dirty="0" smtClean="0">
                <a:latin typeface="Arial" pitchFamily="34" charset="0"/>
                <a:cs typeface="Arial" pitchFamily="34" charset="0"/>
              </a:rPr>
              <a:t>, kompresszoros (gázliftes) és mélyszivattyús. Eljárásai: elsődleges, másodlagos, harmadlagos</a:t>
            </a:r>
          </a:p>
          <a:p>
            <a:r>
              <a:rPr lang="hu-HU" sz="2400" dirty="0" smtClean="0">
                <a:latin typeface="Arial" pitchFamily="34" charset="0"/>
                <a:cs typeface="Arial" pitchFamily="34" charset="0"/>
              </a:rPr>
              <a:t>Kőolaj kezelés: stabilizálás (gáz, vagy kondenzátum elválasztása), víz és mechanikai szennyezések elválasztása, tárolóba vagy hálózatba (gáz esetén) szállítás</a:t>
            </a:r>
          </a:p>
        </p:txBody>
      </p:sp>
      <p:sp>
        <p:nvSpPr>
          <p:cNvPr id="4" name="Szövegdoboz 3"/>
          <p:cNvSpPr txBox="1"/>
          <p:nvPr/>
        </p:nvSpPr>
        <p:spPr>
          <a:xfrm>
            <a:off x="857224" y="5949280"/>
            <a:ext cx="2130600" cy="584775"/>
          </a:xfrm>
          <a:prstGeom prst="rect">
            <a:avLst/>
          </a:prstGeom>
          <a:solidFill>
            <a:srgbClr val="FFC000"/>
          </a:solidFill>
        </p:spPr>
        <p:txBody>
          <a:bodyPr wrap="square" rtlCol="0">
            <a:spAutoFit/>
          </a:bodyPr>
          <a:lstStyle/>
          <a:p>
            <a:endParaRPr lang="hu-HU" sz="1600" dirty="0" smtClean="0">
              <a:solidFill>
                <a:schemeClr val="tx2"/>
              </a:solidFill>
              <a:latin typeface="Arial" pitchFamily="34" charset="0"/>
              <a:cs typeface="Arial" pitchFamily="34" charset="0"/>
            </a:endParaRPr>
          </a:p>
          <a:p>
            <a:r>
              <a:rPr lang="hu-HU" sz="1600" dirty="0" smtClean="0">
                <a:solidFill>
                  <a:schemeClr val="tx2"/>
                </a:solidFill>
                <a:latin typeface="Arial" pitchFamily="34" charset="0"/>
                <a:cs typeface="Arial" pitchFamily="34" charset="0"/>
              </a:rPr>
              <a:t>HW: </a:t>
            </a:r>
            <a:r>
              <a:rPr lang="hu-HU" sz="1600" dirty="0" err="1" smtClean="0">
                <a:solidFill>
                  <a:schemeClr val="tx2"/>
                </a:solidFill>
                <a:latin typeface="Arial" pitchFamily="34" charset="0"/>
                <a:cs typeface="Arial" pitchFamily="34" charset="0"/>
              </a:rPr>
              <a:t>www.ogp.org.uk</a:t>
            </a:r>
            <a:endParaRPr lang="hu-HU" sz="1600"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Olajtermelés Azerbajdzsánban</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lnSpcReduction="10000"/>
          </a:bodyPr>
          <a:lstStyle/>
          <a:p>
            <a:pPr>
              <a:buNone/>
            </a:pPr>
            <a:r>
              <a:rPr lang="en-US" sz="2400" dirty="0" smtClean="0">
                <a:latin typeface="Arial" pitchFamily="34" charset="0"/>
                <a:cs typeface="Arial" pitchFamily="34" charset="0"/>
              </a:rPr>
              <a:t>Having ancient oil extraction traditions Baku city became a</a:t>
            </a:r>
            <a:r>
              <a:rPr lang="hu-HU" sz="2400" dirty="0" smtClean="0">
                <a:latin typeface="Arial" pitchFamily="34" charset="0"/>
                <a:cs typeface="Arial" pitchFamily="34" charset="0"/>
              </a:rPr>
              <a:t> </a:t>
            </a:r>
            <a:r>
              <a:rPr lang="en-US" sz="2400" dirty="0" smtClean="0">
                <a:latin typeface="Arial" pitchFamily="34" charset="0"/>
                <a:cs typeface="Arial" pitchFamily="34" charset="0"/>
              </a:rPr>
              <a:t>center of invention and initial application of high technologies in boring, oil recovery</a:t>
            </a:r>
            <a:r>
              <a:rPr lang="hu-HU" sz="2400" dirty="0" smtClean="0">
                <a:latin typeface="Arial" pitchFamily="34" charset="0"/>
                <a:cs typeface="Arial" pitchFamily="34" charset="0"/>
              </a:rPr>
              <a:t> </a:t>
            </a:r>
            <a:r>
              <a:rPr lang="en-US" sz="2400" dirty="0" smtClean="0">
                <a:latin typeface="Arial" pitchFamily="34" charset="0"/>
                <a:cs typeface="Arial" pitchFamily="34" charset="0"/>
              </a:rPr>
              <a:t>and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refinery. There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emerged a turning point on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oil production still in the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middle of the XIX century and</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 for the first time in the world </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oil wells were drilled in </a:t>
            </a:r>
            <a:r>
              <a:rPr lang="en-US" sz="2400" dirty="0" err="1" smtClean="0">
                <a:latin typeface="Arial" pitchFamily="34" charset="0"/>
                <a:cs typeface="Arial" pitchFamily="34" charset="0"/>
              </a:rPr>
              <a:t>Bibiheybat</a:t>
            </a:r>
            <a:endParaRPr lang="hu-HU" sz="2400" dirty="0" smtClean="0">
              <a:latin typeface="Arial" pitchFamily="34" charset="0"/>
              <a:cs typeface="Arial" pitchFamily="34" charset="0"/>
            </a:endParaRPr>
          </a:p>
          <a:p>
            <a:pPr>
              <a:buNone/>
            </a:pPr>
            <a:r>
              <a:rPr lang="hu-HU" sz="2400" dirty="0" smtClean="0">
                <a:latin typeface="Arial" pitchFamily="34" charset="0"/>
                <a:cs typeface="Arial" pitchFamily="34" charset="0"/>
              </a:rPr>
              <a:t>	</a:t>
            </a:r>
            <a:r>
              <a:rPr lang="en-US" sz="2400" dirty="0" smtClean="0">
                <a:latin typeface="Arial" pitchFamily="34" charset="0"/>
                <a:cs typeface="Arial" pitchFamily="34" charset="0"/>
              </a:rPr>
              <a:t>in 1847, then in </a:t>
            </a:r>
            <a:r>
              <a:rPr lang="en-US" sz="2400" dirty="0" err="1" smtClean="0">
                <a:latin typeface="Arial" pitchFamily="34" charset="0"/>
                <a:cs typeface="Arial" pitchFamily="34" charset="0"/>
              </a:rPr>
              <a:t>Balakhani</a:t>
            </a:r>
            <a:r>
              <a:rPr lang="en-US" sz="2400" dirty="0" smtClean="0">
                <a:latin typeface="Arial" pitchFamily="34" charset="0"/>
                <a:cs typeface="Arial" pitchFamily="34" charset="0"/>
              </a:rPr>
              <a:t> by application of technique. </a:t>
            </a:r>
            <a:r>
              <a:rPr lang="en-US" sz="2400" b="1" dirty="0" smtClean="0">
                <a:latin typeface="Arial" pitchFamily="34" charset="0"/>
                <a:cs typeface="Arial" pitchFamily="34" charset="0"/>
              </a:rPr>
              <a:t>In 1901 Azerbaijan took the first place in the world by producing 11.5 </a:t>
            </a:r>
            <a:r>
              <a:rPr lang="en-US" sz="2400" b="1" dirty="0" err="1" smtClean="0">
                <a:latin typeface="Arial" pitchFamily="34" charset="0"/>
                <a:cs typeface="Arial" pitchFamily="34" charset="0"/>
              </a:rPr>
              <a:t>mln</a:t>
            </a:r>
            <a:r>
              <a:rPr lang="en-US" sz="2400" b="1" dirty="0" smtClean="0">
                <a:latin typeface="Arial" pitchFamily="34" charset="0"/>
                <a:cs typeface="Arial" pitchFamily="34" charset="0"/>
              </a:rPr>
              <a:t> ton</a:t>
            </a:r>
            <a:r>
              <a:rPr lang="hu-HU" sz="2400" b="1" dirty="0" smtClean="0">
                <a:latin typeface="Arial" pitchFamily="34" charset="0"/>
                <a:cs typeface="Arial" pitchFamily="34" charset="0"/>
              </a:rPr>
              <a:t>ne</a:t>
            </a:r>
            <a:r>
              <a:rPr lang="en-US" sz="2400" b="1" dirty="0" smtClean="0">
                <a:latin typeface="Arial" pitchFamily="34" charset="0"/>
                <a:cs typeface="Arial" pitchFamily="34" charset="0"/>
              </a:rPr>
              <a:t>s of oil (in the same year 9.1 </a:t>
            </a:r>
            <a:r>
              <a:rPr lang="en-US" sz="2400" b="1" dirty="0" err="1" smtClean="0">
                <a:latin typeface="Arial" pitchFamily="34" charset="0"/>
                <a:cs typeface="Arial" pitchFamily="34" charset="0"/>
              </a:rPr>
              <a:t>mln</a:t>
            </a:r>
            <a:r>
              <a:rPr lang="en-US" sz="2400" b="1" dirty="0" smtClean="0">
                <a:latin typeface="Arial" pitchFamily="34" charset="0"/>
                <a:cs typeface="Arial" pitchFamily="34" charset="0"/>
              </a:rPr>
              <a:t> ton</a:t>
            </a:r>
            <a:r>
              <a:rPr lang="hu-HU" sz="2400" b="1" dirty="0" smtClean="0">
                <a:latin typeface="Arial" pitchFamily="34" charset="0"/>
                <a:cs typeface="Arial" pitchFamily="34" charset="0"/>
              </a:rPr>
              <a:t>ne</a:t>
            </a:r>
            <a:r>
              <a:rPr lang="en-US" sz="2400" b="1" dirty="0" smtClean="0">
                <a:latin typeface="Arial" pitchFamily="34" charset="0"/>
                <a:cs typeface="Arial" pitchFamily="34" charset="0"/>
              </a:rPr>
              <a:t>s of oil was produced in USA). </a:t>
            </a:r>
            <a:endParaRPr lang="hu-HU" sz="2400" b="1" dirty="0">
              <a:latin typeface="Arial" pitchFamily="34" charset="0"/>
              <a:cs typeface="Arial" pitchFamily="34" charset="0"/>
            </a:endParaRPr>
          </a:p>
        </p:txBody>
      </p:sp>
      <p:pic>
        <p:nvPicPr>
          <p:cNvPr id="312322" name="Picture 2" descr="http://www.socar.az/../uploads/tarix1.jpg"/>
          <p:cNvPicPr>
            <a:picLocks noChangeAspect="1" noChangeArrowheads="1"/>
          </p:cNvPicPr>
          <p:nvPr/>
        </p:nvPicPr>
        <p:blipFill>
          <a:blip r:embed="rId2" cstate="print"/>
          <a:srcRect/>
          <a:stretch>
            <a:fillRect/>
          </a:stretch>
        </p:blipFill>
        <p:spPr bwMode="auto">
          <a:xfrm>
            <a:off x="5072066" y="2285992"/>
            <a:ext cx="3714776" cy="2547945"/>
          </a:xfrm>
          <a:prstGeom prst="rect">
            <a:avLst/>
          </a:prstGeom>
          <a:noFill/>
        </p:spPr>
      </p:pic>
      <p:sp>
        <p:nvSpPr>
          <p:cNvPr id="5" name="Szövegdoboz 4"/>
          <p:cNvSpPr txBox="1"/>
          <p:nvPr/>
        </p:nvSpPr>
        <p:spPr>
          <a:xfrm>
            <a:off x="500034" y="6357958"/>
            <a:ext cx="5286412"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hlinkClick r:id="rId3"/>
              </a:rPr>
              <a:t>www.socar.az</a:t>
            </a:r>
            <a:r>
              <a:rPr lang="hu-HU" sz="1200" dirty="0" smtClean="0">
                <a:latin typeface="Arial" pitchFamily="34" charset="0"/>
                <a:cs typeface="Arial" pitchFamily="34" charset="0"/>
              </a:rPr>
              <a:t> (2009. július)</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Nobel </a:t>
            </a:r>
            <a:r>
              <a:rPr lang="hu-HU" sz="2800" b="1" dirty="0" err="1" smtClean="0">
                <a:effectLst>
                  <a:outerShdw blurRad="38100" dist="38100" dir="2700000" algn="tl">
                    <a:srgbClr val="000000">
                      <a:alpha val="43137"/>
                    </a:srgbClr>
                  </a:outerShdw>
                </a:effectLst>
                <a:latin typeface="Arial" pitchFamily="34" charset="0"/>
                <a:cs typeface="Arial" pitchFamily="34" charset="0"/>
              </a:rPr>
              <a:t>Brother’s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Petroleum</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Company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Branobel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in</a:t>
            </a:r>
            <a:r>
              <a:rPr lang="hu-HU" sz="2800" b="1" dirty="0" smtClean="0">
                <a:effectLst>
                  <a:outerShdw blurRad="38100" dist="38100" dir="2700000" algn="tl">
                    <a:srgbClr val="000000">
                      <a:alpha val="43137"/>
                    </a:srgbClr>
                  </a:outerShdw>
                </a:effectLst>
                <a:latin typeface="Arial" pitchFamily="34" charset="0"/>
                <a:cs typeface="Arial" pitchFamily="34" charset="0"/>
              </a:rPr>
              <a:t> Baku 1876-1920</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artalom helye 3"/>
          <p:cNvSpPr>
            <a:spLocks noGrp="1"/>
          </p:cNvSpPr>
          <p:nvPr>
            <p:ph sz="half" idx="2"/>
          </p:nvPr>
        </p:nvSpPr>
        <p:spPr/>
        <p:txBody>
          <a:bodyPr>
            <a:normAutofit fontScale="25000" lnSpcReduction="20000"/>
          </a:bodyPr>
          <a:lstStyle/>
          <a:p>
            <a:r>
              <a:rPr lang="en-US" sz="4800" dirty="0" smtClean="0">
                <a:latin typeface="Arial" pitchFamily="34" charset="0"/>
                <a:cs typeface="Arial" pitchFamily="34" charset="0"/>
              </a:rPr>
              <a:t>In 1823, the world's first </a:t>
            </a:r>
            <a:r>
              <a:rPr lang="en-US" sz="4800" dirty="0" smtClean="0">
                <a:latin typeface="Arial" pitchFamily="34" charset="0"/>
                <a:cs typeface="Arial" pitchFamily="34" charset="0"/>
                <a:hlinkClick r:id="rId2" action="ppaction://hlinkfile" tooltip="Paraffin"/>
              </a:rPr>
              <a:t>paraffin</a:t>
            </a:r>
            <a:r>
              <a:rPr lang="en-US" sz="4800" dirty="0" smtClean="0">
                <a:latin typeface="Arial" pitchFamily="34" charset="0"/>
                <a:cs typeface="Arial" pitchFamily="34" charset="0"/>
              </a:rPr>
              <a:t> factory was built in the city, and in 1846, the world's first oil well was drilled in </a:t>
            </a:r>
            <a:r>
              <a:rPr lang="en-US" sz="4800" dirty="0" err="1" smtClean="0">
                <a:latin typeface="Arial" pitchFamily="34" charset="0"/>
                <a:cs typeface="Arial" pitchFamily="34" charset="0"/>
                <a:hlinkClick r:id="rId3" action="ppaction://hlinkfile" tooltip="Bibi-Heybat (page does not exist)"/>
              </a:rPr>
              <a:t>Bibi-Heybat</a:t>
            </a:r>
            <a:r>
              <a:rPr lang="en-US" sz="4800" dirty="0" smtClean="0">
                <a:latin typeface="Arial" pitchFamily="34" charset="0"/>
                <a:cs typeface="Arial" pitchFamily="34" charset="0"/>
              </a:rPr>
              <a:t>.</a:t>
            </a:r>
            <a:r>
              <a:rPr lang="en-US" sz="4800" baseline="30000" dirty="0" smtClean="0">
                <a:latin typeface="Arial" pitchFamily="34" charset="0"/>
                <a:cs typeface="Arial" pitchFamily="34" charset="0"/>
              </a:rPr>
              <a:t>[</a:t>
            </a:r>
            <a:r>
              <a:rPr lang="en-US" sz="4800" i="1" baseline="30000" dirty="0" smtClean="0">
                <a:latin typeface="Arial" pitchFamily="34" charset="0"/>
                <a:cs typeface="Arial" pitchFamily="34" charset="0"/>
                <a:hlinkClick r:id="rId4" action="ppaction://hlinkfile" tooltip="Wikipedia:Citation needed"/>
              </a:rPr>
              <a:t>citation needed</a:t>
            </a:r>
            <a:r>
              <a:rPr lang="en-US" sz="4800" baseline="30000" dirty="0" smtClean="0">
                <a:latin typeface="Arial" pitchFamily="34" charset="0"/>
                <a:cs typeface="Arial" pitchFamily="34" charset="0"/>
              </a:rPr>
              <a:t>]</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Javad</a:t>
            </a:r>
            <a:r>
              <a:rPr lang="en-US" sz="4800" dirty="0" smtClean="0">
                <a:latin typeface="Arial" pitchFamily="34" charset="0"/>
                <a:cs typeface="Arial" pitchFamily="34" charset="0"/>
              </a:rPr>
              <a:t> </a:t>
            </a:r>
            <a:r>
              <a:rPr lang="en-US" sz="4800" dirty="0" err="1" smtClean="0">
                <a:latin typeface="Arial" pitchFamily="34" charset="0"/>
                <a:cs typeface="Arial" pitchFamily="34" charset="0"/>
              </a:rPr>
              <a:t>Melikov</a:t>
            </a:r>
            <a:r>
              <a:rPr lang="en-US" sz="4800" dirty="0" smtClean="0">
                <a:latin typeface="Arial" pitchFamily="34" charset="0"/>
                <a:cs typeface="Arial" pitchFamily="34" charset="0"/>
              </a:rPr>
              <a:t> from Baku had built the first </a:t>
            </a:r>
            <a:r>
              <a:rPr lang="en-US" sz="4800" dirty="0" smtClean="0">
                <a:latin typeface="Arial" pitchFamily="34" charset="0"/>
                <a:cs typeface="Arial" pitchFamily="34" charset="0"/>
                <a:hlinkClick r:id="rId5" action="ppaction://hlinkfile" tooltip="Kerosene"/>
              </a:rPr>
              <a:t>kerosene</a:t>
            </a:r>
            <a:r>
              <a:rPr lang="en-US" sz="4800" dirty="0" smtClean="0">
                <a:latin typeface="Arial" pitchFamily="34" charset="0"/>
                <a:cs typeface="Arial" pitchFamily="34" charset="0"/>
              </a:rPr>
              <a:t> factory in 1863.</a:t>
            </a:r>
            <a:r>
              <a:rPr lang="en-US" sz="4800" baseline="30000" dirty="0" smtClean="0">
                <a:latin typeface="Arial" pitchFamily="34" charset="0"/>
                <a:cs typeface="Arial" pitchFamily="34" charset="0"/>
              </a:rPr>
              <a:t>[</a:t>
            </a:r>
            <a:r>
              <a:rPr lang="en-US" sz="4800" i="1" baseline="30000" dirty="0" smtClean="0">
                <a:latin typeface="Arial" pitchFamily="34" charset="0"/>
                <a:cs typeface="Arial" pitchFamily="34" charset="0"/>
                <a:hlinkClick r:id="rId4" action="ppaction://hlinkfile" tooltip="Wikipedia:Citation needed"/>
              </a:rPr>
              <a:t>citation needed</a:t>
            </a:r>
            <a:r>
              <a:rPr lang="en-US" sz="4800" baseline="30000" dirty="0" smtClean="0">
                <a:latin typeface="Arial" pitchFamily="34" charset="0"/>
                <a:cs typeface="Arial" pitchFamily="34" charset="0"/>
              </a:rPr>
              <a:t>]</a:t>
            </a:r>
            <a:r>
              <a:rPr lang="en-US" sz="4800" dirty="0" smtClean="0">
                <a:latin typeface="Arial" pitchFamily="34" charset="0"/>
                <a:cs typeface="Arial" pitchFamily="34" charset="0"/>
              </a:rPr>
              <a:t> In 1873, the Russian government offered competition for free land, and Baku caught the eye of the </a:t>
            </a:r>
            <a:r>
              <a:rPr lang="en-US" sz="4800" dirty="0" smtClean="0">
                <a:latin typeface="Arial" pitchFamily="34" charset="0"/>
                <a:cs typeface="Arial" pitchFamily="34" charset="0"/>
                <a:hlinkClick r:id="rId6" action="ppaction://hlinkfile" tooltip="Nobel"/>
              </a:rPr>
              <a:t>Nobel</a:t>
            </a:r>
            <a:r>
              <a:rPr lang="en-US" sz="4800" dirty="0" smtClean="0">
                <a:latin typeface="Arial" pitchFamily="34" charset="0"/>
                <a:cs typeface="Arial" pitchFamily="34" charset="0"/>
              </a:rPr>
              <a:t> brothers. In 1882, </a:t>
            </a:r>
            <a:r>
              <a:rPr lang="en-US" sz="4800" dirty="0" err="1" smtClean="0">
                <a:latin typeface="Arial" pitchFamily="34" charset="0"/>
                <a:cs typeface="Arial" pitchFamily="34" charset="0"/>
                <a:hlinkClick r:id="rId7" action="ppaction://hlinkfile" tooltip="Ludvig Nobel"/>
              </a:rPr>
              <a:t>Ludvig</a:t>
            </a:r>
            <a:r>
              <a:rPr lang="en-US" sz="4800" dirty="0" smtClean="0">
                <a:latin typeface="Arial" pitchFamily="34" charset="0"/>
                <a:cs typeface="Arial" pitchFamily="34" charset="0"/>
                <a:hlinkClick r:id="rId7" action="ppaction://hlinkfile" tooltip="Ludvig Nobel"/>
              </a:rPr>
              <a:t> Nobel</a:t>
            </a:r>
            <a:r>
              <a:rPr lang="en-US" sz="4800" dirty="0" smtClean="0">
                <a:latin typeface="Arial" pitchFamily="34" charset="0"/>
                <a:cs typeface="Arial" pitchFamily="34" charset="0"/>
              </a:rPr>
              <a:t> invited technical staff to Baku from </a:t>
            </a:r>
            <a:r>
              <a:rPr lang="en-US" sz="4800" dirty="0" smtClean="0">
                <a:latin typeface="Arial" pitchFamily="34" charset="0"/>
                <a:cs typeface="Arial" pitchFamily="34" charset="0"/>
                <a:hlinkClick r:id="rId8" action="ppaction://hlinkfile" tooltip="Finland"/>
              </a:rPr>
              <a:t>Finland</a:t>
            </a:r>
            <a:r>
              <a:rPr lang="en-US" sz="4800" dirty="0" smtClean="0">
                <a:latin typeface="Arial" pitchFamily="34" charset="0"/>
                <a:cs typeface="Arial" pitchFamily="34" charset="0"/>
              </a:rPr>
              <a:t>, </a:t>
            </a:r>
            <a:r>
              <a:rPr lang="en-US" sz="4800" dirty="0" smtClean="0">
                <a:latin typeface="Arial" pitchFamily="34" charset="0"/>
                <a:cs typeface="Arial" pitchFamily="34" charset="0"/>
                <a:hlinkClick r:id="rId9" action="ppaction://hlinkfile" tooltip="Sweden"/>
              </a:rPr>
              <a:t>Sweden</a:t>
            </a:r>
            <a:r>
              <a:rPr lang="en-US" sz="4800" dirty="0" smtClean="0">
                <a:latin typeface="Arial" pitchFamily="34" charset="0"/>
                <a:cs typeface="Arial" pitchFamily="34" charset="0"/>
              </a:rPr>
              <a:t>, </a:t>
            </a:r>
            <a:r>
              <a:rPr lang="en-US" sz="4800" dirty="0" smtClean="0">
                <a:latin typeface="Arial" pitchFamily="34" charset="0"/>
                <a:cs typeface="Arial" pitchFamily="34" charset="0"/>
                <a:hlinkClick r:id="rId10" action="ppaction://hlinkfile" tooltip="Norway"/>
              </a:rPr>
              <a:t>Norway</a:t>
            </a:r>
            <a:r>
              <a:rPr lang="en-US" sz="4800" dirty="0" smtClean="0">
                <a:latin typeface="Arial" pitchFamily="34" charset="0"/>
                <a:cs typeface="Arial" pitchFamily="34" charset="0"/>
              </a:rPr>
              <a:t>, and </a:t>
            </a:r>
            <a:r>
              <a:rPr lang="en-US" sz="4800" dirty="0" smtClean="0">
                <a:latin typeface="Arial" pitchFamily="34" charset="0"/>
                <a:cs typeface="Arial" pitchFamily="34" charset="0"/>
                <a:hlinkClick r:id="rId11" action="ppaction://hlinkfile" tooltip="Germany"/>
              </a:rPr>
              <a:t>Germany</a:t>
            </a:r>
            <a:r>
              <a:rPr lang="en-US" sz="4800" dirty="0" smtClean="0">
                <a:latin typeface="Arial" pitchFamily="34" charset="0"/>
                <a:cs typeface="Arial" pitchFamily="34" charset="0"/>
              </a:rPr>
              <a:t> and founded a colony that he called </a:t>
            </a:r>
            <a:r>
              <a:rPr lang="en-US" sz="4800" dirty="0" smtClean="0">
                <a:latin typeface="Arial" pitchFamily="34" charset="0"/>
                <a:cs typeface="Arial" pitchFamily="34" charset="0"/>
                <a:hlinkClick r:id="rId12" action="ppaction://hlinkfile" tooltip="Villa Petrolea (page does not exist)"/>
              </a:rPr>
              <a:t>Villa </a:t>
            </a:r>
            <a:r>
              <a:rPr lang="en-US" sz="4800" dirty="0" err="1" smtClean="0">
                <a:latin typeface="Arial" pitchFamily="34" charset="0"/>
                <a:cs typeface="Arial" pitchFamily="34" charset="0"/>
                <a:hlinkClick r:id="rId12" action="ppaction://hlinkfile" tooltip="Villa Petrolea (page does not exist)"/>
              </a:rPr>
              <a:t>Petrolea</a:t>
            </a:r>
            <a:r>
              <a:rPr lang="en-US" sz="4800" dirty="0" smtClean="0">
                <a:latin typeface="Arial" pitchFamily="34" charset="0"/>
                <a:cs typeface="Arial" pitchFamily="34" charset="0"/>
              </a:rPr>
              <a:t>. This colony was located in the "Black City". Bullock-cart drivers used wineskins and flasks to transport oil until the 1870s. In 1883, a </a:t>
            </a:r>
            <a:r>
              <a:rPr lang="en-US" sz="4800" dirty="0" smtClean="0">
                <a:latin typeface="Arial" pitchFamily="34" charset="0"/>
                <a:cs typeface="Arial" pitchFamily="34" charset="0"/>
                <a:hlinkClick r:id="rId13" action="ppaction://hlinkfile" tooltip="Rothschild family"/>
              </a:rPr>
              <a:t>Rothschild</a:t>
            </a:r>
            <a:r>
              <a:rPr lang="en-US" sz="4800" dirty="0" smtClean="0">
                <a:latin typeface="Arial" pitchFamily="34" charset="0"/>
                <a:cs typeface="Arial" pitchFamily="34" charset="0"/>
              </a:rPr>
              <a:t>'s plenipotentiary arrived from Paris and created the "Caspian-Black Sea Joint-Stock Company". Famous Baku oil magnates of the era included </a:t>
            </a:r>
            <a:r>
              <a:rPr lang="en-US" sz="4800" dirty="0" smtClean="0">
                <a:latin typeface="Arial" pitchFamily="34" charset="0"/>
                <a:cs typeface="Arial" pitchFamily="34" charset="0"/>
                <a:hlinkClick r:id="rId14" action="ppaction://hlinkfile" tooltip="Musa Nagiyev"/>
              </a:rPr>
              <a:t>Musa </a:t>
            </a:r>
            <a:r>
              <a:rPr lang="en-US" sz="4800" dirty="0" err="1" smtClean="0">
                <a:latin typeface="Arial" pitchFamily="34" charset="0"/>
                <a:cs typeface="Arial" pitchFamily="34" charset="0"/>
                <a:hlinkClick r:id="rId14" action="ppaction://hlinkfile" tooltip="Musa Nagiyev"/>
              </a:rPr>
              <a:t>Nagiyev</a:t>
            </a:r>
            <a:r>
              <a:rPr lang="en-US" sz="4800" dirty="0" smtClean="0">
                <a:latin typeface="Arial" pitchFamily="34" charset="0"/>
                <a:cs typeface="Arial" pitchFamily="34" charset="0"/>
              </a:rPr>
              <a:t>, </a:t>
            </a:r>
            <a:r>
              <a:rPr lang="en-US" sz="4800" dirty="0" err="1" smtClean="0">
                <a:latin typeface="Arial" pitchFamily="34" charset="0"/>
                <a:cs typeface="Arial" pitchFamily="34" charset="0"/>
                <a:hlinkClick r:id="rId15" action="ppaction://hlinkfile" tooltip="Murtuza Mukhtarov"/>
              </a:rPr>
              <a:t>Murtuza</a:t>
            </a:r>
            <a:r>
              <a:rPr lang="en-US" sz="4800" dirty="0" smtClean="0">
                <a:latin typeface="Arial" pitchFamily="34" charset="0"/>
                <a:cs typeface="Arial" pitchFamily="34" charset="0"/>
                <a:hlinkClick r:id="rId15" action="ppaction://hlinkfile" tooltip="Murtuza Mukhtarov"/>
              </a:rPr>
              <a:t> </a:t>
            </a:r>
            <a:r>
              <a:rPr lang="en-US" sz="4800" dirty="0" err="1" smtClean="0">
                <a:latin typeface="Arial" pitchFamily="34" charset="0"/>
                <a:cs typeface="Arial" pitchFamily="34" charset="0"/>
                <a:hlinkClick r:id="rId15" action="ppaction://hlinkfile" tooltip="Murtuza Mukhtarov"/>
              </a:rPr>
              <a:t>Mukhtarov</a:t>
            </a:r>
            <a:r>
              <a:rPr lang="en-US" sz="4800" dirty="0" smtClean="0">
                <a:latin typeface="Arial" pitchFamily="34" charset="0"/>
                <a:cs typeface="Arial" pitchFamily="34" charset="0"/>
              </a:rPr>
              <a:t>, </a:t>
            </a:r>
            <a:r>
              <a:rPr lang="en-US" sz="4800" dirty="0" err="1" smtClean="0">
                <a:latin typeface="Arial" pitchFamily="34" charset="0"/>
                <a:cs typeface="Arial" pitchFamily="34" charset="0"/>
                <a:hlinkClick r:id="rId16" action="ppaction://hlinkfile" tooltip="Shamsi Asadullayev (page does not exist)"/>
              </a:rPr>
              <a:t>Shamsi</a:t>
            </a:r>
            <a:r>
              <a:rPr lang="en-US" sz="4800" dirty="0" smtClean="0">
                <a:latin typeface="Arial" pitchFamily="34" charset="0"/>
                <a:cs typeface="Arial" pitchFamily="34" charset="0"/>
                <a:hlinkClick r:id="rId16" action="ppaction://hlinkfile" tooltip="Shamsi Asadullayev (page does not exist)"/>
              </a:rPr>
              <a:t> </a:t>
            </a:r>
            <a:r>
              <a:rPr lang="en-US" sz="4800" dirty="0" err="1" smtClean="0">
                <a:latin typeface="Arial" pitchFamily="34" charset="0"/>
                <a:cs typeface="Arial" pitchFamily="34" charset="0"/>
                <a:hlinkClick r:id="rId16" action="ppaction://hlinkfile" tooltip="Shamsi Asadullayev (page does not exist)"/>
              </a:rPr>
              <a:t>Asadullayev</a:t>
            </a:r>
            <a:r>
              <a:rPr lang="en-US" sz="4800" dirty="0" smtClean="0">
                <a:latin typeface="Arial" pitchFamily="34" charset="0"/>
                <a:cs typeface="Arial" pitchFamily="34" charset="0"/>
              </a:rPr>
              <a:t>, </a:t>
            </a:r>
            <a:r>
              <a:rPr lang="en-US" sz="4800" dirty="0" err="1" smtClean="0">
                <a:latin typeface="Arial" pitchFamily="34" charset="0"/>
                <a:cs typeface="Arial" pitchFamily="34" charset="0"/>
                <a:hlinkClick r:id="rId17" action="ppaction://hlinkfile" tooltip="Seid Mirbabayev (page does not exist)"/>
              </a:rPr>
              <a:t>Seid</a:t>
            </a:r>
            <a:r>
              <a:rPr lang="en-US" sz="4800" dirty="0" smtClean="0">
                <a:latin typeface="Arial" pitchFamily="34" charset="0"/>
                <a:cs typeface="Arial" pitchFamily="34" charset="0"/>
                <a:hlinkClick r:id="rId17" action="ppaction://hlinkfile" tooltip="Seid Mirbabayev (page does not exist)"/>
              </a:rPr>
              <a:t> </a:t>
            </a:r>
            <a:r>
              <a:rPr lang="en-US" sz="4800" dirty="0" err="1" smtClean="0">
                <a:latin typeface="Arial" pitchFamily="34" charset="0"/>
                <a:cs typeface="Arial" pitchFamily="34" charset="0"/>
                <a:hlinkClick r:id="rId17" action="ppaction://hlinkfile" tooltip="Seid Mirbabayev (page does not exist)"/>
              </a:rPr>
              <a:t>Mirbabayev</a:t>
            </a:r>
            <a:r>
              <a:rPr lang="en-US" sz="4800" dirty="0" smtClean="0">
                <a:latin typeface="Arial" pitchFamily="34" charset="0"/>
                <a:cs typeface="Arial" pitchFamily="34" charset="0"/>
              </a:rPr>
              <a:t>, and many others.</a:t>
            </a:r>
            <a:r>
              <a:rPr lang="en-US" sz="4800" baseline="30000" dirty="0" smtClean="0">
                <a:latin typeface="Arial" pitchFamily="34" charset="0"/>
                <a:cs typeface="Arial" pitchFamily="34" charset="0"/>
              </a:rPr>
              <a:t>[</a:t>
            </a:r>
            <a:r>
              <a:rPr lang="en-US" sz="4800" i="1" baseline="30000" dirty="0" smtClean="0">
                <a:latin typeface="Arial" pitchFamily="34" charset="0"/>
                <a:cs typeface="Arial" pitchFamily="34" charset="0"/>
                <a:hlinkClick r:id="rId4" action="ppaction://hlinkfile" tooltip="Wikipedia:Citation needed"/>
              </a:rPr>
              <a:t>citation needed</a:t>
            </a:r>
            <a:r>
              <a:rPr lang="en-US" sz="4800" baseline="30000" dirty="0" smtClean="0">
                <a:latin typeface="Arial" pitchFamily="34" charset="0"/>
                <a:cs typeface="Arial" pitchFamily="34" charset="0"/>
              </a:rPr>
              <a:t>]</a:t>
            </a:r>
            <a:endParaRPr lang="en-US" sz="4800" dirty="0" smtClean="0">
              <a:latin typeface="Arial" pitchFamily="34" charset="0"/>
              <a:cs typeface="Arial" pitchFamily="34" charset="0"/>
            </a:endParaRPr>
          </a:p>
          <a:p>
            <a:r>
              <a:rPr lang="hu-HU" sz="4800" dirty="0" err="1" smtClean="0">
                <a:latin typeface="Arial" pitchFamily="34" charset="0"/>
                <a:cs typeface="Arial" pitchFamily="34" charset="0"/>
              </a:rPr>
              <a:t>First</a:t>
            </a:r>
            <a:r>
              <a:rPr lang="hu-HU" sz="4800" dirty="0" smtClean="0">
                <a:latin typeface="Arial" pitchFamily="34" charset="0"/>
                <a:cs typeface="Arial" pitchFamily="34" charset="0"/>
              </a:rPr>
              <a:t> tanker (2000 t) </a:t>
            </a:r>
            <a:r>
              <a:rPr lang="hu-HU" sz="4800" dirty="0" err="1" smtClean="0">
                <a:latin typeface="Arial" pitchFamily="34" charset="0"/>
                <a:cs typeface="Arial" pitchFamily="34" charset="0"/>
              </a:rPr>
              <a:t>in</a:t>
            </a:r>
            <a:r>
              <a:rPr lang="hu-HU" sz="4800" dirty="0" smtClean="0">
                <a:latin typeface="Arial" pitchFamily="34" charset="0"/>
                <a:cs typeface="Arial" pitchFamily="34" charset="0"/>
              </a:rPr>
              <a:t> </a:t>
            </a:r>
            <a:r>
              <a:rPr lang="hu-HU" sz="4800" dirty="0" err="1" smtClean="0">
                <a:latin typeface="Arial" pitchFamily="34" charset="0"/>
                <a:cs typeface="Arial" pitchFamily="34" charset="0"/>
              </a:rPr>
              <a:t>the</a:t>
            </a:r>
            <a:r>
              <a:rPr lang="hu-HU" sz="4800" dirty="0" smtClean="0">
                <a:latin typeface="Arial" pitchFamily="34" charset="0"/>
                <a:cs typeface="Arial" pitchFamily="34" charset="0"/>
              </a:rPr>
              <a:t> </a:t>
            </a:r>
            <a:r>
              <a:rPr lang="hu-HU" sz="4800" dirty="0" err="1" smtClean="0">
                <a:latin typeface="Arial" pitchFamily="34" charset="0"/>
                <a:cs typeface="Arial" pitchFamily="34" charset="0"/>
              </a:rPr>
              <a:t>world</a:t>
            </a:r>
            <a:r>
              <a:rPr lang="hu-HU" sz="4800" dirty="0" smtClean="0">
                <a:latin typeface="Arial" pitchFamily="34" charset="0"/>
                <a:cs typeface="Arial" pitchFamily="34" charset="0"/>
              </a:rPr>
              <a:t> (</a:t>
            </a:r>
            <a:r>
              <a:rPr lang="hu-HU" sz="4800" dirty="0" err="1" smtClean="0">
                <a:latin typeface="Arial" pitchFamily="34" charset="0"/>
                <a:cs typeface="Arial" pitchFamily="34" charset="0"/>
              </a:rPr>
              <a:t>Zoroaster</a:t>
            </a:r>
            <a:r>
              <a:rPr lang="hu-HU" sz="4800" dirty="0" smtClean="0">
                <a:latin typeface="Arial" pitchFamily="34" charset="0"/>
                <a:cs typeface="Arial" pitchFamily="34" charset="0"/>
              </a:rPr>
              <a:t>)</a:t>
            </a:r>
          </a:p>
          <a:p>
            <a:r>
              <a:rPr lang="en-US" sz="4800" dirty="0" smtClean="0">
                <a:latin typeface="Arial" pitchFamily="34" charset="0"/>
                <a:cs typeface="Arial" pitchFamily="34" charset="0"/>
              </a:rPr>
              <a:t>The companies owned by </a:t>
            </a:r>
            <a:r>
              <a:rPr lang="en-US" sz="4800" dirty="0" smtClean="0">
                <a:latin typeface="Arial" pitchFamily="34" charset="0"/>
                <a:cs typeface="Arial" pitchFamily="34" charset="0"/>
                <a:hlinkClick r:id="rId14" action="ppaction://hlinkfile" tooltip="Musa Nagiyev"/>
              </a:rPr>
              <a:t>Musa </a:t>
            </a:r>
            <a:r>
              <a:rPr lang="en-US" sz="4800" dirty="0" err="1" smtClean="0">
                <a:latin typeface="Arial" pitchFamily="34" charset="0"/>
                <a:cs typeface="Arial" pitchFamily="34" charset="0"/>
                <a:hlinkClick r:id="rId14" action="ppaction://hlinkfile" tooltip="Musa Nagiyev"/>
              </a:rPr>
              <a:t>Nagiyev</a:t>
            </a:r>
            <a:r>
              <a:rPr lang="en-US" sz="4800" dirty="0" smtClean="0">
                <a:latin typeface="Arial" pitchFamily="34" charset="0"/>
                <a:cs typeface="Arial" pitchFamily="34" charset="0"/>
              </a:rPr>
              <a:t> and </a:t>
            </a:r>
            <a:r>
              <a:rPr lang="en-US" sz="4800" dirty="0" err="1" smtClean="0">
                <a:latin typeface="Arial" pitchFamily="34" charset="0"/>
                <a:cs typeface="Arial" pitchFamily="34" charset="0"/>
                <a:hlinkClick r:id="rId16" action="ppaction://hlinkfile" tooltip="Shamsi Asadullayev (page does not exist)"/>
              </a:rPr>
              <a:t>Shamsi</a:t>
            </a:r>
            <a:r>
              <a:rPr lang="en-US" sz="4800" dirty="0" smtClean="0">
                <a:latin typeface="Arial" pitchFamily="34" charset="0"/>
                <a:cs typeface="Arial" pitchFamily="34" charset="0"/>
                <a:hlinkClick r:id="rId16" action="ppaction://hlinkfile" tooltip="Shamsi Asadullayev (page does not exist)"/>
              </a:rPr>
              <a:t> </a:t>
            </a:r>
            <a:r>
              <a:rPr lang="en-US" sz="4800" dirty="0" err="1" smtClean="0">
                <a:latin typeface="Arial" pitchFamily="34" charset="0"/>
                <a:cs typeface="Arial" pitchFamily="34" charset="0"/>
                <a:hlinkClick r:id="rId16" action="ppaction://hlinkfile" tooltip="Shamsi Asadullayev (page does not exist)"/>
              </a:rPr>
              <a:t>Asadullayev</a:t>
            </a:r>
            <a:r>
              <a:rPr lang="en-US" sz="4800" dirty="0" smtClean="0">
                <a:latin typeface="Arial" pitchFamily="34" charset="0"/>
                <a:cs typeface="Arial" pitchFamily="34" charset="0"/>
              </a:rPr>
              <a:t> were the largest of </a:t>
            </a:r>
            <a:r>
              <a:rPr lang="en-US" sz="4800" dirty="0" err="1" smtClean="0">
                <a:latin typeface="Arial" pitchFamily="34" charset="0"/>
                <a:cs typeface="Arial" pitchFamily="34" charset="0"/>
              </a:rPr>
              <a:t>Baku's</a:t>
            </a:r>
            <a:r>
              <a:rPr lang="en-US" sz="4800" dirty="0" smtClean="0">
                <a:latin typeface="Arial" pitchFamily="34" charset="0"/>
                <a:cs typeface="Arial" pitchFamily="34" charset="0"/>
              </a:rPr>
              <a:t> oil producers. Established respectively in 1887 and 1893, they produced between 7 million and 12 million </a:t>
            </a:r>
            <a:r>
              <a:rPr lang="en-US" sz="4800" dirty="0" err="1" smtClean="0">
                <a:latin typeface="Arial" pitchFamily="34" charset="0"/>
                <a:cs typeface="Arial" pitchFamily="34" charset="0"/>
                <a:hlinkClick r:id="rId18" action="ppaction://hlinkfile" tooltip="Pood"/>
              </a:rPr>
              <a:t>poods</a:t>
            </a:r>
            <a:r>
              <a:rPr lang="en-US" sz="4800" dirty="0" smtClean="0">
                <a:latin typeface="Arial" pitchFamily="34" charset="0"/>
                <a:cs typeface="Arial" pitchFamily="34" charset="0"/>
              </a:rPr>
              <a:t> (110 to 200 </a:t>
            </a:r>
            <a:r>
              <a:rPr lang="en-US" sz="4800" dirty="0" err="1" smtClean="0">
                <a:latin typeface="Arial" pitchFamily="34" charset="0"/>
                <a:cs typeface="Arial" pitchFamily="34" charset="0"/>
                <a:hlinkClick r:id="rId19" action="ppaction://hlinkfile" tooltip="Gigagram"/>
              </a:rPr>
              <a:t>Gg</a:t>
            </a:r>
            <a:r>
              <a:rPr lang="en-US" sz="4800" dirty="0" smtClean="0">
                <a:latin typeface="Arial" pitchFamily="34" charset="0"/>
                <a:cs typeface="Arial" pitchFamily="34" charset="0"/>
              </a:rPr>
              <a:t>) of oil annually. The companies owned oil fields, refineries, and tankers. By the beginning of the next century, more than a hundred oil firms operated in Baku.</a:t>
            </a:r>
          </a:p>
          <a:p>
            <a:r>
              <a:rPr lang="en-US" sz="4800" dirty="0" smtClean="0">
                <a:latin typeface="Arial" pitchFamily="34" charset="0"/>
                <a:cs typeface="Arial" pitchFamily="34" charset="0"/>
              </a:rPr>
              <a:t>The first automobile in Baku</a:t>
            </a:r>
            <a:r>
              <a:rPr lang="hu-HU" sz="4800" dirty="0" smtClean="0">
                <a:latin typeface="Arial" pitchFamily="34" charset="0"/>
                <a:cs typeface="Arial" pitchFamily="34" charset="0"/>
              </a:rPr>
              <a:t>:</a:t>
            </a:r>
            <a:r>
              <a:rPr lang="en-US" sz="4800" dirty="0" smtClean="0">
                <a:latin typeface="Arial" pitchFamily="34" charset="0"/>
                <a:cs typeface="Arial" pitchFamily="34" charset="0"/>
              </a:rPr>
              <a:t>1907.</a:t>
            </a:r>
          </a:p>
          <a:p>
            <a:r>
              <a:rPr lang="en-US" sz="4800" dirty="0" smtClean="0">
                <a:latin typeface="Arial" pitchFamily="34" charset="0"/>
                <a:cs typeface="Arial" pitchFamily="34" charset="0"/>
              </a:rPr>
              <a:t>Oil boom of the late 19th–early 20th century contributed to massive growth of Baku. Between 1856 and 1910 </a:t>
            </a:r>
            <a:r>
              <a:rPr lang="en-US" sz="4800" dirty="0" err="1" smtClean="0">
                <a:latin typeface="Arial" pitchFamily="34" charset="0"/>
                <a:cs typeface="Arial" pitchFamily="34" charset="0"/>
              </a:rPr>
              <a:t>Baku's</a:t>
            </a:r>
            <a:r>
              <a:rPr lang="en-US" sz="4800" dirty="0" smtClean="0">
                <a:latin typeface="Arial" pitchFamily="34" charset="0"/>
                <a:cs typeface="Arial" pitchFamily="34" charset="0"/>
              </a:rPr>
              <a:t> population grew at a faster rate than that of London, Paris or New York</a:t>
            </a:r>
            <a:endParaRPr lang="hu-HU" sz="4800" dirty="0" smtClean="0">
              <a:latin typeface="Arial" pitchFamily="34" charset="0"/>
              <a:cs typeface="Arial" pitchFamily="34" charset="0"/>
            </a:endParaRPr>
          </a:p>
          <a:p>
            <a:r>
              <a:rPr lang="hu-HU" sz="4800" dirty="0" err="1" smtClean="0">
                <a:latin typeface="Arial" pitchFamily="34" charset="0"/>
                <a:cs typeface="Arial" pitchFamily="34" charset="0"/>
              </a:rPr>
              <a:t>Branobel</a:t>
            </a:r>
            <a:r>
              <a:rPr lang="hu-HU" sz="4800" dirty="0" smtClean="0">
                <a:latin typeface="Arial" pitchFamily="34" charset="0"/>
                <a:cs typeface="Arial" pitchFamily="34" charset="0"/>
              </a:rPr>
              <a:t> </a:t>
            </a:r>
            <a:r>
              <a:rPr lang="hu-HU" sz="4800" dirty="0" err="1" smtClean="0">
                <a:latin typeface="Arial" pitchFamily="34" charset="0"/>
                <a:cs typeface="Arial" pitchFamily="34" charset="0"/>
              </a:rPr>
              <a:t>dissolved</a:t>
            </a:r>
            <a:r>
              <a:rPr lang="hu-HU" sz="4800" dirty="0" smtClean="0">
                <a:latin typeface="Arial" pitchFamily="34" charset="0"/>
                <a:cs typeface="Arial" pitchFamily="34" charset="0"/>
              </a:rPr>
              <a:t> </a:t>
            </a:r>
            <a:r>
              <a:rPr lang="hu-HU" sz="4800" dirty="0" err="1" smtClean="0">
                <a:latin typeface="Arial" pitchFamily="34" charset="0"/>
                <a:cs typeface="Arial" pitchFamily="34" charset="0"/>
              </a:rPr>
              <a:t>in</a:t>
            </a:r>
            <a:r>
              <a:rPr lang="hu-HU" sz="4800" dirty="0" smtClean="0">
                <a:latin typeface="Arial" pitchFamily="34" charset="0"/>
                <a:cs typeface="Arial" pitchFamily="34" charset="0"/>
              </a:rPr>
              <a:t> 1959</a:t>
            </a:r>
            <a:endParaRPr lang="en-US" sz="4800" dirty="0" smtClean="0">
              <a:latin typeface="Arial" pitchFamily="34" charset="0"/>
              <a:cs typeface="Arial" pitchFamily="34" charset="0"/>
            </a:endParaRPr>
          </a:p>
          <a:p>
            <a:pPr>
              <a:buNone/>
            </a:pPr>
            <a:endParaRPr lang="hu-HU" dirty="0"/>
          </a:p>
        </p:txBody>
      </p:sp>
      <p:pic>
        <p:nvPicPr>
          <p:cNvPr id="316418" name="Picture 2" descr="http://www.azer.com/aiweb/categories/magazine/ai102_folder/102_photos/102_328_nobel_family_robert.jpg"/>
          <p:cNvPicPr>
            <a:picLocks noGrp="1" noChangeAspect="1" noChangeArrowheads="1"/>
          </p:cNvPicPr>
          <p:nvPr>
            <p:ph sz="half" idx="1"/>
          </p:nvPr>
        </p:nvPicPr>
        <p:blipFill>
          <a:blip r:embed="rId20" cstate="print"/>
          <a:srcRect/>
          <a:stretch>
            <a:fillRect/>
          </a:stretch>
        </p:blipFill>
        <p:spPr bwMode="auto">
          <a:xfrm>
            <a:off x="1928794" y="3214686"/>
            <a:ext cx="1062038" cy="1371600"/>
          </a:xfrm>
          <a:prstGeom prst="rect">
            <a:avLst/>
          </a:prstGeom>
          <a:noFill/>
        </p:spPr>
      </p:pic>
      <p:pic>
        <p:nvPicPr>
          <p:cNvPr id="316420" name="Picture 4" descr="http://www.azer.com/aiweb/categories/magazine/ai102_folder/102_photos/102_330_nobel_family_ludvig.jpg"/>
          <p:cNvPicPr>
            <a:picLocks noChangeAspect="1" noChangeArrowheads="1"/>
          </p:cNvPicPr>
          <p:nvPr/>
        </p:nvPicPr>
        <p:blipFill>
          <a:blip r:embed="rId21" cstate="print"/>
          <a:srcRect/>
          <a:stretch>
            <a:fillRect/>
          </a:stretch>
        </p:blipFill>
        <p:spPr bwMode="auto">
          <a:xfrm>
            <a:off x="357158" y="3214686"/>
            <a:ext cx="1066800" cy="1371601"/>
          </a:xfrm>
          <a:prstGeom prst="rect">
            <a:avLst/>
          </a:prstGeom>
          <a:noFill/>
        </p:spPr>
      </p:pic>
      <p:sp>
        <p:nvSpPr>
          <p:cNvPr id="8" name="Szövegdoboz 7"/>
          <p:cNvSpPr txBox="1"/>
          <p:nvPr/>
        </p:nvSpPr>
        <p:spPr>
          <a:xfrm>
            <a:off x="285720" y="4643446"/>
            <a:ext cx="4071966" cy="461665"/>
          </a:xfrm>
          <a:prstGeom prst="rect">
            <a:avLst/>
          </a:prstGeom>
          <a:noFill/>
        </p:spPr>
        <p:txBody>
          <a:bodyPr wrap="square" rtlCol="0">
            <a:spAutoFit/>
          </a:bodyPr>
          <a:lstStyle/>
          <a:p>
            <a:r>
              <a:rPr lang="hu-HU" sz="1200" dirty="0" smtClean="0">
                <a:latin typeface="Arial" pitchFamily="34" charset="0"/>
                <a:cs typeface="Arial" pitchFamily="34" charset="0"/>
              </a:rPr>
              <a:t>Ludvig and Robert Nobel és a céglogó  </a:t>
            </a:r>
            <a:r>
              <a:rPr lang="hu-HU" sz="1200" dirty="0" err="1" smtClean="0">
                <a:latin typeface="Arial" pitchFamily="34" charset="0"/>
                <a:cs typeface="Arial" pitchFamily="34" charset="0"/>
              </a:rPr>
              <a:t>depicting</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the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Fire-Worshippers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temple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Surakhani</a:t>
            </a:r>
            <a:endParaRPr lang="hu-HU" sz="1200" dirty="0">
              <a:latin typeface="Arial" pitchFamily="34" charset="0"/>
              <a:cs typeface="Arial" pitchFamily="34" charset="0"/>
            </a:endParaRPr>
          </a:p>
        </p:txBody>
      </p:sp>
      <p:pic>
        <p:nvPicPr>
          <p:cNvPr id="316422" name="Picture 6" descr="http://upload.wikimedia.org/wikipedia/commons/thumb/1/1b/Oldbakuu1_%285%29.jpg/120px-Oldbakuu1_%285%29.jpg">
            <a:hlinkClick r:id="rId22" tooltip="Oldbakuu1 (5).jpg"/>
          </p:cNvPr>
          <p:cNvPicPr>
            <a:picLocks noChangeAspect="1" noChangeArrowheads="1"/>
          </p:cNvPicPr>
          <p:nvPr/>
        </p:nvPicPr>
        <p:blipFill>
          <a:blip r:embed="rId23" cstate="print"/>
          <a:srcRect/>
          <a:stretch>
            <a:fillRect/>
          </a:stretch>
        </p:blipFill>
        <p:spPr bwMode="auto">
          <a:xfrm>
            <a:off x="1214414" y="1643051"/>
            <a:ext cx="2500330" cy="1500198"/>
          </a:xfrm>
          <a:prstGeom prst="rect">
            <a:avLst/>
          </a:prstGeom>
          <a:noFill/>
        </p:spPr>
      </p:pic>
      <p:pic>
        <p:nvPicPr>
          <p:cNvPr id="316424" name="Picture 8" descr="http://www.azer.com/aiweb/categories/magazine/ai102_folder/102_photos/102_397_nobel.jpg"/>
          <p:cNvPicPr>
            <a:picLocks noChangeAspect="1" noChangeArrowheads="1"/>
          </p:cNvPicPr>
          <p:nvPr/>
        </p:nvPicPr>
        <p:blipFill>
          <a:blip r:embed="rId24" cstate="print"/>
          <a:srcRect/>
          <a:stretch>
            <a:fillRect/>
          </a:stretch>
        </p:blipFill>
        <p:spPr bwMode="auto">
          <a:xfrm>
            <a:off x="3500430" y="3214686"/>
            <a:ext cx="1133475" cy="1371601"/>
          </a:xfrm>
          <a:prstGeom prst="rect">
            <a:avLst/>
          </a:prstGeom>
          <a:noFill/>
        </p:spPr>
      </p:pic>
      <p:sp>
        <p:nvSpPr>
          <p:cNvPr id="11" name="Szövegdoboz 10"/>
          <p:cNvSpPr txBox="1"/>
          <p:nvPr/>
        </p:nvSpPr>
        <p:spPr>
          <a:xfrm>
            <a:off x="357158" y="5715016"/>
            <a:ext cx="3286148"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Wikipedia</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hu-HU" sz="2800" b="1" dirty="0">
                <a:effectLst>
                  <a:outerShdw blurRad="38100" dist="38100" dir="2700000" algn="tl">
                    <a:srgbClr val="C0C0C0"/>
                  </a:outerShdw>
                </a:effectLst>
              </a:rPr>
              <a:t>Néhány olajos történelmi esemény 3/4</a:t>
            </a:r>
          </a:p>
        </p:txBody>
      </p:sp>
      <p:sp>
        <p:nvSpPr>
          <p:cNvPr id="74755" name="Rectangle 3"/>
          <p:cNvSpPr>
            <a:spLocks noGrp="1" noChangeArrowheads="1"/>
          </p:cNvSpPr>
          <p:nvPr>
            <p:ph type="body" idx="1"/>
          </p:nvPr>
        </p:nvSpPr>
        <p:spPr>
          <a:xfrm>
            <a:off x="457200" y="1125538"/>
            <a:ext cx="8229600" cy="5543550"/>
          </a:xfrm>
        </p:spPr>
        <p:txBody>
          <a:bodyPr>
            <a:normAutofit lnSpcReduction="10000"/>
          </a:bodyPr>
          <a:lstStyle/>
          <a:p>
            <a:r>
              <a:rPr lang="hu-HU" sz="2000" dirty="0">
                <a:solidFill>
                  <a:schemeClr val="hlink"/>
                </a:solidFill>
              </a:rPr>
              <a:t>1881/82 –</a:t>
            </a:r>
            <a:r>
              <a:rPr lang="hu-HU" sz="2000" b="1" dirty="0">
                <a:solidFill>
                  <a:schemeClr val="hlink"/>
                </a:solidFill>
              </a:rPr>
              <a:t> </a:t>
            </a:r>
            <a:r>
              <a:rPr lang="hu-HU" sz="2000" b="1" dirty="0" err="1">
                <a:solidFill>
                  <a:schemeClr val="hlink"/>
                </a:solidFill>
              </a:rPr>
              <a:t>ipartrv.-ek</a:t>
            </a:r>
            <a:r>
              <a:rPr lang="hu-HU" sz="2000" b="1" dirty="0">
                <a:solidFill>
                  <a:schemeClr val="hlink"/>
                </a:solidFill>
              </a:rPr>
              <a:t> és vámemelés és petróleum </a:t>
            </a:r>
            <a:r>
              <a:rPr lang="hu-HU" sz="2000" b="1" dirty="0" err="1">
                <a:solidFill>
                  <a:schemeClr val="hlink"/>
                </a:solidFill>
              </a:rPr>
              <a:t>fogy.adó</a:t>
            </a:r>
            <a:r>
              <a:rPr lang="hu-HU" sz="2000" b="1" dirty="0">
                <a:solidFill>
                  <a:schemeClr val="hlink"/>
                </a:solidFill>
              </a:rPr>
              <a:t> </a:t>
            </a:r>
            <a:r>
              <a:rPr lang="hu-HU" sz="2000" b="1" dirty="0" err="1">
                <a:solidFill>
                  <a:schemeClr val="hlink"/>
                </a:solidFill>
              </a:rPr>
              <a:t>Mo.-</a:t>
            </a:r>
            <a:r>
              <a:rPr lang="hu-HU" sz="2000" b="1" dirty="0" err="1" smtClean="0">
                <a:solidFill>
                  <a:schemeClr val="hlink"/>
                </a:solidFill>
              </a:rPr>
              <a:t>on</a:t>
            </a:r>
            <a:r>
              <a:rPr lang="hu-HU" sz="2000" dirty="0" smtClean="0">
                <a:solidFill>
                  <a:schemeClr val="hlink"/>
                </a:solidFill>
              </a:rPr>
              <a:t>:       </a:t>
            </a:r>
            <a:r>
              <a:rPr lang="hu-HU" sz="2000" dirty="0" err="1">
                <a:solidFill>
                  <a:schemeClr val="hlink"/>
                </a:solidFill>
              </a:rPr>
              <a:t>finomítóépítés</a:t>
            </a:r>
            <a:r>
              <a:rPr lang="hu-HU" sz="2000" dirty="0">
                <a:solidFill>
                  <a:schemeClr val="hlink"/>
                </a:solidFill>
              </a:rPr>
              <a:t> és műolaj (85% petróleum+15% fűtőolaj) import 1898-ig (utána galíciai olaj)</a:t>
            </a:r>
          </a:p>
          <a:p>
            <a:r>
              <a:rPr lang="hu-HU" sz="2000" dirty="0">
                <a:solidFill>
                  <a:schemeClr val="hlink"/>
                </a:solidFill>
              </a:rPr>
              <a:t>1882 – a fiumei (rijekai) </a:t>
            </a:r>
            <a:r>
              <a:rPr lang="hu-HU" sz="2000" dirty="0" err="1">
                <a:solidFill>
                  <a:schemeClr val="hlink"/>
                </a:solidFill>
              </a:rPr>
              <a:t>Kőolajfinomító</a:t>
            </a:r>
            <a:r>
              <a:rPr lang="hu-HU" sz="2000" dirty="0">
                <a:solidFill>
                  <a:schemeClr val="hlink"/>
                </a:solidFill>
              </a:rPr>
              <a:t> Rt. </a:t>
            </a:r>
            <a:r>
              <a:rPr lang="hu-HU" sz="2000" dirty="0" smtClean="0">
                <a:solidFill>
                  <a:schemeClr val="hlink"/>
                </a:solidFill>
              </a:rPr>
              <a:t>alapítása</a:t>
            </a:r>
          </a:p>
          <a:p>
            <a:r>
              <a:rPr lang="hu-HU" sz="2000" dirty="0" smtClean="0"/>
              <a:t>1885 Baku – A.F. </a:t>
            </a:r>
            <a:r>
              <a:rPr lang="hu-HU" sz="2000" dirty="0" err="1" smtClean="0"/>
              <a:t>Incsik</a:t>
            </a:r>
            <a:r>
              <a:rPr lang="hu-HU" sz="2000" dirty="0" smtClean="0"/>
              <a:t> – folyamatos </a:t>
            </a:r>
            <a:r>
              <a:rPr lang="hu-HU" sz="2000" dirty="0" err="1" smtClean="0"/>
              <a:t>üstdesztilláció</a:t>
            </a:r>
            <a:r>
              <a:rPr lang="hu-HU" sz="2000" dirty="0" smtClean="0">
                <a:solidFill>
                  <a:schemeClr val="hlink"/>
                </a:solidFill>
              </a:rPr>
              <a:t> </a:t>
            </a:r>
            <a:endParaRPr lang="hu-HU" sz="2000" dirty="0">
              <a:solidFill>
                <a:schemeClr val="hlink"/>
              </a:solidFill>
            </a:endParaRPr>
          </a:p>
          <a:p>
            <a:r>
              <a:rPr lang="hu-HU" sz="2000" dirty="0"/>
              <a:t>1887 – </a:t>
            </a:r>
            <a:r>
              <a:rPr lang="hu-HU" sz="2000" b="1" i="1" dirty="0"/>
              <a:t>négyütemű robbanómotor felfedezése</a:t>
            </a:r>
            <a:r>
              <a:rPr lang="hu-HU" sz="2000" dirty="0">
                <a:solidFill>
                  <a:schemeClr val="hlink"/>
                </a:solidFill>
              </a:rPr>
              <a:t> </a:t>
            </a:r>
          </a:p>
          <a:p>
            <a:r>
              <a:rPr lang="hu-HU" sz="2000" dirty="0">
                <a:solidFill>
                  <a:schemeClr val="hlink"/>
                </a:solidFill>
              </a:rPr>
              <a:t>1895 – a pozsonyi Apollo </a:t>
            </a:r>
            <a:r>
              <a:rPr lang="hu-HU" sz="2000" dirty="0" err="1">
                <a:solidFill>
                  <a:schemeClr val="hlink"/>
                </a:solidFill>
              </a:rPr>
              <a:t>Kőolajfinomító</a:t>
            </a:r>
            <a:r>
              <a:rPr lang="hu-HU" sz="2000" dirty="0">
                <a:solidFill>
                  <a:schemeClr val="hlink"/>
                </a:solidFill>
              </a:rPr>
              <a:t> Rt. </a:t>
            </a:r>
            <a:r>
              <a:rPr lang="hu-HU" sz="2000" dirty="0" smtClean="0">
                <a:solidFill>
                  <a:schemeClr val="hlink"/>
                </a:solidFill>
              </a:rPr>
              <a:t>alapítása galíciai olaj </a:t>
            </a:r>
            <a:r>
              <a:rPr lang="hu-HU" sz="2000" dirty="0" err="1" smtClean="0">
                <a:solidFill>
                  <a:schemeClr val="hlink"/>
                </a:solidFill>
              </a:rPr>
              <a:t>feld.-ra</a:t>
            </a:r>
            <a:endParaRPr lang="hu-HU" sz="2000" dirty="0">
              <a:solidFill>
                <a:schemeClr val="hlink"/>
              </a:solidFill>
            </a:endParaRPr>
          </a:p>
          <a:p>
            <a:r>
              <a:rPr lang="hu-HU" sz="2000" dirty="0"/>
              <a:t>1901 </a:t>
            </a:r>
            <a:r>
              <a:rPr lang="hu-HU" sz="2000" dirty="0" err="1"/>
              <a:t>Spindletop</a:t>
            </a:r>
            <a:r>
              <a:rPr lang="hu-HU" sz="2000" dirty="0"/>
              <a:t>, USA – 100 000 </a:t>
            </a:r>
            <a:r>
              <a:rPr lang="hu-HU" sz="2000" dirty="0" err="1"/>
              <a:t>bpd</a:t>
            </a:r>
            <a:r>
              <a:rPr lang="hu-HU" sz="2000" dirty="0"/>
              <a:t> modern olajfinomító</a:t>
            </a:r>
          </a:p>
          <a:p>
            <a:r>
              <a:rPr lang="hu-HU" sz="2000" dirty="0" smtClean="0">
                <a:solidFill>
                  <a:schemeClr val="hlink"/>
                </a:solidFill>
              </a:rPr>
              <a:t>1907 </a:t>
            </a:r>
            <a:r>
              <a:rPr lang="hu-HU" sz="2000" dirty="0">
                <a:solidFill>
                  <a:schemeClr val="hlink"/>
                </a:solidFill>
              </a:rPr>
              <a:t>– 80 </a:t>
            </a:r>
            <a:r>
              <a:rPr lang="hu-HU" sz="2000" dirty="0" err="1">
                <a:solidFill>
                  <a:schemeClr val="hlink"/>
                </a:solidFill>
              </a:rPr>
              <a:t>kt</a:t>
            </a:r>
            <a:r>
              <a:rPr lang="hu-HU" sz="2000" dirty="0">
                <a:solidFill>
                  <a:schemeClr val="hlink"/>
                </a:solidFill>
              </a:rPr>
              <a:t>/év kapacitású </a:t>
            </a:r>
            <a:r>
              <a:rPr lang="hu-HU" sz="2000" dirty="0" err="1">
                <a:solidFill>
                  <a:schemeClr val="hlink"/>
                </a:solidFill>
              </a:rPr>
              <a:t>Vacuum</a:t>
            </a:r>
            <a:r>
              <a:rPr lang="hu-HU" sz="2000" dirty="0">
                <a:solidFill>
                  <a:schemeClr val="hlink"/>
                </a:solidFill>
              </a:rPr>
              <a:t> </a:t>
            </a:r>
            <a:r>
              <a:rPr lang="hu-HU" sz="2000" dirty="0" err="1">
                <a:solidFill>
                  <a:schemeClr val="hlink"/>
                </a:solidFill>
              </a:rPr>
              <a:t>Oil</a:t>
            </a:r>
            <a:r>
              <a:rPr lang="hu-HU" sz="2000" dirty="0">
                <a:solidFill>
                  <a:schemeClr val="hlink"/>
                </a:solidFill>
              </a:rPr>
              <a:t> finomító </a:t>
            </a:r>
            <a:r>
              <a:rPr lang="hu-HU" sz="2000" dirty="0" smtClean="0">
                <a:solidFill>
                  <a:schemeClr val="hlink"/>
                </a:solidFill>
              </a:rPr>
              <a:t>Almásfüzitőn</a:t>
            </a:r>
          </a:p>
          <a:p>
            <a:r>
              <a:rPr lang="hu-HU" sz="2000" dirty="0" smtClean="0"/>
              <a:t>1908 – a T-modell ára 950 USD (USA 1920: 9,2; 1925: 19,9; 1930: 26,5 millió </a:t>
            </a:r>
            <a:r>
              <a:rPr lang="hu-HU" sz="2000" dirty="0" err="1" smtClean="0"/>
              <a:t>szgk</a:t>
            </a:r>
            <a:r>
              <a:rPr lang="hu-HU" sz="2000" dirty="0" smtClean="0"/>
              <a:t>.)</a:t>
            </a:r>
          </a:p>
          <a:p>
            <a:r>
              <a:rPr lang="hu-HU" sz="2000" dirty="0" smtClean="0">
                <a:solidFill>
                  <a:schemeClr val="hlink"/>
                </a:solidFill>
              </a:rPr>
              <a:t>1911 </a:t>
            </a:r>
            <a:r>
              <a:rPr lang="hu-HU" sz="2000" dirty="0">
                <a:solidFill>
                  <a:schemeClr val="hlink"/>
                </a:solidFill>
              </a:rPr>
              <a:t>– </a:t>
            </a:r>
            <a:r>
              <a:rPr lang="hu-HU" sz="2000" dirty="0" err="1">
                <a:solidFill>
                  <a:schemeClr val="hlink"/>
                </a:solidFill>
              </a:rPr>
              <a:t>trv</a:t>
            </a:r>
            <a:r>
              <a:rPr lang="hu-HU" sz="2000" dirty="0">
                <a:solidFill>
                  <a:schemeClr val="hlink"/>
                </a:solidFill>
              </a:rPr>
              <a:t>. a kőolajkutatás és bányászat állami monopóliumáról </a:t>
            </a:r>
            <a:r>
              <a:rPr lang="hu-HU" sz="2000" dirty="0" err="1">
                <a:solidFill>
                  <a:schemeClr val="hlink"/>
                </a:solidFill>
              </a:rPr>
              <a:t>Mo.-on</a:t>
            </a:r>
            <a:endParaRPr lang="hu-HU" sz="2000" dirty="0">
              <a:solidFill>
                <a:schemeClr val="hlink"/>
              </a:solidFill>
            </a:endParaRPr>
          </a:p>
          <a:p>
            <a:r>
              <a:rPr lang="hu-HU" sz="2000" dirty="0"/>
              <a:t>1913 </a:t>
            </a:r>
            <a:r>
              <a:rPr lang="hu-HU" sz="2000" dirty="0" err="1"/>
              <a:t>Gulf</a:t>
            </a:r>
            <a:r>
              <a:rPr lang="hu-HU" sz="2000" dirty="0"/>
              <a:t> – az első töltőállomás </a:t>
            </a:r>
          </a:p>
          <a:p>
            <a:r>
              <a:rPr lang="hu-HU" sz="2000" dirty="0" smtClean="0"/>
              <a:t>1914 </a:t>
            </a:r>
            <a:r>
              <a:rPr lang="hu-HU" sz="2000" i="1" dirty="0"/>
              <a:t>W. Churchill</a:t>
            </a:r>
            <a:r>
              <a:rPr lang="hu-HU" sz="2000" dirty="0"/>
              <a:t> – brit parlamenti döntés </a:t>
            </a:r>
            <a:r>
              <a:rPr lang="hu-HU" sz="2000" b="1" i="1" dirty="0"/>
              <a:t>a hadiflotta kőszénről olajra történő átállításáról</a:t>
            </a:r>
            <a:r>
              <a:rPr lang="hu-HU" sz="2000" dirty="0"/>
              <a:t>. </a:t>
            </a:r>
            <a:r>
              <a:rPr lang="hu-HU" sz="2000" dirty="0">
                <a:solidFill>
                  <a:schemeClr val="hlink"/>
                </a:solidFill>
              </a:rPr>
              <a:t>35 magyar finomító 650 </a:t>
            </a:r>
            <a:r>
              <a:rPr lang="hu-HU" sz="2000" dirty="0" err="1">
                <a:solidFill>
                  <a:schemeClr val="hlink"/>
                </a:solidFill>
              </a:rPr>
              <a:t>kt</a:t>
            </a:r>
            <a:r>
              <a:rPr lang="hu-HU" sz="2000" dirty="0">
                <a:solidFill>
                  <a:schemeClr val="hlink"/>
                </a:solidFill>
              </a:rPr>
              <a:t>/év kapacitással (12 finomítónál a feldolgozás 80%-a)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hu-HU" sz="2800" b="1">
                <a:effectLst>
                  <a:outerShdw blurRad="38100" dist="38100" dir="2700000" algn="tl">
                    <a:srgbClr val="C0C0C0"/>
                  </a:outerShdw>
                </a:effectLst>
              </a:rPr>
              <a:t>Néhány olajos történelmi esemény 4/4</a:t>
            </a:r>
          </a:p>
        </p:txBody>
      </p:sp>
      <p:sp>
        <p:nvSpPr>
          <p:cNvPr id="75779" name="Rectangle 3"/>
          <p:cNvSpPr>
            <a:spLocks noGrp="1" noChangeArrowheads="1"/>
          </p:cNvSpPr>
          <p:nvPr>
            <p:ph type="body" idx="1"/>
          </p:nvPr>
        </p:nvSpPr>
        <p:spPr>
          <a:xfrm>
            <a:off x="457200" y="1268413"/>
            <a:ext cx="8229600" cy="5329237"/>
          </a:xfrm>
        </p:spPr>
        <p:txBody>
          <a:bodyPr>
            <a:normAutofit lnSpcReduction="10000"/>
          </a:bodyPr>
          <a:lstStyle/>
          <a:p>
            <a:pPr>
              <a:lnSpc>
                <a:spcPct val="90000"/>
              </a:lnSpc>
            </a:pPr>
            <a:r>
              <a:rPr lang="hu-HU" sz="2000" dirty="0">
                <a:solidFill>
                  <a:schemeClr val="hlink"/>
                </a:solidFill>
              </a:rPr>
              <a:t>1918 – 12 finomító 280 </a:t>
            </a:r>
            <a:r>
              <a:rPr lang="hu-HU" sz="2000" dirty="0" err="1">
                <a:solidFill>
                  <a:schemeClr val="hlink"/>
                </a:solidFill>
              </a:rPr>
              <a:t>kt</a:t>
            </a:r>
            <a:r>
              <a:rPr lang="hu-HU" sz="2000" dirty="0">
                <a:solidFill>
                  <a:schemeClr val="hlink"/>
                </a:solidFill>
              </a:rPr>
              <a:t>/év kapacitással </a:t>
            </a:r>
            <a:r>
              <a:rPr lang="hu-HU" sz="2000" dirty="0" err="1">
                <a:solidFill>
                  <a:schemeClr val="hlink"/>
                </a:solidFill>
              </a:rPr>
              <a:t>Mo.-on</a:t>
            </a:r>
            <a:r>
              <a:rPr lang="hu-HU" sz="2000" dirty="0">
                <a:solidFill>
                  <a:schemeClr val="hlink"/>
                </a:solidFill>
              </a:rPr>
              <a:t> (6 finomítóban a kapacitás 90%-a)</a:t>
            </a:r>
          </a:p>
          <a:p>
            <a:pPr>
              <a:lnSpc>
                <a:spcPct val="90000"/>
              </a:lnSpc>
            </a:pPr>
            <a:r>
              <a:rPr lang="hu-HU" sz="2000" dirty="0">
                <a:solidFill>
                  <a:schemeClr val="hlink"/>
                </a:solidFill>
              </a:rPr>
              <a:t>1925 – </a:t>
            </a:r>
            <a:r>
              <a:rPr lang="hu-HU" sz="2000" b="1" dirty="0">
                <a:solidFill>
                  <a:schemeClr val="hlink"/>
                </a:solidFill>
              </a:rPr>
              <a:t>kis kőolaj és nagy késztermék behozatali vám</a:t>
            </a:r>
            <a:r>
              <a:rPr lang="hu-HU" sz="2000" dirty="0">
                <a:solidFill>
                  <a:schemeClr val="hlink"/>
                </a:solidFill>
              </a:rPr>
              <a:t>     </a:t>
            </a:r>
            <a:r>
              <a:rPr lang="hu-HU" sz="2000" dirty="0" smtClean="0">
                <a:solidFill>
                  <a:schemeClr val="hlink"/>
                </a:solidFill>
              </a:rPr>
              <a:t>    román </a:t>
            </a:r>
          </a:p>
          <a:p>
            <a:pPr>
              <a:lnSpc>
                <a:spcPct val="90000"/>
              </a:lnSpc>
              <a:buNone/>
            </a:pPr>
            <a:r>
              <a:rPr lang="hu-HU" sz="2000" dirty="0" smtClean="0">
                <a:solidFill>
                  <a:schemeClr val="hlink"/>
                </a:solidFill>
              </a:rPr>
              <a:t>	műolaj </a:t>
            </a:r>
            <a:r>
              <a:rPr lang="hu-HU" sz="2000" dirty="0">
                <a:solidFill>
                  <a:schemeClr val="hlink"/>
                </a:solidFill>
              </a:rPr>
              <a:t>(benzin+gázolaj+15% fűtőolaj) importja</a:t>
            </a:r>
          </a:p>
          <a:p>
            <a:pPr>
              <a:lnSpc>
                <a:spcPct val="90000"/>
              </a:lnSpc>
            </a:pPr>
            <a:r>
              <a:rPr lang="hu-HU" sz="2000" dirty="0">
                <a:solidFill>
                  <a:schemeClr val="hlink"/>
                </a:solidFill>
              </a:rPr>
              <a:t>1930 – 130 </a:t>
            </a:r>
            <a:r>
              <a:rPr lang="hu-HU" sz="2000" dirty="0" err="1">
                <a:solidFill>
                  <a:schemeClr val="hlink"/>
                </a:solidFill>
              </a:rPr>
              <a:t>kt</a:t>
            </a:r>
            <a:r>
              <a:rPr lang="hu-HU" sz="2000" dirty="0">
                <a:solidFill>
                  <a:schemeClr val="hlink"/>
                </a:solidFill>
              </a:rPr>
              <a:t>/év kapacitású Shell finomító Csepelen</a:t>
            </a:r>
          </a:p>
          <a:p>
            <a:pPr>
              <a:lnSpc>
                <a:spcPct val="90000"/>
              </a:lnSpc>
            </a:pPr>
            <a:r>
              <a:rPr lang="hu-HU" sz="2000" dirty="0">
                <a:solidFill>
                  <a:schemeClr val="hlink"/>
                </a:solidFill>
              </a:rPr>
              <a:t>1931 </a:t>
            </a:r>
            <a:r>
              <a:rPr lang="hu-HU" sz="2000" b="1" i="1" dirty="0">
                <a:solidFill>
                  <a:schemeClr val="hlink"/>
                </a:solidFill>
              </a:rPr>
              <a:t>Varga József</a:t>
            </a:r>
            <a:r>
              <a:rPr lang="hu-HU" sz="2000" b="1" dirty="0">
                <a:solidFill>
                  <a:schemeClr val="hlink"/>
                </a:solidFill>
              </a:rPr>
              <a:t> – szénalapú műbenzin előállítás </a:t>
            </a:r>
            <a:r>
              <a:rPr lang="hu-HU" sz="2000" b="1" dirty="0" err="1">
                <a:solidFill>
                  <a:schemeClr val="hlink"/>
                </a:solidFill>
              </a:rPr>
              <a:t>hidrokrakkal</a:t>
            </a:r>
            <a:r>
              <a:rPr lang="hu-HU" sz="2000" dirty="0">
                <a:solidFill>
                  <a:schemeClr val="hlink"/>
                </a:solidFill>
              </a:rPr>
              <a:t>, Magyar </a:t>
            </a:r>
            <a:r>
              <a:rPr lang="hu-HU" sz="2000" dirty="0" err="1">
                <a:solidFill>
                  <a:schemeClr val="hlink"/>
                </a:solidFill>
              </a:rPr>
              <a:t>Hydrobenzin</a:t>
            </a:r>
            <a:r>
              <a:rPr lang="hu-HU" sz="2000" dirty="0">
                <a:solidFill>
                  <a:schemeClr val="hlink"/>
                </a:solidFill>
              </a:rPr>
              <a:t> Rt</a:t>
            </a:r>
            <a:r>
              <a:rPr lang="hu-HU" sz="2000" dirty="0" smtClean="0">
                <a:solidFill>
                  <a:schemeClr val="hlink"/>
                </a:solidFill>
              </a:rPr>
              <a:t>., Pét</a:t>
            </a:r>
            <a:endParaRPr lang="hu-HU" sz="2000" dirty="0">
              <a:solidFill>
                <a:schemeClr val="hlink"/>
              </a:solidFill>
            </a:endParaRPr>
          </a:p>
          <a:p>
            <a:pPr>
              <a:lnSpc>
                <a:spcPct val="90000"/>
              </a:lnSpc>
            </a:pPr>
            <a:r>
              <a:rPr lang="hu-HU" sz="2000" dirty="0">
                <a:solidFill>
                  <a:schemeClr val="hlink"/>
                </a:solidFill>
              </a:rPr>
              <a:t>1937 </a:t>
            </a:r>
            <a:r>
              <a:rPr lang="hu-HU" sz="2000" b="1" i="1" dirty="0">
                <a:solidFill>
                  <a:schemeClr val="hlink"/>
                </a:solidFill>
              </a:rPr>
              <a:t>Papp Simon</a:t>
            </a:r>
            <a:r>
              <a:rPr lang="hu-HU" sz="2000" b="1" dirty="0">
                <a:solidFill>
                  <a:schemeClr val="hlink"/>
                </a:solidFill>
              </a:rPr>
              <a:t> – </a:t>
            </a:r>
            <a:r>
              <a:rPr lang="hu-HU" sz="2000" b="1" dirty="0" err="1">
                <a:solidFill>
                  <a:schemeClr val="hlink"/>
                </a:solidFill>
              </a:rPr>
              <a:t>bükkszéki</a:t>
            </a:r>
            <a:r>
              <a:rPr lang="hu-HU" sz="2000" b="1" dirty="0">
                <a:solidFill>
                  <a:schemeClr val="hlink"/>
                </a:solidFill>
              </a:rPr>
              <a:t> és </a:t>
            </a:r>
            <a:r>
              <a:rPr lang="hu-HU" sz="2000" b="1" dirty="0" err="1">
                <a:solidFill>
                  <a:schemeClr val="hlink"/>
                </a:solidFill>
              </a:rPr>
              <a:t>budafai</a:t>
            </a:r>
            <a:r>
              <a:rPr lang="hu-HU" sz="2000" b="1" dirty="0">
                <a:solidFill>
                  <a:schemeClr val="hlink"/>
                </a:solidFill>
              </a:rPr>
              <a:t> </a:t>
            </a:r>
            <a:r>
              <a:rPr lang="hu-HU" sz="2000" b="1" dirty="0" smtClean="0">
                <a:solidFill>
                  <a:schemeClr val="hlink"/>
                </a:solidFill>
              </a:rPr>
              <a:t>olaj kitermelése</a:t>
            </a:r>
            <a:r>
              <a:rPr lang="hu-HU" sz="2000" dirty="0" smtClean="0">
                <a:solidFill>
                  <a:schemeClr val="hlink"/>
                </a:solidFill>
              </a:rPr>
              <a:t>, MAORT</a:t>
            </a:r>
            <a:endParaRPr lang="hu-HU" sz="2000" dirty="0">
              <a:solidFill>
                <a:schemeClr val="hlink"/>
              </a:solidFill>
            </a:endParaRPr>
          </a:p>
          <a:p>
            <a:pPr>
              <a:lnSpc>
                <a:spcPct val="90000"/>
              </a:lnSpc>
            </a:pPr>
            <a:r>
              <a:rPr lang="hu-HU" sz="2000" dirty="0">
                <a:solidFill>
                  <a:schemeClr val="hlink"/>
                </a:solidFill>
              </a:rPr>
              <a:t>1940 – kőolajtermék export </a:t>
            </a:r>
            <a:r>
              <a:rPr lang="hu-HU" sz="2000" dirty="0" err="1">
                <a:solidFill>
                  <a:schemeClr val="hlink"/>
                </a:solidFill>
              </a:rPr>
              <a:t>Mo.-ról</a:t>
            </a:r>
            <a:r>
              <a:rPr lang="hu-HU" sz="2000" dirty="0">
                <a:solidFill>
                  <a:schemeClr val="hlink"/>
                </a:solidFill>
              </a:rPr>
              <a:t> </a:t>
            </a:r>
          </a:p>
          <a:p>
            <a:pPr>
              <a:lnSpc>
                <a:spcPct val="90000"/>
              </a:lnSpc>
            </a:pPr>
            <a:r>
              <a:rPr lang="hu-HU" sz="2000" dirty="0">
                <a:solidFill>
                  <a:schemeClr val="hlink"/>
                </a:solidFill>
              </a:rPr>
              <a:t>1943 – 841 </a:t>
            </a:r>
            <a:r>
              <a:rPr lang="hu-HU" sz="2000" dirty="0" err="1">
                <a:solidFill>
                  <a:schemeClr val="hlink"/>
                </a:solidFill>
              </a:rPr>
              <a:t>kt</a:t>
            </a:r>
            <a:r>
              <a:rPr lang="hu-HU" sz="2000" dirty="0">
                <a:solidFill>
                  <a:schemeClr val="hlink"/>
                </a:solidFill>
              </a:rPr>
              <a:t>/év </a:t>
            </a:r>
            <a:r>
              <a:rPr lang="hu-HU" sz="2000" dirty="0" smtClean="0">
                <a:solidFill>
                  <a:schemeClr val="hlink"/>
                </a:solidFill>
              </a:rPr>
              <a:t>feldolgozó-kapacitás, MANÁT</a:t>
            </a:r>
            <a:endParaRPr lang="hu-HU" sz="2000" dirty="0">
              <a:solidFill>
                <a:schemeClr val="hlink"/>
              </a:solidFill>
            </a:endParaRPr>
          </a:p>
          <a:p>
            <a:pPr>
              <a:lnSpc>
                <a:spcPct val="90000"/>
              </a:lnSpc>
            </a:pPr>
            <a:r>
              <a:rPr lang="hu-HU" sz="2000" dirty="0">
                <a:solidFill>
                  <a:schemeClr val="hlink"/>
                </a:solidFill>
              </a:rPr>
              <a:t>1949 </a:t>
            </a:r>
            <a:r>
              <a:rPr lang="hu-HU" sz="2000" dirty="0" smtClean="0">
                <a:solidFill>
                  <a:schemeClr val="hlink"/>
                </a:solidFill>
              </a:rPr>
              <a:t>– államosítások, MASZOLAJ</a:t>
            </a:r>
            <a:endParaRPr lang="hu-HU" sz="2000" dirty="0">
              <a:solidFill>
                <a:schemeClr val="hlink"/>
              </a:solidFill>
            </a:endParaRPr>
          </a:p>
          <a:p>
            <a:pPr>
              <a:lnSpc>
                <a:spcPct val="90000"/>
              </a:lnSpc>
            </a:pPr>
            <a:r>
              <a:rPr lang="hu-HU" sz="2000" dirty="0">
                <a:solidFill>
                  <a:schemeClr val="hlink"/>
                </a:solidFill>
              </a:rPr>
              <a:t>1950 – 700 </a:t>
            </a:r>
            <a:r>
              <a:rPr lang="hu-HU" sz="2000" dirty="0" err="1">
                <a:solidFill>
                  <a:schemeClr val="hlink"/>
                </a:solidFill>
              </a:rPr>
              <a:t>kt</a:t>
            </a:r>
            <a:r>
              <a:rPr lang="hu-HU" sz="2000" dirty="0">
                <a:solidFill>
                  <a:schemeClr val="hlink"/>
                </a:solidFill>
              </a:rPr>
              <a:t>/év kapacitáson 570 </a:t>
            </a:r>
            <a:r>
              <a:rPr lang="hu-HU" sz="2000" dirty="0" err="1">
                <a:solidFill>
                  <a:schemeClr val="hlink"/>
                </a:solidFill>
              </a:rPr>
              <a:t>kt</a:t>
            </a:r>
            <a:r>
              <a:rPr lang="hu-HU" sz="2000" dirty="0">
                <a:solidFill>
                  <a:schemeClr val="hlink"/>
                </a:solidFill>
              </a:rPr>
              <a:t> feldolgozása, </a:t>
            </a:r>
            <a:r>
              <a:rPr lang="hu-HU" sz="2000" dirty="0" err="1">
                <a:solidFill>
                  <a:schemeClr val="hlink"/>
                </a:solidFill>
              </a:rPr>
              <a:t>IpMin</a:t>
            </a:r>
            <a:r>
              <a:rPr lang="hu-HU" sz="2000" dirty="0">
                <a:solidFill>
                  <a:schemeClr val="hlink"/>
                </a:solidFill>
              </a:rPr>
              <a:t> </a:t>
            </a:r>
            <a:r>
              <a:rPr lang="hu-HU" sz="2000" dirty="0" err="1">
                <a:solidFill>
                  <a:schemeClr val="hlink"/>
                </a:solidFill>
              </a:rPr>
              <a:t>Ásványolajipari</a:t>
            </a:r>
            <a:r>
              <a:rPr lang="hu-HU" sz="2000" dirty="0">
                <a:solidFill>
                  <a:schemeClr val="hlink"/>
                </a:solidFill>
              </a:rPr>
              <a:t> Főosztály</a:t>
            </a:r>
          </a:p>
          <a:p>
            <a:pPr>
              <a:lnSpc>
                <a:spcPct val="90000"/>
              </a:lnSpc>
            </a:pPr>
            <a:r>
              <a:rPr lang="hu-HU" sz="2000" dirty="0">
                <a:solidFill>
                  <a:schemeClr val="hlink"/>
                </a:solidFill>
              </a:rPr>
              <a:t>1957 – OKGT</a:t>
            </a:r>
          </a:p>
          <a:p>
            <a:pPr>
              <a:lnSpc>
                <a:spcPct val="90000"/>
              </a:lnSpc>
            </a:pPr>
            <a:r>
              <a:rPr lang="hu-HU" sz="2000" dirty="0">
                <a:solidFill>
                  <a:schemeClr val="hlink"/>
                </a:solidFill>
              </a:rPr>
              <a:t>1965 – a </a:t>
            </a:r>
            <a:r>
              <a:rPr lang="hu-HU" sz="2000" dirty="0" err="1">
                <a:solidFill>
                  <a:schemeClr val="hlink"/>
                </a:solidFill>
              </a:rPr>
              <a:t>szhb.-ai</a:t>
            </a:r>
            <a:r>
              <a:rPr lang="hu-HU" sz="2000" dirty="0">
                <a:solidFill>
                  <a:schemeClr val="hlink"/>
                </a:solidFill>
              </a:rPr>
              <a:t> Dunai Kőolajipari Vállalat 1 </a:t>
            </a:r>
            <a:r>
              <a:rPr lang="hu-HU" sz="2000" dirty="0" err="1">
                <a:solidFill>
                  <a:schemeClr val="hlink"/>
                </a:solidFill>
              </a:rPr>
              <a:t>Mt</a:t>
            </a:r>
            <a:r>
              <a:rPr lang="hu-HU" sz="2000" dirty="0">
                <a:solidFill>
                  <a:schemeClr val="hlink"/>
                </a:solidFill>
              </a:rPr>
              <a:t>/év kapacitású AV üzemének avatása (szovjet </a:t>
            </a:r>
            <a:r>
              <a:rPr lang="hu-HU" sz="2000" dirty="0" err="1">
                <a:solidFill>
                  <a:schemeClr val="hlink"/>
                </a:solidFill>
              </a:rPr>
              <a:t>romaskinói</a:t>
            </a:r>
            <a:r>
              <a:rPr lang="hu-HU" sz="2000" dirty="0">
                <a:solidFill>
                  <a:schemeClr val="hlink"/>
                </a:solidFill>
              </a:rPr>
              <a:t> kőolaj bázis)</a:t>
            </a:r>
            <a:r>
              <a:rPr lang="hu-HU" sz="2000" dirty="0"/>
              <a:t> </a:t>
            </a:r>
            <a:endParaRPr lang="hu-HU" sz="2000" dirty="0" smtClean="0"/>
          </a:p>
          <a:p>
            <a:pPr>
              <a:lnSpc>
                <a:spcPct val="90000"/>
              </a:lnSpc>
            </a:pPr>
            <a:r>
              <a:rPr lang="hu-HU" sz="2000" dirty="0" smtClean="0">
                <a:solidFill>
                  <a:schemeClr val="tx2"/>
                </a:solidFill>
              </a:rPr>
              <a:t>1991 – MOL </a:t>
            </a:r>
            <a:r>
              <a:rPr lang="hu-HU" sz="2000" dirty="0" err="1" smtClean="0">
                <a:solidFill>
                  <a:schemeClr val="tx2"/>
                </a:solidFill>
              </a:rPr>
              <a:t>NyRt</a:t>
            </a:r>
            <a:r>
              <a:rPr lang="hu-HU" sz="2000" dirty="0" smtClean="0">
                <a:solidFill>
                  <a:schemeClr val="tx2"/>
                </a:solidFill>
              </a:rPr>
              <a:t>.</a:t>
            </a:r>
            <a:endParaRPr lang="hu-HU" sz="2000" dirty="0">
              <a:solidFill>
                <a:schemeClr val="tx2"/>
              </a:solidFill>
            </a:endParaRPr>
          </a:p>
        </p:txBody>
      </p:sp>
      <p:sp>
        <p:nvSpPr>
          <p:cNvPr id="75780" name="Line 4"/>
          <p:cNvSpPr>
            <a:spLocks noChangeShapeType="1"/>
          </p:cNvSpPr>
          <p:nvPr/>
        </p:nvSpPr>
        <p:spPr bwMode="auto">
          <a:xfrm>
            <a:off x="6444456" y="1988840"/>
            <a:ext cx="431800" cy="0"/>
          </a:xfrm>
          <a:prstGeom prst="line">
            <a:avLst/>
          </a:prstGeom>
          <a:noFill/>
          <a:ln w="57150">
            <a:solidFill>
              <a:schemeClr val="hlink"/>
            </a:solidFill>
            <a:round/>
            <a:headEnd/>
            <a:tailEnd type="triangle" w="med" len="med"/>
          </a:ln>
          <a:effectLst/>
        </p:spPr>
        <p:txBody>
          <a:bodyPr/>
          <a:lstStyle/>
          <a:p>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4403</Words>
  <Application>Microsoft Office PowerPoint</Application>
  <PresentationFormat>Diavetítés a képernyőre (4:3 oldalarány)</PresentationFormat>
  <Paragraphs>761</Paragraphs>
  <Slides>50</Slides>
  <Notes>3</Notes>
  <HiddenSlides>0</HiddenSlides>
  <MMClips>0</MMClips>
  <ScaleCrop>false</ScaleCrop>
  <HeadingPairs>
    <vt:vector size="4" baseType="variant">
      <vt:variant>
        <vt:lpstr>Téma</vt:lpstr>
      </vt:variant>
      <vt:variant>
        <vt:i4>1</vt:i4>
      </vt:variant>
      <vt:variant>
        <vt:lpstr>Diacímek</vt:lpstr>
      </vt:variant>
      <vt:variant>
        <vt:i4>50</vt:i4>
      </vt:variant>
    </vt:vector>
  </HeadingPairs>
  <TitlesOfParts>
    <vt:vector size="51" baseType="lpstr">
      <vt:lpstr>Office-téma</vt:lpstr>
      <vt:lpstr>I. Konvencionális (kőolajalapú) közlekedési hajtóanyagok (motorbenzin, dízel-gázolaj, kerozin, bunker olaj)</vt:lpstr>
      <vt:lpstr>Coverage of transport modes and travel range by the main conventional and alternative fuels</vt:lpstr>
      <vt:lpstr>Az olaj- (és gáz)ipar felépítése</vt:lpstr>
      <vt:lpstr> Néhány olajos történelmi esemény 1/4</vt:lpstr>
      <vt:lpstr>Néhány olajos történelmi esemény 2/4</vt:lpstr>
      <vt:lpstr>Olajtermelés Azerbajdzsánban</vt:lpstr>
      <vt:lpstr>Nobel Brother’s Petroleum Company (‘Branobel’) in Baku 1876-1920</vt:lpstr>
      <vt:lpstr>Néhány olajos történelmi esemény 3/4</vt:lpstr>
      <vt:lpstr>Néhány olajos történelmi esemény 4/4</vt:lpstr>
      <vt:lpstr>Kőolaj jellemzők - kis kőolajkémia</vt:lpstr>
      <vt:lpstr>Néhány kőolaj- és kőolajtermék-tulajdonság</vt:lpstr>
      <vt:lpstr>  API gravity vs SG </vt:lpstr>
      <vt:lpstr>13. dia</vt:lpstr>
      <vt:lpstr>14. dia</vt:lpstr>
      <vt:lpstr>Selected crude oil properties</vt:lpstr>
      <vt:lpstr>Distribution of proved oil reserves</vt:lpstr>
      <vt:lpstr>Oil production/consumption by region</vt:lpstr>
      <vt:lpstr>Kőolajkereskedelmi irányok</vt:lpstr>
      <vt:lpstr>Oil reserves-to-production (R/P) ratios</vt:lpstr>
      <vt:lpstr>Kőolajtermelés és R/P-arányok 1965-2013</vt:lpstr>
      <vt:lpstr>Néhány ország olaj-(Mrdb, %) és földgáz-(trillió cf, %) készlete és R/P értéke 2014. jan. 1-jén</vt:lpstr>
      <vt:lpstr>Peak oil (1/2)</vt:lpstr>
      <vt:lpstr>23. dia</vt:lpstr>
      <vt:lpstr>24. dia</vt:lpstr>
      <vt:lpstr>25. dia</vt:lpstr>
      <vt:lpstr>How technology is prolonging North Sea productivity</vt:lpstr>
      <vt:lpstr>I.1. Kőolaj, története, jellemzői, tartalékok, oil peaking - összefoglalás</vt:lpstr>
      <vt:lpstr>I. Konvencionális (kőolajalapú) közlekedési hajtóanyagok (motorbenzin, dízel-gázolaj, kerozin, bunker olaj)</vt:lpstr>
      <vt:lpstr>29. dia</vt:lpstr>
      <vt:lpstr>30. dia</vt:lpstr>
      <vt:lpstr>31. dia</vt:lpstr>
      <vt:lpstr>Three essentials in the creation of conventional crude oil field („oil and gas is derived from ancient biomass”)</vt:lpstr>
      <vt:lpstr>33. dia</vt:lpstr>
      <vt:lpstr>34. dia</vt:lpstr>
      <vt:lpstr>35. dia</vt:lpstr>
      <vt:lpstr>36. dia</vt:lpstr>
      <vt:lpstr>Kérdések 3/3 Földgáz a ‘makói árokból’ API grav</vt:lpstr>
      <vt:lpstr>European Commission’s recommendations on minimum principles on shale gas (22 Jan 2014)</vt:lpstr>
      <vt:lpstr>Hydrocarbon reserves and recovery</vt:lpstr>
      <vt:lpstr>Finding – drilling – production</vt:lpstr>
      <vt:lpstr>Kőolaj- és földgázkutak </vt:lpstr>
      <vt:lpstr>Geology of natural gas resources</vt:lpstr>
      <vt:lpstr>43. dia</vt:lpstr>
      <vt:lpstr>44. dia</vt:lpstr>
      <vt:lpstr>45. dia</vt:lpstr>
      <vt:lpstr>46. dia</vt:lpstr>
      <vt:lpstr>47. dia</vt:lpstr>
      <vt:lpstr>A kitermelt kőolaj (és gáz) elsődleges kezelése</vt:lpstr>
      <vt:lpstr>49. dia</vt:lpstr>
      <vt:lpstr>I.2. Kőolaj (és földgáz) keletkezése, kutatása és termelése - összefoglalás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Konvencionális (kőolajalapú) közlekedési hajtóanyagok (motorbenzin, dízel-gázolaj, kerozin, bunker olaj)</dc:title>
  <dc:creator>lracz</dc:creator>
  <cp:lastModifiedBy>lracz</cp:lastModifiedBy>
  <cp:revision>2</cp:revision>
  <dcterms:created xsi:type="dcterms:W3CDTF">2014-03-06T22:08:47Z</dcterms:created>
  <dcterms:modified xsi:type="dcterms:W3CDTF">2014-03-06T22:15:11Z</dcterms:modified>
</cp:coreProperties>
</file>