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9" r:id="rId16"/>
    <p:sldId id="280" r:id="rId17"/>
    <p:sldId id="281" r:id="rId18"/>
    <p:sldId id="282" r:id="rId19"/>
    <p:sldId id="285" r:id="rId20"/>
    <p:sldId id="286" r:id="rId21"/>
    <p:sldId id="287" r:id="rId22"/>
    <p:sldId id="288" r:id="rId23"/>
    <p:sldId id="289" r:id="rId24"/>
    <p:sldId id="291" r:id="rId25"/>
    <p:sldId id="292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4" r:id="rId49"/>
    <p:sldId id="325" r:id="rId50"/>
    <p:sldId id="326" r:id="rId51"/>
    <p:sldId id="327" r:id="rId52"/>
    <p:sldId id="330" r:id="rId53"/>
    <p:sldId id="331" r:id="rId54"/>
    <p:sldId id="334" r:id="rId55"/>
    <p:sldId id="335" r:id="rId56"/>
    <p:sldId id="336" r:id="rId57"/>
    <p:sldId id="337" r:id="rId58"/>
    <p:sldId id="338" r:id="rId59"/>
    <p:sldId id="339" r:id="rId60"/>
    <p:sldId id="340" r:id="rId61"/>
    <p:sldId id="342" r:id="rId62"/>
    <p:sldId id="343" r:id="rId63"/>
    <p:sldId id="344" r:id="rId64"/>
    <p:sldId id="346" r:id="rId65"/>
    <p:sldId id="347" r:id="rId66"/>
    <p:sldId id="349" r:id="rId67"/>
    <p:sldId id="350" r:id="rId6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2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turn\groups\spt\etp\ETP2012\Presentations\121026%20CEPS\Copy%20of%20figure_17_4_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autoTitleDeleted val="1"/>
    <c:plotArea>
      <c:layout>
        <c:manualLayout>
          <c:layoutTarget val="inner"/>
          <c:xMode val="edge"/>
          <c:yMode val="edge"/>
          <c:x val="6.0735035857746054E-2"/>
          <c:y val="0.10117110550731979"/>
          <c:w val="0.67109114389451785"/>
          <c:h val="0.72634387488616381"/>
        </c:manualLayout>
      </c:layout>
      <c:areaChart>
        <c:grouping val="stacked"/>
        <c:ser>
          <c:idx val="13"/>
          <c:order val="0"/>
          <c:tx>
            <c:strRef>
              <c:f>'stacked area (double)'!$O$50</c:f>
              <c:strCache>
                <c:ptCount val="1"/>
                <c:pt idx="0">
                  <c:v>Gasoline/diesel</c:v>
                </c:pt>
              </c:strCache>
            </c:strRef>
          </c:tx>
          <c:spPr>
            <a:solidFill>
              <a:srgbClr val="A7A9AC"/>
            </a:solidFill>
            <a:ln>
              <a:solidFill>
                <a:srgbClr val="A7A9AC"/>
              </a:solidFill>
              <a:prstDash val="solid"/>
            </a:ln>
          </c:spPr>
          <c:cat>
            <c:numRef>
              <c:f>'stacked area (double)'!$P$40:$Z$40</c:f>
              <c:numCache>
                <c:formatCode>General</c:formatCode>
                <c:ptCount val="11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2020</c:v>
                </c:pt>
                <c:pt idx="5">
                  <c:v>2025</c:v>
                </c:pt>
                <c:pt idx="6">
                  <c:v>2030</c:v>
                </c:pt>
                <c:pt idx="7">
                  <c:v>2035</c:v>
                </c:pt>
                <c:pt idx="8">
                  <c:v>2040</c:v>
                </c:pt>
                <c:pt idx="9">
                  <c:v>2045</c:v>
                </c:pt>
                <c:pt idx="10">
                  <c:v>2050</c:v>
                </c:pt>
              </c:numCache>
            </c:numRef>
          </c:cat>
          <c:val>
            <c:numRef>
              <c:f>'stacked area (double)'!$P$50:$Z$50</c:f>
              <c:numCache>
                <c:formatCode>0.00</c:formatCode>
                <c:ptCount val="11"/>
                <c:pt idx="0">
                  <c:v>17.218789538299689</c:v>
                </c:pt>
                <c:pt idx="1">
                  <c:v>19.618419380794432</c:v>
                </c:pt>
                <c:pt idx="2">
                  <c:v>17.740545627659202</c:v>
                </c:pt>
                <c:pt idx="3">
                  <c:v>17.230995537400691</c:v>
                </c:pt>
                <c:pt idx="4">
                  <c:v>15.601887655564546</c:v>
                </c:pt>
                <c:pt idx="5">
                  <c:v>13.169956867451146</c:v>
                </c:pt>
                <c:pt idx="6">
                  <c:v>10.314439154855387</c:v>
                </c:pt>
                <c:pt idx="7">
                  <c:v>7.7582481577499234</c:v>
                </c:pt>
                <c:pt idx="8">
                  <c:v>5.6102628364953455</c:v>
                </c:pt>
                <c:pt idx="9">
                  <c:v>3.8916459120155715</c:v>
                </c:pt>
                <c:pt idx="10">
                  <c:v>2.1449600930366794</c:v>
                </c:pt>
              </c:numCache>
            </c:numRef>
          </c:val>
        </c:ser>
        <c:ser>
          <c:idx val="3"/>
          <c:order val="1"/>
          <c:tx>
            <c:strRef>
              <c:f>'stacked area (double)'!$O$44</c:f>
              <c:strCache>
                <c:ptCount val="1"/>
                <c:pt idx="0">
                  <c:v>CNG/LPG</c:v>
                </c:pt>
              </c:strCache>
            </c:strRef>
          </c:tx>
          <c:spPr>
            <a:solidFill>
              <a:srgbClr val="00678E"/>
            </a:solidFill>
            <a:ln>
              <a:solidFill>
                <a:srgbClr val="00678E"/>
              </a:solidFill>
              <a:prstDash val="solid"/>
            </a:ln>
          </c:spPr>
          <c:cat>
            <c:numRef>
              <c:f>'stacked area (double)'!$P$40:$Z$40</c:f>
              <c:numCache>
                <c:formatCode>General</c:formatCode>
                <c:ptCount val="11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2020</c:v>
                </c:pt>
                <c:pt idx="5">
                  <c:v>2025</c:v>
                </c:pt>
                <c:pt idx="6">
                  <c:v>2030</c:v>
                </c:pt>
                <c:pt idx="7">
                  <c:v>2035</c:v>
                </c:pt>
                <c:pt idx="8">
                  <c:v>2040</c:v>
                </c:pt>
                <c:pt idx="9">
                  <c:v>2045</c:v>
                </c:pt>
                <c:pt idx="10">
                  <c:v>2050</c:v>
                </c:pt>
              </c:numCache>
            </c:numRef>
          </c:cat>
          <c:val>
            <c:numRef>
              <c:f>'stacked area (double)'!$P$44:$Z$44</c:f>
              <c:numCache>
                <c:formatCode>0.00</c:formatCode>
                <c:ptCount val="11"/>
                <c:pt idx="0">
                  <c:v>2.0416335920894292E-2</c:v>
                </c:pt>
                <c:pt idx="1">
                  <c:v>4.9580863264329412E-4</c:v>
                </c:pt>
                <c:pt idx="2">
                  <c:v>6.3396013117049442E-4</c:v>
                </c:pt>
                <c:pt idx="3">
                  <c:v>3.8018354683520855E-2</c:v>
                </c:pt>
                <c:pt idx="4">
                  <c:v>0.38988240839960703</c:v>
                </c:pt>
                <c:pt idx="5">
                  <c:v>0.78243470027931428</c:v>
                </c:pt>
                <c:pt idx="6">
                  <c:v>1.3573080667887625</c:v>
                </c:pt>
                <c:pt idx="7">
                  <c:v>1.8868903613604315</c:v>
                </c:pt>
                <c:pt idx="8">
                  <c:v>1.6731946554459132</c:v>
                </c:pt>
                <c:pt idx="9">
                  <c:v>1.2917781482352748</c:v>
                </c:pt>
                <c:pt idx="10">
                  <c:v>0.74072699063872816</c:v>
                </c:pt>
              </c:numCache>
            </c:numRef>
          </c:val>
        </c:ser>
        <c:ser>
          <c:idx val="5"/>
          <c:order val="2"/>
          <c:tx>
            <c:strRef>
              <c:f>'stacked area (double)'!$O$46</c:f>
              <c:strCache>
                <c:ptCount val="1"/>
                <c:pt idx="0">
                  <c:v>Hybrid</c:v>
                </c:pt>
              </c:strCache>
            </c:strRef>
          </c:tx>
          <c:spPr>
            <a:solidFill>
              <a:srgbClr val="91547F"/>
            </a:solidFill>
            <a:ln>
              <a:solidFill>
                <a:srgbClr val="91547F"/>
              </a:solidFill>
              <a:prstDash val="solid"/>
            </a:ln>
          </c:spPr>
          <c:cat>
            <c:numRef>
              <c:f>'stacked area (double)'!$P$40:$Z$40</c:f>
              <c:numCache>
                <c:formatCode>General</c:formatCode>
                <c:ptCount val="11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2020</c:v>
                </c:pt>
                <c:pt idx="5">
                  <c:v>2025</c:v>
                </c:pt>
                <c:pt idx="6">
                  <c:v>2030</c:v>
                </c:pt>
                <c:pt idx="7">
                  <c:v>2035</c:v>
                </c:pt>
                <c:pt idx="8">
                  <c:v>2040</c:v>
                </c:pt>
                <c:pt idx="9">
                  <c:v>2045</c:v>
                </c:pt>
                <c:pt idx="10">
                  <c:v>2050</c:v>
                </c:pt>
              </c:numCache>
            </c:numRef>
          </c:cat>
          <c:val>
            <c:numRef>
              <c:f>'stacked area (double)'!$P$46:$Z$46</c:f>
              <c:numCache>
                <c:formatCode>0.00</c:formatCode>
                <c:ptCount val="11"/>
                <c:pt idx="0">
                  <c:v>3.8200542453901757E-5</c:v>
                </c:pt>
                <c:pt idx="1">
                  <c:v>4.892590317724903E-5</c:v>
                </c:pt>
                <c:pt idx="2">
                  <c:v>9.8580603303565764E-5</c:v>
                </c:pt>
                <c:pt idx="3">
                  <c:v>1.8292564743863984</c:v>
                </c:pt>
                <c:pt idx="4">
                  <c:v>2.3420339263643237</c:v>
                </c:pt>
                <c:pt idx="5">
                  <c:v>2.9424003970643247</c:v>
                </c:pt>
                <c:pt idx="6">
                  <c:v>3.4645356599684471</c:v>
                </c:pt>
                <c:pt idx="7">
                  <c:v>3.2560063860768778</c:v>
                </c:pt>
                <c:pt idx="8">
                  <c:v>3.3008430232869577</c:v>
                </c:pt>
                <c:pt idx="9">
                  <c:v>2.4908051952993375</c:v>
                </c:pt>
                <c:pt idx="10">
                  <c:v>1.4077825041168261</c:v>
                </c:pt>
              </c:numCache>
            </c:numRef>
          </c:val>
        </c:ser>
        <c:ser>
          <c:idx val="4"/>
          <c:order val="3"/>
          <c:tx>
            <c:strRef>
              <c:f>'stacked area (double)'!$O$45</c:f>
              <c:strCache>
                <c:ptCount val="1"/>
                <c:pt idx="0">
                  <c:v>Plug-in hybrid</c:v>
                </c:pt>
              </c:strCache>
            </c:strRef>
          </c:tx>
          <c:spPr>
            <a:solidFill>
              <a:srgbClr val="00B3D2"/>
            </a:solidFill>
            <a:ln>
              <a:solidFill>
                <a:srgbClr val="00B3D2"/>
              </a:solidFill>
              <a:prstDash val="solid"/>
            </a:ln>
          </c:spPr>
          <c:cat>
            <c:numRef>
              <c:f>'stacked area (double)'!$P$40:$Z$40</c:f>
              <c:numCache>
                <c:formatCode>General</c:formatCode>
                <c:ptCount val="11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2020</c:v>
                </c:pt>
                <c:pt idx="5">
                  <c:v>2025</c:v>
                </c:pt>
                <c:pt idx="6">
                  <c:v>2030</c:v>
                </c:pt>
                <c:pt idx="7">
                  <c:v>2035</c:v>
                </c:pt>
                <c:pt idx="8">
                  <c:v>2040</c:v>
                </c:pt>
                <c:pt idx="9">
                  <c:v>2045</c:v>
                </c:pt>
                <c:pt idx="10">
                  <c:v>2050</c:v>
                </c:pt>
              </c:numCache>
            </c:numRef>
          </c:cat>
          <c:val>
            <c:numRef>
              <c:f>'stacked area (double)'!$P$45:$Z$45</c:f>
              <c:numCache>
                <c:formatCode>0.00</c:formatCode>
                <c:ptCount val="11"/>
                <c:pt idx="0">
                  <c:v>3.4438488334252085E-11</c:v>
                </c:pt>
                <c:pt idx="1">
                  <c:v>5.8856054070378259E-11</c:v>
                </c:pt>
                <c:pt idx="2">
                  <c:v>3.5480856517755345E-11</c:v>
                </c:pt>
                <c:pt idx="3">
                  <c:v>0.15940894088494886</c:v>
                </c:pt>
                <c:pt idx="4">
                  <c:v>1.0508668900360112</c:v>
                </c:pt>
                <c:pt idx="5">
                  <c:v>2.4598910242084178</c:v>
                </c:pt>
                <c:pt idx="6">
                  <c:v>3.7405820446244644</c:v>
                </c:pt>
                <c:pt idx="7">
                  <c:v>4.8284331328662065</c:v>
                </c:pt>
                <c:pt idx="8">
                  <c:v>5.4019914658887034</c:v>
                </c:pt>
                <c:pt idx="9">
                  <c:v>6.3049701760691645</c:v>
                </c:pt>
                <c:pt idx="10">
                  <c:v>7.6950813262450257</c:v>
                </c:pt>
              </c:numCache>
            </c:numRef>
          </c:val>
        </c:ser>
        <c:ser>
          <c:idx val="2"/>
          <c:order val="4"/>
          <c:tx>
            <c:strRef>
              <c:f>'stacked area (double)'!$O$43</c:f>
              <c:strCache>
                <c:ptCount val="1"/>
                <c:pt idx="0">
                  <c:v>Electricity</c:v>
                </c:pt>
              </c:strCache>
            </c:strRef>
          </c:tx>
          <c:spPr>
            <a:solidFill>
              <a:srgbClr val="8BC669"/>
            </a:solidFill>
            <a:ln>
              <a:solidFill>
                <a:srgbClr val="8BC669"/>
              </a:solidFill>
              <a:prstDash val="solid"/>
            </a:ln>
          </c:spPr>
          <c:cat>
            <c:numRef>
              <c:f>'stacked area (double)'!$P$40:$Z$40</c:f>
              <c:numCache>
                <c:formatCode>General</c:formatCode>
                <c:ptCount val="11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2020</c:v>
                </c:pt>
                <c:pt idx="5">
                  <c:v>2025</c:v>
                </c:pt>
                <c:pt idx="6">
                  <c:v>2030</c:v>
                </c:pt>
                <c:pt idx="7">
                  <c:v>2035</c:v>
                </c:pt>
                <c:pt idx="8">
                  <c:v>2040</c:v>
                </c:pt>
                <c:pt idx="9">
                  <c:v>2045</c:v>
                </c:pt>
                <c:pt idx="10">
                  <c:v>2050</c:v>
                </c:pt>
              </c:numCache>
            </c:numRef>
          </c:cat>
          <c:val>
            <c:numRef>
              <c:f>'stacked area (double)'!$P$43:$Z$43</c:f>
              <c:numCache>
                <c:formatCode>0.00</c:formatCode>
                <c:ptCount val="11"/>
                <c:pt idx="0">
                  <c:v>1.7219244167126039E-11</c:v>
                </c:pt>
                <c:pt idx="1">
                  <c:v>1.9618684690126242E-11</c:v>
                </c:pt>
                <c:pt idx="2">
                  <c:v>1.7740428258877772E-11</c:v>
                </c:pt>
                <c:pt idx="3">
                  <c:v>3.7451578441217638E-2</c:v>
                </c:pt>
                <c:pt idx="4">
                  <c:v>0.32142968542245948</c:v>
                </c:pt>
                <c:pt idx="5">
                  <c:v>0.66204324248527924</c:v>
                </c:pt>
                <c:pt idx="6">
                  <c:v>1.0372838973814784</c:v>
                </c:pt>
                <c:pt idx="7">
                  <c:v>1.2481924924218673</c:v>
                </c:pt>
                <c:pt idx="8">
                  <c:v>1.7999064746985927</c:v>
                </c:pt>
                <c:pt idx="9">
                  <c:v>2.5090046176945098</c:v>
                </c:pt>
                <c:pt idx="10">
                  <c:v>3.4018949915193382</c:v>
                </c:pt>
              </c:numCache>
            </c:numRef>
          </c:val>
        </c:ser>
        <c:ser>
          <c:idx val="0"/>
          <c:order val="5"/>
          <c:tx>
            <c:strRef>
              <c:f>'stacked area (double)'!$O$41</c:f>
              <c:strCache>
                <c:ptCount val="1"/>
                <c:pt idx="0">
                  <c:v>FCEV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  <a:prstDash val="solid"/>
            </a:ln>
          </c:spPr>
          <c:cat>
            <c:numRef>
              <c:f>'stacked area (double)'!$P$40:$Z$40</c:f>
              <c:numCache>
                <c:formatCode>General</c:formatCode>
                <c:ptCount val="11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2020</c:v>
                </c:pt>
                <c:pt idx="5">
                  <c:v>2025</c:v>
                </c:pt>
                <c:pt idx="6">
                  <c:v>2030</c:v>
                </c:pt>
                <c:pt idx="7">
                  <c:v>2035</c:v>
                </c:pt>
                <c:pt idx="8">
                  <c:v>2040</c:v>
                </c:pt>
                <c:pt idx="9">
                  <c:v>2045</c:v>
                </c:pt>
                <c:pt idx="10">
                  <c:v>2050</c:v>
                </c:pt>
              </c:numCache>
            </c:numRef>
          </c:cat>
          <c:val>
            <c:numRef>
              <c:f>'stacked area (double)'!$P$41:$Z$41</c:f>
              <c:numCache>
                <c:formatCode>0.00</c:formatCode>
                <c:ptCount val="11"/>
                <c:pt idx="0">
                  <c:v>1.7219244167126039E-11</c:v>
                </c:pt>
                <c:pt idx="1">
                  <c:v>1.9618684690126242E-11</c:v>
                </c:pt>
                <c:pt idx="2">
                  <c:v>1.7740428258877772E-11</c:v>
                </c:pt>
                <c:pt idx="3">
                  <c:v>1.9297060784846382E-7</c:v>
                </c:pt>
                <c:pt idx="4">
                  <c:v>1.9708071570025327E-7</c:v>
                </c:pt>
                <c:pt idx="5">
                  <c:v>2.0018728304506216E-7</c:v>
                </c:pt>
                <c:pt idx="6">
                  <c:v>0.41386313066182978</c:v>
                </c:pt>
                <c:pt idx="7">
                  <c:v>1.0202294695246832</c:v>
                </c:pt>
                <c:pt idx="8">
                  <c:v>2.01182154418454</c:v>
                </c:pt>
                <c:pt idx="9">
                  <c:v>3.0098459506859667</c:v>
                </c:pt>
                <c:pt idx="10">
                  <c:v>3.8076340944432947</c:v>
                </c:pt>
              </c:numCache>
            </c:numRef>
          </c:val>
        </c:ser>
        <c:axId val="735472256"/>
        <c:axId val="735482240"/>
      </c:areaChart>
      <c:catAx>
        <c:axId val="735472256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000000"/>
            </a:solidFill>
          </a:ln>
        </c:spPr>
        <c:crossAx val="735482240"/>
        <c:crossesAt val="0"/>
        <c:auto val="1"/>
        <c:lblAlgn val="ctr"/>
        <c:lblOffset val="100"/>
        <c:tickLblSkip val="2"/>
      </c:catAx>
      <c:valAx>
        <c:axId val="735482240"/>
        <c:scaling>
          <c:orientation val="minMax"/>
          <c:max val="25"/>
        </c:scaling>
        <c:axPos val="l"/>
        <c:majorGridlines>
          <c:spPr>
            <a:ln w="12700" cap="rnd">
              <a:solidFill>
                <a:schemeClr val="tx1"/>
              </a:solidFill>
              <a:prstDash val="sysDot"/>
            </a:ln>
          </c:spPr>
        </c:majorGridlines>
        <c:numFmt formatCode="General" sourceLinked="0"/>
        <c:tickLblPos val="nextTo"/>
        <c:spPr>
          <a:ln>
            <a:noFill/>
          </a:ln>
        </c:spPr>
        <c:crossAx val="735472256"/>
        <c:crosses val="autoZero"/>
        <c:crossBetween val="midCat"/>
        <c:majorUnit val="5"/>
      </c:valAx>
      <c:spPr>
        <a:noFill/>
      </c:spPr>
    </c:plotArea>
    <c:legend>
      <c:legendPos val="r"/>
      <c:layout/>
    </c:legend>
    <c:plotVisOnly val="1"/>
    <c:dispBlanksAs val="zero"/>
  </c:chart>
  <c:spPr>
    <a:noFill/>
    <a:ln>
      <a:noFill/>
    </a:ln>
  </c:spPr>
  <c:txPr>
    <a:bodyPr/>
    <a:lstStyle/>
    <a:p>
      <a:pPr>
        <a:defRPr sz="1000" b="0" i="0">
          <a:latin typeface="+mn-lt"/>
          <a:cs typeface="PFAgoraSansPro-Light"/>
        </a:defRPr>
      </a:pPr>
      <a:endParaRPr lang="hu-H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B38CB-918C-41BF-B561-239A3FB3BCDB}" type="datetimeFigureOut">
              <a:rPr lang="hu-HU" smtClean="0"/>
              <a:t>2014.04.24.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6EB9C-A076-4C79-98E5-367A77B38A89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mtClean="0"/>
              <a:t>Conventional ICEs will remain dominant in new vehicle sales for the next 2 decades, even in a low carbon scenario.</a:t>
            </a:r>
          </a:p>
          <a:p>
            <a:pPr eaLnBrk="1" hangingPunct="1"/>
            <a:r>
              <a:rPr lang="fr-FR" smtClean="0"/>
              <a:t>The EU has done a good job on improving vehicle efficiency, thanks to the fuel economy standard for cars.</a:t>
            </a:r>
          </a:p>
          <a:p>
            <a:pPr eaLnBrk="1" hangingPunct="1"/>
            <a:r>
              <a:rPr lang="fr-FR" smtClean="0"/>
              <a:t>The trucks FE standard implementation needs to be accelerated, as fuel demand growth will now come from the road freight sector.</a:t>
            </a:r>
          </a:p>
          <a:p>
            <a:pPr eaLnBrk="1" hangingPunct="1"/>
            <a:r>
              <a:rPr lang="fr-FR" smtClean="0"/>
              <a:t>Standrds are acting on the supply side; the demand side also needs to be addressed and harmonized, through common labels across the EU, and fiscal policies for fuels and vehicles that are consistent and harmonized</a:t>
            </a:r>
          </a:p>
          <a:p>
            <a:pPr eaLnBrk="1" hangingPunct="1"/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044497-1FE0-426B-B536-75F54711B04C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API – </a:t>
            </a:r>
            <a:r>
              <a:rPr lang="hu-HU" dirty="0" err="1" smtClean="0"/>
              <a:t>Amer</a:t>
            </a:r>
            <a:r>
              <a:rPr lang="hu-HU" dirty="0" smtClean="0"/>
              <a:t>. </a:t>
            </a:r>
            <a:r>
              <a:rPr lang="hu-HU" dirty="0" err="1" smtClean="0"/>
              <a:t>Petr</a:t>
            </a:r>
            <a:r>
              <a:rPr lang="hu-HU" dirty="0" smtClean="0"/>
              <a:t>. </a:t>
            </a:r>
            <a:r>
              <a:rPr lang="hu-HU" dirty="0" err="1" smtClean="0"/>
              <a:t>Inst</a:t>
            </a:r>
            <a:r>
              <a:rPr lang="hu-HU" dirty="0" smtClean="0"/>
              <a:t>.</a:t>
            </a:r>
          </a:p>
          <a:p>
            <a:r>
              <a:rPr lang="hu-HU" dirty="0" smtClean="0"/>
              <a:t>SAE – Society of Automotive </a:t>
            </a:r>
            <a:r>
              <a:rPr lang="hu-HU" dirty="0" err="1" smtClean="0"/>
              <a:t>Engineers</a:t>
            </a:r>
            <a:endParaRPr lang="hu-HU" dirty="0" smtClean="0"/>
          </a:p>
          <a:p>
            <a:r>
              <a:rPr lang="hu-HU" dirty="0" smtClean="0"/>
              <a:t>NLGI</a:t>
            </a:r>
            <a:r>
              <a:rPr lang="hu-HU" baseline="0" dirty="0" smtClean="0"/>
              <a:t> – National </a:t>
            </a:r>
            <a:r>
              <a:rPr lang="hu-HU" baseline="0" dirty="0" err="1" smtClean="0"/>
              <a:t>Lubricating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Grease</a:t>
            </a:r>
            <a:r>
              <a:rPr lang="hu-HU" baseline="0" dirty="0" smtClean="0"/>
              <a:t> Institute (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U.S.)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755-1F97-4E74-B548-C42FBE1DA470}" type="slidenum">
              <a:rPr lang="hu-HU" smtClean="0"/>
              <a:pPr/>
              <a:t>45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755-1F97-4E74-B548-C42FBE1DA470}" type="slidenum">
              <a:rPr lang="hu-HU" smtClean="0"/>
              <a:pPr/>
              <a:t>47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NLGI - National </a:t>
            </a:r>
            <a:r>
              <a:rPr lang="hu-HU" dirty="0" err="1" smtClean="0"/>
              <a:t>Lubricating</a:t>
            </a:r>
            <a:r>
              <a:rPr lang="hu-HU" dirty="0" smtClean="0"/>
              <a:t> </a:t>
            </a:r>
            <a:r>
              <a:rPr lang="hu-HU" dirty="0" err="1" smtClean="0"/>
              <a:t>Grease</a:t>
            </a:r>
            <a:r>
              <a:rPr lang="hu-HU" dirty="0" smtClean="0"/>
              <a:t> Institute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755-1F97-4E74-B548-C42FBE1DA470}" type="slidenum">
              <a:rPr lang="hu-HU" smtClean="0"/>
              <a:pPr/>
              <a:t>64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755-1F97-4E74-B548-C42FBE1DA470}" type="slidenum">
              <a:rPr lang="hu-HU" smtClean="0"/>
              <a:pPr/>
              <a:t>65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044C-DB27-48CD-BE9E-71E629F6F599}" type="datetimeFigureOut">
              <a:rPr lang="hu-HU" smtClean="0"/>
              <a:t>2014.04.24.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8E1A-893F-435B-8E42-812029559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044C-DB27-48CD-BE9E-71E629F6F599}" type="datetimeFigureOut">
              <a:rPr lang="hu-HU" smtClean="0"/>
              <a:t>2014.04.24.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8E1A-893F-435B-8E42-812029559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044C-DB27-48CD-BE9E-71E629F6F599}" type="datetimeFigureOut">
              <a:rPr lang="hu-HU" smtClean="0"/>
              <a:t>2014.04.24.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8E1A-893F-435B-8E42-812029559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748800"/>
            <a:ext cx="8424000" cy="46673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3100"/>
              </a:lnSpc>
              <a:defRPr sz="3000" spc="-85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340768"/>
            <a:ext cx="8424000" cy="4851231"/>
          </a:xfrm>
        </p:spPr>
        <p:txBody>
          <a:bodyPr lIns="0" tIns="0" rIns="0" bIns="0">
            <a:normAutofit/>
          </a:bodyPr>
          <a:lstStyle>
            <a:lvl1pPr marL="184075" indent="-216000">
              <a:lnSpc>
                <a:spcPts val="2200"/>
              </a:lnSpc>
              <a:spcBef>
                <a:spcPts val="0"/>
              </a:spcBef>
              <a:defRPr sz="2200" spc="-17" baseline="0"/>
            </a:lvl1pPr>
            <a:lvl2pPr marL="432000" indent="-216000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•"/>
              <a:defRPr sz="2200" spc="-17" baseline="0"/>
            </a:lvl2pPr>
            <a:lvl3pPr marL="648000" indent="-216000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•"/>
              <a:defRPr sz="2200" spc="-17" baseline="0"/>
            </a:lvl3pPr>
            <a:lvl4pPr marL="864000" indent="-216000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•"/>
              <a:defRPr sz="2200" spc="-17" baseline="0"/>
            </a:lvl4pPr>
            <a:lvl5pPr marL="1080000" indent="-216000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•"/>
              <a:defRPr sz="2200" spc="-17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9642" y="6300000"/>
            <a:ext cx="3044359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lnSpc>
                <a:spcPts val="1000"/>
              </a:lnSpc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BP Statistical Review of World Energy 2012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© BP 2012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0000" y="1215531"/>
            <a:ext cx="8424000" cy="0"/>
          </a:xfrm>
          <a:prstGeom prst="line">
            <a:avLst/>
          </a:prstGeom>
          <a:ln w="508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60000" y="6264000"/>
            <a:ext cx="8424000" cy="0"/>
          </a:xfrm>
          <a:prstGeom prst="line">
            <a:avLst/>
          </a:prstGeom>
          <a:ln w="508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0829" y="332656"/>
            <a:ext cx="573171" cy="75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0854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685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685800" y="1066800"/>
            <a:ext cx="8229600" cy="4800600"/>
          </a:xfrm>
        </p:spPr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>
          <a:xfrm>
            <a:off x="3124200" y="59499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>
          <a:xfrm>
            <a:off x="6172200" y="59499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6DBE77B-BDFA-4D94-A8FE-AE8D262C9A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044C-DB27-48CD-BE9E-71E629F6F599}" type="datetimeFigureOut">
              <a:rPr lang="hu-HU" smtClean="0"/>
              <a:t>2014.04.24.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8E1A-893F-435B-8E42-812029559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044C-DB27-48CD-BE9E-71E629F6F599}" type="datetimeFigureOut">
              <a:rPr lang="hu-HU" smtClean="0"/>
              <a:t>2014.04.24.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8E1A-893F-435B-8E42-812029559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044C-DB27-48CD-BE9E-71E629F6F599}" type="datetimeFigureOut">
              <a:rPr lang="hu-HU" smtClean="0"/>
              <a:t>2014.04.24.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8E1A-893F-435B-8E42-812029559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044C-DB27-48CD-BE9E-71E629F6F599}" type="datetimeFigureOut">
              <a:rPr lang="hu-HU" smtClean="0"/>
              <a:t>2014.04.24.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8E1A-893F-435B-8E42-812029559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044C-DB27-48CD-BE9E-71E629F6F599}" type="datetimeFigureOut">
              <a:rPr lang="hu-HU" smtClean="0"/>
              <a:t>2014.04.24.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8E1A-893F-435B-8E42-812029559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044C-DB27-48CD-BE9E-71E629F6F599}" type="datetimeFigureOut">
              <a:rPr lang="hu-HU" smtClean="0"/>
              <a:t>2014.04.24.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8E1A-893F-435B-8E42-812029559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044C-DB27-48CD-BE9E-71E629F6F599}" type="datetimeFigureOut">
              <a:rPr lang="hu-HU" smtClean="0"/>
              <a:t>2014.04.24.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8E1A-893F-435B-8E42-812029559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044C-DB27-48CD-BE9E-71E629F6F599}" type="datetimeFigureOut">
              <a:rPr lang="hu-HU" smtClean="0"/>
              <a:t>2014.04.24.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8E1A-893F-435B-8E42-812029559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0044C-DB27-48CD-BE9E-71E629F6F599}" type="datetimeFigureOut">
              <a:rPr lang="hu-HU" smtClean="0"/>
              <a:t>2014.04.24.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98E1A-893F-435B-8E42-812029559C55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dseurope.com/" TargetMode="External"/><Relationship Id="rId2" Type="http://schemas.openxmlformats.org/officeDocument/2006/relationships/hyperlink" Target="http://eur-lex.europa.eu/LexUriServ/LexUriServ.do?uri=COM:2013:0017:FIN:EN: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uroparl.europa.eu/sides/getDoc.do?pubRef=-//EP//TEXT+IMPRESS+20140317IPR39144+0+DOC+XML+V0//EN&amp;language=EN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ytimes.com/2014/01/12/automobiles/autoreviews/a-hybrid-pioneer-is-back-in-the-hunt.html?hp&amp;_r=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hu.wikipedia.org/w/index.php?title=F%C3%A1jl:Hybridserial-hu.svg&amp;filetimestamp=20090507110539" TargetMode="External"/><Relationship Id="rId7" Type="http://schemas.openxmlformats.org/officeDocument/2006/relationships/hyperlink" Target="http://hu.wikipedia.org/w/index.php?title=F%C3%A1jl:Hybridcombined-hu.svg&amp;filetimestamp=20090507104523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hu.wikipedia.org/w/index.php?title=F%C3%A1jl:Hybridparallel-hu.svg&amp;filetimestamp=20090507105438" TargetMode="Externa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/index.php?title=F%C3%A1jl:Hybridserial-hu.svg&amp;filetimestamp=20090507110539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hu.wikipedia.org/w/index.php?title=F%C3%A1jl:Hybridparallel-hu.svg&amp;filetimestamp=20090507105438" TargetMode="Externa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zmag.com/phinergy-metal-air-battery/26922/" TargetMode="External"/><Relationship Id="rId2" Type="http://schemas.openxmlformats.org/officeDocument/2006/relationships/hyperlink" Target="http://www.extremetech.com/computing/153614-new-lithium-ion-battery-design-thats-2000-times-more-powerful-recharges-1000-times-fas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igo.hu/auto/20131017-par-ev-es-akku-sem-kell-a-villanyautokba.html?sec-7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igo.hu/" TargetMode="External"/><Relationship Id="rId2" Type="http://schemas.openxmlformats.org/officeDocument/2006/relationships/hyperlink" Target="http://www.origo.hu/auto/20100301-ferrari-599-gtb-hibrid-elozetes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igo.hu/auto/20130322-harom-ev-mulva-jon-a-levegovel-hajtott-auto.html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igo.hu/auto/20130430-utcai-kerst-tesztel-a-volvo.html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mno.hu/autopult/11-liter100-kilometer-itt-a-hibrid-dizel-up-a-volkswagentol-1194287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http://www.automotor.hu/hirek/vilagrekord-auto-alruhaban-avagy-vw-up-11-l100-km-es-atlagfogyasztassal-524543" TargetMode="External"/><Relationship Id="rId4" Type="http://schemas.openxmlformats.org/officeDocument/2006/relationships/hyperlink" Target="http://mno.hu/autopult/11-liter100-kilometer-itt-a-hibrid-dizel-up-a-volkswagentol-1194287%20viewed%209%20Nov%202013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nissannews.com/en-US/nissan/usa/channels/us-united-states-nissan-models-leaf/presskits/us-2013-nissan-leaf-press-kit?page=3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teslamotors.com/models/feature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dseurope.com/" TargetMode="External"/><Relationship Id="rId2" Type="http://schemas.openxmlformats.org/officeDocument/2006/relationships/hyperlink" Target="http://eur-lex.europa.eu/LexUriServ/LexUriServ.do?uri=COM:2013:0017:FIN:EN: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uroparl.europa.eu/sides/getDoc.do?pubRef=-//EP//TEXT+IM-PRESS+20140317IPR39144+0+DOC+XML+V0//EN&amp;language=EN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index.hu/bloghu/hamster/2013/04/14/becs_uj_villanybuszai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rigo.hu/auto/20130405-egyliteres-fogyasztas-kis-szepseghibaval-volkswagen-xl1-bemutato.html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municheye.com/news/Germany-in-the-top-three-for-electric-vehicle-sales-in-2013-2856" TargetMode="External"/><Relationship Id="rId2" Type="http://schemas.openxmlformats.org/officeDocument/2006/relationships/hyperlink" Target="http://www.abb-conversations.com/2014/02/top-electric-cars-in-17-european-countries-char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ia.gov/oiaf/aeo/tablebrowser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755627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II. Alternatív közlekedési hajtóanyagok</a:t>
            </a:r>
            <a:b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(Földgáz, LPG,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biofuels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hu-H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hidrogen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hu-H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electricity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6713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II.4. Hidrogén és elektromos motor meghajtás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hidrogén motorikus felhasználása (1/2)</a:t>
            </a:r>
            <a:endParaRPr lang="hu-HU" sz="2800" dirty="0"/>
          </a:p>
        </p:txBody>
      </p:sp>
      <p:pic>
        <p:nvPicPr>
          <p:cNvPr id="1182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1887" y="1600200"/>
            <a:ext cx="60402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2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525" y="1090632"/>
            <a:ext cx="6838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hidrogén motorikus felhasználása (2/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67394" name="Picture 2" descr="http://www.h2-economy.com/images/compressed-hydrogen-stor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552728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Energiacellák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83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1887" y="1600200"/>
            <a:ext cx="60402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zövegdoboz 3"/>
          <p:cNvSpPr txBox="1"/>
          <p:nvPr/>
        </p:nvSpPr>
        <p:spPr>
          <a:xfrm>
            <a:off x="857224" y="5500702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1830- –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W.R.Grove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: H2SO4 elektrolit,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Pt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elektród [két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Pt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elektród, egyik végük H2SO4-ben, másik végük külön-külön zárt O2-t és H2-t tartalmazó tartályokban]; </a:t>
            </a:r>
          </a:p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1953 – Sir Francis T. Bacon: KOH elektrolit, porózus nikkel elektród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Convention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vs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fuel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cell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propulsion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70466" name="Picture 2" descr="http://www.sbg.ac.at/ipk/avstudio/pierofun/fuelcell/scans/efficienc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334" y="1901155"/>
            <a:ext cx="6877050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Energiacellák</a:t>
            </a:r>
            <a:endParaRPr lang="hu-HU" sz="2800" dirty="0"/>
          </a:p>
        </p:txBody>
      </p:sp>
      <p:pic>
        <p:nvPicPr>
          <p:cNvPr id="1186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1887" y="1600200"/>
            <a:ext cx="60402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églalap 3"/>
          <p:cNvSpPr/>
          <p:nvPr/>
        </p:nvSpPr>
        <p:spPr>
          <a:xfrm>
            <a:off x="4319366" y="3244334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∆G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Energiacellák – PEM </a:t>
            </a:r>
            <a:b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(proton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exchange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membrane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hu-HU" sz="2800" dirty="0"/>
          </a:p>
        </p:txBody>
      </p:sp>
      <p:pic>
        <p:nvPicPr>
          <p:cNvPr id="1187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1887" y="1600200"/>
            <a:ext cx="60402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zövegdoboz 3"/>
          <p:cNvSpPr txBox="1"/>
          <p:nvPr/>
        </p:nvSpPr>
        <p:spPr>
          <a:xfrm>
            <a:off x="1357290" y="5517232"/>
            <a:ext cx="6643734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itchFamily="34" charset="0"/>
                <a:cs typeface="Arial" pitchFamily="34" charset="0"/>
              </a:rPr>
              <a:t>Fluorozott szénhidrogén-alapú polimer elektrolit (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DuPont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), (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CO-érzékeny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) platinával impregnált grafit elektródok, működési hőm.: 80C, &gt;50%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elm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. hatásfok; belsőégésű motor helyettesítésére (Ford, GM, Honda, Toyota, Renault, VW;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DaimlerChrysler-busz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r>
              <a:rPr lang="hu-HU" sz="1600" dirty="0" smtClean="0">
                <a:latin typeface="Arial" pitchFamily="34" charset="0"/>
                <a:cs typeface="Arial" pitchFamily="34" charset="0"/>
              </a:rPr>
              <a:t>Gond: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Pt-készlet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max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. 15 évre elegendőek</a:t>
            </a:r>
            <a:endParaRPr lang="hu-H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Energiacellák – AFC</a:t>
            </a:r>
            <a:b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alkaline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Bacon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fuel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cell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188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1256878"/>
            <a:ext cx="6838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971600" y="5733256"/>
            <a:ext cx="7272808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itchFamily="34" charset="0"/>
                <a:cs typeface="Arial" pitchFamily="34" charset="0"/>
              </a:rPr>
              <a:t>KOH oldat elektrolittal telített porózus mátrix (pl. azbeszt), statikus, vagy áramló elektrolit, min.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oxigéndús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levegő (K2CO3 blokkolja a katódot), olcsó előállítás és drága alkalmazás, Apollo és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Space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Shuttle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programban használták, továbbfejlesztik</a:t>
            </a:r>
            <a:endParaRPr lang="hu-H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Energiacellák – MCFC</a:t>
            </a:r>
            <a:b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molten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carbonate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fuel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cell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hu-HU" sz="2800" dirty="0"/>
          </a:p>
        </p:txBody>
      </p:sp>
      <p:pic>
        <p:nvPicPr>
          <p:cNvPr id="1189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1887" y="1600200"/>
            <a:ext cx="60402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zövegdoboz 3"/>
          <p:cNvSpPr txBox="1"/>
          <p:nvPr/>
        </p:nvSpPr>
        <p:spPr>
          <a:xfrm>
            <a:off x="1285852" y="5857892"/>
            <a:ext cx="664373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itchFamily="34" charset="0"/>
                <a:cs typeface="Arial" pitchFamily="34" charset="0"/>
              </a:rPr>
              <a:t>Olvadt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lítium-kálium-karbonát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só elektrolit, hidrogénnel reagálva CO2-t bocsát ki, működési hőm.: 650 C (hidrogént földgázból reformálnak); nehéz, nagy kiterjedésű – rögzített hely</a:t>
            </a:r>
            <a:endParaRPr lang="hu-H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Energiacellák – SOFC</a:t>
            </a:r>
            <a:b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solid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oxide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fuel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cell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190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1447822"/>
            <a:ext cx="6838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857224" y="6000768"/>
            <a:ext cx="7429552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hu-HU" sz="1600" dirty="0" smtClean="0">
                <a:latin typeface="Arial" pitchFamily="34" charset="0"/>
                <a:cs typeface="Arial" pitchFamily="34" charset="0"/>
              </a:rPr>
              <a:t>Szilárd kerámia (ZrO2) elektrolit, Co-ZrO2 vagy Ni-ZrO2 anód, működési hőm.: 1000 C (saját földgáz reformáló); 50-60%-os hatásfok (a távozó gázok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hőhasznosítása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esetén 80-85%), de nehéz, nagy kiterjedésű – rögzített hely</a:t>
            </a:r>
            <a:endParaRPr lang="hu-H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760040" y="213042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Villamos meghajtás</a:t>
            </a: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lang="hu-HU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Coverage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transport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modes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and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travel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range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by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main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convential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hu-H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alternative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fuels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/>
        </p:nvGraphicFramePr>
        <p:xfrm>
          <a:off x="755576" y="1700805"/>
          <a:ext cx="7704853" cy="4464499"/>
        </p:xfrm>
        <a:graphic>
          <a:graphicData uri="http://schemas.openxmlformats.org/drawingml/2006/table">
            <a:tbl>
              <a:tblPr/>
              <a:tblGrid>
                <a:gridCol w="1135367"/>
                <a:gridCol w="580023"/>
                <a:gridCol w="468955"/>
                <a:gridCol w="740455"/>
                <a:gridCol w="431932"/>
                <a:gridCol w="481296"/>
                <a:gridCol w="715774"/>
                <a:gridCol w="407250"/>
                <a:gridCol w="362001"/>
                <a:gridCol w="382569"/>
                <a:gridCol w="530660"/>
                <a:gridCol w="752797"/>
                <a:gridCol w="715774"/>
              </a:tblGrid>
              <a:tr h="32211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Fuel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Mode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Road-passenger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Road-freight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Air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8302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short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medium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medium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short-sea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maritime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11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Natural gas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32211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(biomethane)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1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LPG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11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Gasoline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1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Gas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oil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1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Kerosene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1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Bunker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oil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3221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Biofuels (liquid)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3221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Hydrogen (fuel cell)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Electricity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11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Alternatives as classified by the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EC</a:t>
                      </a:r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u-HU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Transport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683568" y="630932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Based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European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Commission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COM(2013) 17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final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(24.1.2013) ‘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Clean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power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transport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: A European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alternative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fuels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strategy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’ p.4.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Jobbra nyíl 4"/>
          <p:cNvSpPr/>
          <p:nvPr/>
        </p:nvSpPr>
        <p:spPr>
          <a:xfrm>
            <a:off x="251520" y="5231480"/>
            <a:ext cx="504056" cy="2857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Jobbra nyíl 5"/>
          <p:cNvSpPr/>
          <p:nvPr/>
        </p:nvSpPr>
        <p:spPr>
          <a:xfrm>
            <a:off x="251520" y="5591520"/>
            <a:ext cx="504056" cy="2857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Villamos meghajtású járművek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548681"/>
            <a:ext cx="8712968" cy="2808311"/>
          </a:xfrm>
          <a:solidFill>
            <a:srgbClr val="FFFF0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EU STRATÉGIA:</a:t>
            </a:r>
          </a:p>
          <a:p>
            <a:pPr marL="342900" lvl="1" indent="-342900">
              <a:buNone/>
            </a:pPr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Electricity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short-range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road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passenger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freight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rail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[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today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varying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situation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EU; </a:t>
            </a:r>
            <a:r>
              <a:rPr lang="hu-HU" sz="1400" i="1" dirty="0" err="1" smtClean="0">
                <a:latin typeface="Arial" pitchFamily="34" charset="0"/>
                <a:cs typeface="Arial" pitchFamily="34" charset="0"/>
              </a:rPr>
              <a:t>significant</a:t>
            </a:r>
            <a:r>
              <a:rPr lang="hu-HU" sz="1400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hu-HU" sz="1400" b="1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hu-HU" sz="1400" b="1" i="1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hu-HU" sz="1400" b="1" i="1" dirty="0" smtClean="0">
                <a:latin typeface="Arial" pitchFamily="34" charset="0"/>
                <a:cs typeface="Arial" pitchFamily="34" charset="0"/>
              </a:rPr>
              <a:t> HU </a:t>
            </a:r>
            <a:r>
              <a:rPr lang="hu-HU" sz="1400" b="1" i="1" dirty="0" err="1" smtClean="0">
                <a:latin typeface="Arial" pitchFamily="34" charset="0"/>
                <a:cs typeface="Arial" pitchFamily="34" charset="0"/>
              </a:rPr>
              <a:t>thousand-fold</a:t>
            </a:r>
            <a:r>
              <a:rPr lang="hu-HU" sz="1400" b="1" i="1" dirty="0" smtClean="0">
                <a:latin typeface="Arial" pitchFamily="34" charset="0"/>
                <a:cs typeface="Arial" pitchFamily="34" charset="0"/>
              </a:rPr>
              <a:t>: 7►</a:t>
            </a:r>
            <a:r>
              <a:rPr lang="hu-HU" sz="1400" b="1" i="1" dirty="0" err="1" smtClean="0">
                <a:latin typeface="Arial" pitchFamily="34" charset="0"/>
                <a:cs typeface="Arial" pitchFamily="34" charset="0"/>
              </a:rPr>
              <a:t>7</a:t>
            </a:r>
            <a:r>
              <a:rPr lang="hu-HU" sz="1400" b="1" i="1" dirty="0" smtClean="0">
                <a:latin typeface="Arial" pitchFamily="34" charset="0"/>
                <a:cs typeface="Arial" pitchFamily="34" charset="0"/>
              </a:rPr>
              <a:t>,000) </a:t>
            </a:r>
            <a:r>
              <a:rPr lang="hu-HU" sz="1400" i="1" dirty="0" err="1" smtClean="0">
                <a:latin typeface="Arial" pitchFamily="34" charset="0"/>
                <a:cs typeface="Arial" pitchFamily="34" charset="0"/>
              </a:rPr>
              <a:t>increase</a:t>
            </a:r>
            <a:r>
              <a:rPr lang="hu-HU" sz="1400" i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hu-HU" sz="1400" i="1" dirty="0" err="1" smtClean="0">
                <a:latin typeface="Arial" pitchFamily="34" charset="0"/>
                <a:cs typeface="Arial" pitchFamily="34" charset="0"/>
              </a:rPr>
              <a:t>recharging</a:t>
            </a:r>
            <a:r>
              <a:rPr lang="hu-HU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i="1" dirty="0" err="1" smtClean="0">
                <a:latin typeface="Arial" pitchFamily="34" charset="0"/>
                <a:cs typeface="Arial" pitchFamily="34" charset="0"/>
              </a:rPr>
              <a:t>points</a:t>
            </a:r>
            <a:r>
              <a:rPr lang="hu-HU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i="1" dirty="0" err="1" smtClean="0">
                <a:latin typeface="Arial" pitchFamily="34" charset="0"/>
                <a:cs typeface="Arial" pitchFamily="34" charset="0"/>
              </a:rPr>
              <a:t>using</a:t>
            </a:r>
            <a:r>
              <a:rPr lang="hu-HU" sz="1400" i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hu-HU" sz="1400" i="1" dirty="0" err="1" smtClean="0">
                <a:latin typeface="Arial" pitchFamily="34" charset="0"/>
                <a:cs typeface="Arial" pitchFamily="34" charset="0"/>
              </a:rPr>
              <a:t>common</a:t>
            </a:r>
            <a:r>
              <a:rPr lang="hu-HU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i="1" dirty="0" err="1" smtClean="0">
                <a:latin typeface="Arial" pitchFamily="34" charset="0"/>
                <a:cs typeface="Arial" pitchFamily="34" charset="0"/>
              </a:rPr>
              <a:t>plug</a:t>
            </a:r>
            <a:r>
              <a:rPr lang="hu-HU" sz="1400" i="1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hu-HU" sz="1400" i="1" dirty="0" err="1" smtClean="0">
                <a:latin typeface="Arial" pitchFamily="34" charset="0"/>
                <a:cs typeface="Arial" pitchFamily="34" charset="0"/>
              </a:rPr>
              <a:t>required</a:t>
            </a:r>
            <a:r>
              <a:rPr lang="hu-HU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i="1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hu-HU" sz="1400" i="1" dirty="0" smtClean="0">
                <a:latin typeface="Arial" pitchFamily="34" charset="0"/>
                <a:cs typeface="Arial" pitchFamily="34" charset="0"/>
              </a:rPr>
              <a:t> 2020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]</a:t>
            </a:r>
          </a:p>
          <a:p>
            <a:pPr marL="342900" lvl="1" indent="-342900">
              <a:buNone/>
            </a:pPr>
            <a:r>
              <a:rPr lang="hu-HU" sz="1400" i="1" dirty="0" smtClean="0">
                <a:latin typeface="Arial" pitchFamily="34" charset="0"/>
                <a:cs typeface="Arial" pitchFamily="34" charset="0"/>
              </a:rPr>
              <a:t>ECE (UN </a:t>
            </a:r>
            <a:r>
              <a:rPr lang="hu-HU" sz="1400" i="1" dirty="0" err="1" smtClean="0">
                <a:latin typeface="Arial" pitchFamily="34" charset="0"/>
                <a:cs typeface="Arial" pitchFamily="34" charset="0"/>
              </a:rPr>
              <a:t>Economic</a:t>
            </a:r>
            <a:r>
              <a:rPr lang="hu-HU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i="1" dirty="0" err="1" smtClean="0">
                <a:latin typeface="Arial" pitchFamily="34" charset="0"/>
                <a:cs typeface="Arial" pitchFamily="34" charset="0"/>
              </a:rPr>
              <a:t>Commission</a:t>
            </a:r>
            <a:r>
              <a:rPr lang="hu-HU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i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hu-HU" sz="1400" i="1" dirty="0" smtClean="0">
                <a:latin typeface="Arial" pitchFamily="34" charset="0"/>
                <a:cs typeface="Arial" pitchFamily="34" charset="0"/>
              </a:rPr>
              <a:t> Europe – </a:t>
            </a:r>
            <a:r>
              <a:rPr lang="hu-HU" sz="1400" i="1" dirty="0" err="1" smtClean="0">
                <a:latin typeface="Arial" pitchFamily="34" charset="0"/>
                <a:cs typeface="Arial" pitchFamily="34" charset="0"/>
              </a:rPr>
              <a:t>international</a:t>
            </a:r>
            <a:r>
              <a:rPr lang="hu-HU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i="1" dirty="0" err="1" smtClean="0">
                <a:latin typeface="Arial" pitchFamily="34" charset="0"/>
                <a:cs typeface="Arial" pitchFamily="34" charset="0"/>
              </a:rPr>
              <a:t>legislation</a:t>
            </a:r>
            <a:r>
              <a:rPr lang="hu-HU" sz="1400" i="1" dirty="0" smtClean="0">
                <a:latin typeface="Arial" pitchFamily="34" charset="0"/>
                <a:cs typeface="Arial" pitchFamily="34" charset="0"/>
              </a:rPr>
              <a:t>) R101 </a:t>
            </a:r>
            <a:r>
              <a:rPr lang="hu-HU" sz="1400" i="1" dirty="0" err="1" smtClean="0">
                <a:latin typeface="Arial" pitchFamily="34" charset="0"/>
                <a:cs typeface="Arial" pitchFamily="34" charset="0"/>
              </a:rPr>
              <a:t>norm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avr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re-fuelling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distance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 25 km</a:t>
            </a:r>
          </a:p>
          <a:p>
            <a:pPr marL="342900" lvl="1" indent="-342900">
              <a:buNone/>
            </a:pP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„M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inimum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binding targets for electric recharging points in each Member State with at least 10% publicly accessible and a common standard for Type 2 slow and fast charging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marL="342900" lvl="1" indent="-342900">
              <a:buNone/>
            </a:pP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400" dirty="0" smtClean="0">
                <a:latin typeface="Arial" pitchFamily="34" charset="0"/>
                <a:cs typeface="Arial" pitchFamily="34" charset="0"/>
                <a:hlinkClick r:id="rId2"/>
              </a:rPr>
              <a:t>http://eur-lex.europa.eu/LexUriServ/LexUriServ.do?uri=COM:2013:0017:FIN:EN:PDF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Feb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2013</a:t>
            </a:r>
          </a:p>
          <a:p>
            <a:pPr>
              <a:buNone/>
            </a:pPr>
            <a:endParaRPr lang="hu-H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44016" y="2554446"/>
            <a:ext cx="8820472" cy="54784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 </a:t>
            </a:r>
            <a:r>
              <a:rPr lang="hu-H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March</a:t>
            </a: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2014: </a:t>
            </a:r>
            <a:r>
              <a:rPr lang="hu-H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Council</a:t>
            </a: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hu-H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Parliament</a:t>
            </a: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informal</a:t>
            </a: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agreement</a:t>
            </a: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fontAlgn="base"/>
            <a:r>
              <a:rPr lang="en-US" sz="1400" b="1" dirty="0" smtClean="0"/>
              <a:t>National plans and targets should ensure that electric cars can move freely in cities and urban areas by the end of 2020</a:t>
            </a:r>
            <a:r>
              <a:rPr lang="hu-HU" sz="1400" b="1" dirty="0" smtClean="0"/>
              <a:t> </a:t>
            </a:r>
            <a:r>
              <a:rPr lang="hu-HU" sz="1400" dirty="0" smtClean="0">
                <a:solidFill>
                  <a:srgbClr val="FF0000"/>
                </a:solidFill>
              </a:rPr>
              <a:t>(Fixed </a:t>
            </a:r>
            <a:r>
              <a:rPr lang="hu-HU" sz="1400" dirty="0" err="1" smtClean="0">
                <a:solidFill>
                  <a:srgbClr val="FF0000"/>
                </a:solidFill>
              </a:rPr>
              <a:t>targets</a:t>
            </a:r>
            <a:r>
              <a:rPr lang="hu-HU" sz="1400" dirty="0" smtClean="0">
                <a:solidFill>
                  <a:srgbClr val="FF0000"/>
                </a:solidFill>
              </a:rPr>
              <a:t> </a:t>
            </a:r>
            <a:r>
              <a:rPr lang="hu-HU" sz="1400" dirty="0" err="1" smtClean="0">
                <a:solidFill>
                  <a:srgbClr val="FF0000"/>
                </a:solidFill>
              </a:rPr>
              <a:t>were</a:t>
            </a:r>
            <a:r>
              <a:rPr lang="hu-HU" sz="1400" dirty="0" smtClean="0">
                <a:solidFill>
                  <a:srgbClr val="FF0000"/>
                </a:solidFill>
              </a:rPr>
              <a:t> </a:t>
            </a:r>
            <a:r>
              <a:rPr lang="hu-HU" sz="1400" dirty="0" err="1" smtClean="0">
                <a:solidFill>
                  <a:srgbClr val="FF0000"/>
                </a:solidFill>
              </a:rPr>
              <a:t>substituted</a:t>
            </a:r>
            <a:r>
              <a:rPr lang="hu-HU" sz="1400" dirty="0" smtClean="0">
                <a:solidFill>
                  <a:srgbClr val="FF0000"/>
                </a:solidFill>
              </a:rPr>
              <a:t> </a:t>
            </a:r>
            <a:r>
              <a:rPr lang="hu-HU" sz="1400" dirty="0" err="1" smtClean="0">
                <a:solidFill>
                  <a:srgbClr val="FF0000"/>
                </a:solidFill>
              </a:rPr>
              <a:t>by</a:t>
            </a:r>
            <a:r>
              <a:rPr lang="hu-HU" sz="1400" dirty="0" smtClean="0">
                <a:solidFill>
                  <a:srgbClr val="FF0000"/>
                </a:solidFill>
              </a:rPr>
              <a:t> ‘</a:t>
            </a:r>
            <a:r>
              <a:rPr lang="hu-HU" sz="1400" dirty="0" err="1" smtClean="0">
                <a:solidFill>
                  <a:srgbClr val="FF0000"/>
                </a:solidFill>
              </a:rPr>
              <a:t>appropriate</a:t>
            </a:r>
            <a:r>
              <a:rPr lang="hu-HU" sz="1400" dirty="0" smtClean="0">
                <a:solidFill>
                  <a:srgbClr val="FF0000"/>
                </a:solidFill>
              </a:rPr>
              <a:t> </a:t>
            </a:r>
            <a:r>
              <a:rPr lang="hu-HU" sz="1400" dirty="0" err="1" smtClean="0">
                <a:solidFill>
                  <a:srgbClr val="FF0000"/>
                </a:solidFill>
              </a:rPr>
              <a:t>number</a:t>
            </a:r>
            <a:r>
              <a:rPr lang="hu-HU" sz="1400" dirty="0" smtClean="0">
                <a:solidFill>
                  <a:srgbClr val="FF0000"/>
                </a:solidFill>
              </a:rPr>
              <a:t>’)</a:t>
            </a:r>
            <a:endParaRPr lang="hu-HU" sz="1400" b="1" dirty="0" smtClean="0"/>
          </a:p>
          <a:p>
            <a:pPr fontAlgn="base"/>
            <a:r>
              <a:rPr lang="en-US" sz="1400" dirty="0" smtClean="0"/>
              <a:t>The plans should not add any extra costs to member states' budgets. However, they could include incentives and policy measures such as for example building permits, parking-lot permits and fuel-station concessions. These plans and common standards for recharging installations should create stable conditions and investment security needed by the private sector to develop the infrastructure.</a:t>
            </a:r>
          </a:p>
          <a:p>
            <a:r>
              <a:rPr lang="hu-HU" sz="1400" dirty="0" smtClean="0"/>
              <a:t>The EC </a:t>
            </a:r>
            <a:r>
              <a:rPr lang="hu-HU" sz="1400" dirty="0" err="1" smtClean="0"/>
              <a:t>will</a:t>
            </a:r>
            <a:r>
              <a:rPr lang="hu-HU" sz="1400" dirty="0" smtClean="0"/>
              <a:t> </a:t>
            </a:r>
            <a:r>
              <a:rPr lang="hu-HU" sz="1400" dirty="0" err="1" smtClean="0"/>
              <a:t>review</a:t>
            </a:r>
            <a:r>
              <a:rPr lang="hu-HU" sz="1400" dirty="0" smtClean="0"/>
              <a:t> </a:t>
            </a:r>
            <a:r>
              <a:rPr lang="hu-HU" sz="1400" dirty="0" err="1" smtClean="0"/>
              <a:t>these</a:t>
            </a:r>
            <a:r>
              <a:rPr lang="hu-HU" sz="1400" dirty="0" smtClean="0"/>
              <a:t> </a:t>
            </a:r>
            <a:r>
              <a:rPr lang="hu-HU" sz="1400" dirty="0" err="1" smtClean="0"/>
              <a:t>plans</a:t>
            </a:r>
            <a:r>
              <a:rPr lang="hu-HU" sz="1400" dirty="0" smtClean="0"/>
              <a:t> </a:t>
            </a:r>
            <a:r>
              <a:rPr lang="hu-HU" sz="1400" dirty="0" err="1" smtClean="0"/>
              <a:t>in</a:t>
            </a:r>
            <a:r>
              <a:rPr lang="hu-HU" sz="1400" dirty="0" smtClean="0"/>
              <a:t> 2017 &amp; 2018.</a:t>
            </a:r>
          </a:p>
          <a:p>
            <a:r>
              <a:rPr lang="hu-HU" sz="1400" dirty="0" smtClean="0"/>
              <a:t>The </a:t>
            </a:r>
            <a:r>
              <a:rPr lang="hu-HU" sz="1400" dirty="0" err="1" smtClean="0"/>
              <a:t>Parliament’s</a:t>
            </a:r>
            <a:r>
              <a:rPr lang="hu-HU" sz="1400" dirty="0" smtClean="0"/>
              <a:t> </a:t>
            </a:r>
            <a:r>
              <a:rPr lang="hu-HU" sz="1400" dirty="0" err="1" smtClean="0"/>
              <a:t>Transport</a:t>
            </a:r>
            <a:r>
              <a:rPr lang="hu-HU" sz="1400" dirty="0" smtClean="0"/>
              <a:t> </a:t>
            </a:r>
            <a:r>
              <a:rPr lang="hu-HU" sz="1400" dirty="0" err="1" smtClean="0"/>
              <a:t>Cmmtte</a:t>
            </a:r>
            <a:r>
              <a:rPr lang="hu-HU" sz="1400" dirty="0" smtClean="0"/>
              <a:t> </a:t>
            </a:r>
            <a:r>
              <a:rPr lang="hu-HU" sz="1400" b="1" dirty="0" err="1" smtClean="0"/>
              <a:t>approved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the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deal</a:t>
            </a:r>
            <a:r>
              <a:rPr lang="hu-HU" sz="1400" b="1" dirty="0" smtClean="0"/>
              <a:t>  </a:t>
            </a:r>
            <a:r>
              <a:rPr lang="hu-HU" sz="1400" b="1" dirty="0" err="1" smtClean="0"/>
              <a:t>on</a:t>
            </a:r>
            <a:r>
              <a:rPr lang="hu-HU" sz="1400" b="1" dirty="0" smtClean="0"/>
              <a:t> 1 </a:t>
            </a:r>
            <a:r>
              <a:rPr lang="hu-HU" sz="1400" b="1" dirty="0" err="1" smtClean="0"/>
              <a:t>April</a:t>
            </a:r>
            <a:r>
              <a:rPr lang="hu-HU" sz="1400" dirty="0" smtClean="0"/>
              <a:t>, a </a:t>
            </a:r>
            <a:r>
              <a:rPr lang="hu-HU" sz="1400" dirty="0" err="1" smtClean="0"/>
              <a:t>plenary</a:t>
            </a:r>
            <a:r>
              <a:rPr lang="hu-HU" sz="1400" dirty="0" smtClean="0"/>
              <a:t> </a:t>
            </a:r>
            <a:r>
              <a:rPr lang="hu-HU" sz="1400" dirty="0" err="1" smtClean="0"/>
              <a:t>vote</a:t>
            </a:r>
            <a:r>
              <a:rPr lang="hu-HU" sz="1400" dirty="0" smtClean="0"/>
              <a:t> </a:t>
            </a:r>
            <a:r>
              <a:rPr lang="hu-HU" sz="1400" dirty="0" err="1" smtClean="0"/>
              <a:t>later</a:t>
            </a:r>
            <a:r>
              <a:rPr lang="hu-HU" sz="1400" dirty="0" smtClean="0"/>
              <a:t> </a:t>
            </a:r>
            <a:r>
              <a:rPr lang="hu-HU" sz="1400" dirty="0" err="1" smtClean="0"/>
              <a:t>that</a:t>
            </a:r>
            <a:r>
              <a:rPr lang="hu-HU" sz="1400" dirty="0" smtClean="0"/>
              <a:t> </a:t>
            </a:r>
            <a:r>
              <a:rPr lang="hu-HU" sz="1400" dirty="0" err="1" smtClean="0"/>
              <a:t>month</a:t>
            </a:r>
            <a:r>
              <a:rPr lang="hu-HU" sz="1400" dirty="0" smtClean="0"/>
              <a:t>.</a:t>
            </a:r>
          </a:p>
          <a:p>
            <a:r>
              <a:rPr lang="hu-HU" sz="1400" dirty="0" err="1" smtClean="0"/>
              <a:t>Source</a:t>
            </a:r>
            <a:r>
              <a:rPr lang="hu-HU" sz="1400" dirty="0" smtClean="0"/>
              <a:t>: </a:t>
            </a:r>
            <a:r>
              <a:rPr lang="hu-HU" sz="1400" dirty="0" err="1" smtClean="0">
                <a:hlinkClick r:id="rId3"/>
              </a:rPr>
              <a:t>www.endseurope.com</a:t>
            </a:r>
            <a:r>
              <a:rPr lang="hu-HU" sz="1400" dirty="0" smtClean="0"/>
              <a:t> 20 </a:t>
            </a:r>
            <a:r>
              <a:rPr lang="hu-HU" sz="1400" dirty="0" err="1" smtClean="0"/>
              <a:t>March</a:t>
            </a:r>
            <a:r>
              <a:rPr lang="hu-HU" sz="1400" dirty="0" smtClean="0"/>
              <a:t> 2014;</a:t>
            </a:r>
          </a:p>
          <a:p>
            <a:r>
              <a:rPr lang="hu-HU" sz="1400" dirty="0" smtClean="0">
                <a:hlinkClick r:id="rId4"/>
              </a:rPr>
              <a:t>http://www.europarl.europa.eu/sides/getDoc.do?pubRef=-%2f%2fEP%2f%2fTEXT%2bIMPRESS%2b20140317IPR39144%2b0%2bDOC%2bXML%2bV0%2f%2fEN&amp;language=EN</a:t>
            </a:r>
            <a:r>
              <a:rPr lang="hu-HU" sz="1400" dirty="0" smtClean="0"/>
              <a:t> 20 </a:t>
            </a:r>
            <a:r>
              <a:rPr lang="hu-HU" sz="1400" dirty="0" err="1" smtClean="0"/>
              <a:t>March</a:t>
            </a:r>
            <a:r>
              <a:rPr lang="hu-HU" sz="1400" dirty="0" smtClean="0"/>
              <a:t> 2014</a:t>
            </a:r>
          </a:p>
          <a:p>
            <a:endParaRPr lang="hu-HU" sz="1400" dirty="0" smtClean="0"/>
          </a:p>
          <a:p>
            <a:r>
              <a:rPr lang="hu-HU" sz="1400" b="1" dirty="0" smtClean="0"/>
              <a:t>2013 március: A MAGYAR NEMZETGAZDASÁGI MINISZTER</a:t>
            </a:r>
            <a:r>
              <a:rPr lang="hu-HU" sz="1400" dirty="0" smtClean="0"/>
              <a:t> bejelentette a </a:t>
            </a:r>
            <a:r>
              <a:rPr lang="hu-HU" sz="1400" b="1" dirty="0" smtClean="0"/>
              <a:t>Jedlik Ányos program</a:t>
            </a:r>
            <a:r>
              <a:rPr lang="hu-HU" sz="1400" dirty="0" smtClean="0"/>
              <a:t>ot, melynek célja az elektromos autók elterjesztésének támogatása. Az elektromotort feltaláló bencés szerzetes nevét viselő program keretében regisztrációs adókedvezményt és súlyadó kedvezményt adnának (utóbbit az önkormányzatok terhére), a villanyautók használhatnák a buszsávokat, és ingyen parkolhatnának. Az NGM azt szeretné, hogy </a:t>
            </a:r>
            <a:r>
              <a:rPr lang="hu-HU" sz="1400" b="1" i="1" dirty="0" smtClean="0"/>
              <a:t>68.000 ‘villanykút’ legyen Magyarországon 2020-ra </a:t>
            </a:r>
            <a:r>
              <a:rPr lang="hu-HU" sz="1400" dirty="0" smtClean="0"/>
              <a:t>(2013. december 31-én 1.960 benzinkút volt). Arról nem esett szó, hogy a benzin és gázolaj eladások elmaradásából származó százmilliárdos adóhiányt miből pótolják. </a:t>
            </a:r>
          </a:p>
          <a:p>
            <a:endParaRPr lang="hu-HU" sz="1400" dirty="0" smtClean="0"/>
          </a:p>
          <a:p>
            <a:r>
              <a:rPr lang="hu-HU" sz="1400" dirty="0" smtClean="0"/>
              <a:t>               	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r>
              <a:rPr lang="en-US" sz="1400" dirty="0" smtClean="0"/>
              <a:t/>
            </a:r>
            <a:br>
              <a:rPr lang="en-US" sz="1400" dirty="0" smtClean="0"/>
            </a:br>
            <a:endParaRPr lang="hu-H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gépjármű-villamosítás fázisai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Jobbra nyíl 3"/>
          <p:cNvSpPr/>
          <p:nvPr/>
        </p:nvSpPr>
        <p:spPr>
          <a:xfrm>
            <a:off x="611560" y="1772816"/>
            <a:ext cx="1944216" cy="115212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683568" y="21328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itchFamily="34" charset="0"/>
                <a:cs typeface="Arial" pitchFamily="34" charset="0"/>
              </a:rPr>
              <a:t>Hibrid (HEV)</a:t>
            </a: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Jobbra nyíl 6"/>
          <p:cNvSpPr/>
          <p:nvPr/>
        </p:nvSpPr>
        <p:spPr>
          <a:xfrm>
            <a:off x="2699792" y="1772816"/>
            <a:ext cx="3960440" cy="115212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Jobbra nyíl 7"/>
          <p:cNvSpPr/>
          <p:nvPr/>
        </p:nvSpPr>
        <p:spPr>
          <a:xfrm>
            <a:off x="6804248" y="1772816"/>
            <a:ext cx="1944216" cy="115212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2771800" y="198884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Arial" pitchFamily="34" charset="0"/>
                <a:cs typeface="Arial" pitchFamily="34" charset="0"/>
              </a:rPr>
              <a:t>PLUG-IN hibrid</a:t>
            </a: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627784" y="227687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latin typeface="Arial" pitchFamily="34" charset="0"/>
                <a:cs typeface="Arial" pitchFamily="34" charset="0"/>
              </a:rPr>
              <a:t>Növ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. hatótáv.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HEV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Növ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. hatótáv.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EV</a:t>
            </a: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804248" y="21328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itchFamily="34" charset="0"/>
                <a:cs typeface="Arial" pitchFamily="34" charset="0"/>
              </a:rPr>
              <a:t>Villamos (EV)</a:t>
            </a: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95536" y="3140968"/>
            <a:ext cx="1944216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Egyszerű hibrid</a:t>
            </a:r>
          </a:p>
          <a:p>
            <a:r>
              <a:rPr lang="hu-HU" dirty="0" smtClean="0"/>
              <a:t>(pl. Toyota </a:t>
            </a:r>
            <a:r>
              <a:rPr lang="hu-HU" dirty="0" err="1" smtClean="0"/>
              <a:t>Prius</a:t>
            </a:r>
            <a:r>
              <a:rPr lang="hu-HU" dirty="0" smtClean="0"/>
              <a:t>)</a:t>
            </a:r>
          </a:p>
          <a:p>
            <a:pPr>
              <a:buFontTx/>
              <a:buChar char="-"/>
            </a:pPr>
            <a:r>
              <a:rPr lang="hu-HU" dirty="0" smtClean="0"/>
              <a:t>Növekvő </a:t>
            </a:r>
            <a:r>
              <a:rPr lang="hu-HU" dirty="0" err="1" smtClean="0"/>
              <a:t>vill</a:t>
            </a:r>
            <a:r>
              <a:rPr lang="hu-HU" dirty="0" smtClean="0"/>
              <a:t>. telj.</a:t>
            </a:r>
          </a:p>
          <a:p>
            <a:pPr>
              <a:buFontTx/>
              <a:buChar char="-"/>
            </a:pPr>
            <a:r>
              <a:rPr lang="hu-HU" dirty="0" smtClean="0"/>
              <a:t>Helyi áram-generálás (IC)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2483768" y="3103800"/>
            <a:ext cx="2088232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- Hálózatról közvetlenül tölthető akkuk (&lt;60 km-es hatótáv) </a:t>
            </a:r>
          </a:p>
          <a:p>
            <a:r>
              <a:rPr lang="hu-HU" dirty="0" smtClean="0"/>
              <a:t>- IC motor az elsődleges meghajtó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4716016" y="3103800"/>
            <a:ext cx="1944216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dirty="0" err="1" smtClean="0"/>
              <a:t>Vill</a:t>
            </a:r>
            <a:r>
              <a:rPr lang="hu-HU" dirty="0" smtClean="0"/>
              <a:t>. meghajtás az elsődleges</a:t>
            </a:r>
          </a:p>
          <a:p>
            <a:pPr>
              <a:buFontTx/>
              <a:buChar char="-"/>
            </a:pPr>
            <a:r>
              <a:rPr lang="hu-HU" dirty="0" smtClean="0"/>
              <a:t> Az IC motor csak áramfejlesztésre szolgál (az akkuk részére)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6732240" y="3140968"/>
            <a:ext cx="1944216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dirty="0" smtClean="0"/>
              <a:t>Nincs IC motor</a:t>
            </a:r>
          </a:p>
          <a:p>
            <a:pPr>
              <a:buFontTx/>
              <a:buChar char="-"/>
            </a:pPr>
            <a:r>
              <a:rPr lang="hu-HU" dirty="0" smtClean="0"/>
              <a:t> Menet közbeni töltés vagy akkucsere hosszabb utaknál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467544" y="652534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 smtClean="0">
                <a:latin typeface="Arial" pitchFamily="34" charset="0"/>
                <a:cs typeface="Arial" pitchFamily="34" charset="0"/>
              </a:rPr>
              <a:t>Simon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Wrigley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Ricardo: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Vehicle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electrification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…,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presentation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Concawe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symposium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Brussels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, 15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March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2011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67544" y="508518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Pl. Honda Hibrid 2014           Pl. Honda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Accord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Plug-in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2014</a:t>
            </a:r>
          </a:p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2l, 4hengeres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Atkinson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            20,8 km-es hatótáv    </a:t>
            </a:r>
          </a:p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141 LE; ∑196 LE</a:t>
            </a:r>
          </a:p>
          <a:p>
            <a:endParaRPr lang="hu-H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Accord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+3400 USD                   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Accord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+6000 USD</a:t>
            </a:r>
          </a:p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(30-36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kUSD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)                               (40,6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kUSD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)                                    </a:t>
            </a:r>
          </a:p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Forrás: </a:t>
            </a:r>
            <a:r>
              <a:rPr lang="hu-HU" sz="1200" dirty="0" smtClean="0">
                <a:hlinkClick r:id="rId2"/>
              </a:rPr>
              <a:t>http://www.nytimes.com/2014/01/12/automobiles/autoreviews/a-hybrid-pioneer-is-back-in-the-hunt.html?hp&amp;_r=0</a:t>
            </a:r>
            <a:r>
              <a:rPr lang="hu-HU" sz="1200" dirty="0" smtClean="0"/>
              <a:t> megtekintve 2014. jan. 11.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6372200" y="5157192"/>
            <a:ext cx="259228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HEV –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hybrid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electric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vehicle</a:t>
            </a:r>
            <a:endParaRPr lang="hu-H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EV –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electric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vehicle</a:t>
            </a:r>
            <a:endParaRPr lang="hu-H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IC –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internal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combustion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6804248" y="465313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>
                <a:latin typeface="Arial" pitchFamily="34" charset="0"/>
                <a:cs typeface="Arial" pitchFamily="34" charset="0"/>
              </a:rPr>
              <a:t>Pl. Nissan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Leaf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hu-HU" sz="1200" dirty="0" smtClean="0">
                <a:latin typeface="Arial" pitchFamily="34" charset="0"/>
                <a:cs typeface="Arial" pitchFamily="34" charset="0"/>
              </a:rPr>
              <a:t>Tesla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Model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S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Hibrid meghajtás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211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1400894"/>
            <a:ext cx="6838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899592" y="5385990"/>
            <a:ext cx="763284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Arial" pitchFamily="34" charset="0"/>
                <a:cs typeface="Arial" pitchFamily="34" charset="0"/>
              </a:rPr>
              <a:t>Menet közbeni akkumulátortöltés a belső égésű motor/generátor </a:t>
            </a:r>
            <a:r>
              <a:rPr lang="hu-HU" i="1" dirty="0" smtClean="0">
                <a:latin typeface="Arial" pitchFamily="34" charset="0"/>
                <a:cs typeface="Arial" pitchFamily="34" charset="0"/>
              </a:rPr>
              <a:t>és az </a:t>
            </a:r>
            <a:r>
              <a:rPr lang="hu-HU" i="1" dirty="0" err="1" smtClean="0">
                <a:latin typeface="Arial" pitchFamily="34" charset="0"/>
                <a:cs typeface="Arial" pitchFamily="34" charset="0"/>
              </a:rPr>
              <a:t>energiavisszanyerő</a:t>
            </a:r>
            <a:r>
              <a:rPr lang="hu-HU" i="1" dirty="0" smtClean="0">
                <a:latin typeface="Arial" pitchFamily="34" charset="0"/>
                <a:cs typeface="Arial" pitchFamily="34" charset="0"/>
              </a:rPr>
              <a:t> segítségével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+ start-stop funkció (üresjáratban a belső égésű motor áll) 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Jobbra nyíl 5"/>
          <p:cNvSpPr/>
          <p:nvPr/>
        </p:nvSpPr>
        <p:spPr>
          <a:xfrm>
            <a:off x="611560" y="27089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227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866775"/>
            <a:ext cx="6838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48617" y="260648"/>
            <a:ext cx="7851775" cy="6477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ICE vehicles will dominate LDV sales </a:t>
            </a:r>
            <a:r>
              <a:rPr lang="hu-H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u-H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through 2030</a:t>
            </a:r>
            <a:endParaRPr lang="en-GB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611560" y="1798340"/>
          <a:ext cx="799288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71800" y="1628800"/>
            <a:ext cx="3629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EU27 LDV sales in the 2DS</a:t>
            </a:r>
            <a:r>
              <a:rPr lang="hu-HU" sz="1400" b="1" dirty="0" smtClean="0">
                <a:latin typeface="Calibri" pitchFamily="34" charset="0"/>
                <a:cs typeface="Calibri" pitchFamily="34" charset="0"/>
              </a:rPr>
              <a:t> (2-degree </a:t>
            </a:r>
            <a:r>
              <a:rPr lang="hu-HU" sz="1400" b="1" dirty="0" err="1" smtClean="0">
                <a:latin typeface="Calibri" pitchFamily="34" charset="0"/>
                <a:cs typeface="Calibri" pitchFamily="34" charset="0"/>
              </a:rPr>
              <a:t>scenario</a:t>
            </a:r>
            <a:r>
              <a:rPr lang="hu-HU" sz="1400" b="1" dirty="0" smtClean="0">
                <a:latin typeface="Calibri" pitchFamily="34" charset="0"/>
                <a:cs typeface="Calibri" pitchFamily="34" charset="0"/>
              </a:rPr>
              <a:t>)</a:t>
            </a:r>
            <a:endParaRPr lang="en-GB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5576" y="5661248"/>
            <a:ext cx="6407224" cy="934492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Need to focus policy on efficiency while preparing for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decarbonisation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. Standards and policy harmonization critical.</a:t>
            </a:r>
          </a:p>
        </p:txBody>
      </p:sp>
      <p:sp>
        <p:nvSpPr>
          <p:cNvPr id="8" name="Téglalap 7"/>
          <p:cNvSpPr/>
          <p:nvPr/>
        </p:nvSpPr>
        <p:spPr>
          <a:xfrm>
            <a:off x="251520" y="6372036"/>
            <a:ext cx="17238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smtClean="0"/>
              <a:t>http://www.iea.org/etp/</a:t>
            </a:r>
            <a:endParaRPr lang="hu-HU" sz="12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8100392" y="260648"/>
            <a:ext cx="792088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IEA</a:t>
            </a:r>
          </a:p>
          <a:p>
            <a:pPr algn="ctr"/>
            <a:r>
              <a:rPr lang="hu-HU" dirty="0" smtClean="0"/>
              <a:t>ETP</a:t>
            </a:r>
          </a:p>
          <a:p>
            <a:pPr algn="ctr"/>
            <a:r>
              <a:rPr lang="hu-HU" dirty="0" smtClean="0"/>
              <a:t>2012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3515FF5-3F14-477D-B234-F2F75BB44F10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0483" name="Rectangle 9"/>
          <p:cNvSpPr>
            <a:spLocks noGrp="1" noChangeArrowheads="1"/>
          </p:cNvSpPr>
          <p:nvPr>
            <p:ph type="title"/>
          </p:nvPr>
        </p:nvSpPr>
        <p:spPr>
          <a:xfrm>
            <a:off x="1043608" y="350168"/>
            <a:ext cx="6892925" cy="9906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Up to 5% EVs and 14% PHEVs could be required to reach the 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2020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indicative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target of 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CO2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95g/km</a:t>
            </a:r>
          </a:p>
        </p:txBody>
      </p:sp>
      <p:sp>
        <p:nvSpPr>
          <p:cNvPr id="20484" name="Rectangle 12"/>
          <p:cNvSpPr>
            <a:spLocks noChangeArrowheads="1"/>
          </p:cNvSpPr>
          <p:nvPr/>
        </p:nvSpPr>
        <p:spPr bwMode="auto">
          <a:xfrm>
            <a:off x="8188325" y="9159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1738313"/>
            <a:ext cx="866775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4013" y="6367463"/>
            <a:ext cx="1169987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17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866775"/>
            <a:ext cx="6838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0594" name="Picture 2" descr="http://upload.wikimedia.org/wikipedia/commons/thumb/4/4f/Hybridserial-hu.svg/250px-Hybridserial-hu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8622" y="3717032"/>
            <a:ext cx="2381250" cy="838201"/>
          </a:xfrm>
          <a:prstGeom prst="rect">
            <a:avLst/>
          </a:prstGeom>
          <a:noFill/>
        </p:spPr>
      </p:pic>
      <p:pic>
        <p:nvPicPr>
          <p:cNvPr id="1390596" name="Picture 4" descr="http://upload.wikimedia.org/wikipedia/commons/thumb/7/7b/Hybridparallel-hu.svg/250px-Hybridparallel-hu.svg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3158" y="3501008"/>
            <a:ext cx="2381250" cy="1190625"/>
          </a:xfrm>
          <a:prstGeom prst="rect">
            <a:avLst/>
          </a:prstGeom>
          <a:noFill/>
        </p:spPr>
      </p:pic>
      <p:pic>
        <p:nvPicPr>
          <p:cNvPr id="1390598" name="Picture 6" descr="http://upload.wikimedia.org/wikipedia/commons/thumb/5/5f/Hybridcombined-hu.svg/250px-Hybridcombined-hu.svg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5290144"/>
            <a:ext cx="2381250" cy="1019176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3419872" y="6309320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Arial" pitchFamily="34" charset="0"/>
                <a:cs typeface="Arial" pitchFamily="34" charset="0"/>
              </a:rPr>
              <a:t>Kevert: pl. Toyota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Prius</a:t>
            </a:r>
            <a:endParaRPr lang="hu-H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940152" y="479715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Párh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.: pl. Toyota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Lexus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, Honda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Civic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, Ford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Escape</a:t>
            </a:r>
            <a:endParaRPr lang="hu-H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043608" y="47251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Arial" pitchFamily="34" charset="0"/>
                <a:cs typeface="Arial" pitchFamily="34" charset="0"/>
              </a:rPr>
              <a:t>Soros: pl.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Daimler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Orion mikrobusz</a:t>
            </a:r>
            <a:endParaRPr lang="hu-H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218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866775"/>
            <a:ext cx="6838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9570" name="Picture 2" descr="http://upload.wikimedia.org/wikipedia/commons/thumb/4/4f/Hybridserial-hu.svg/250px-Hybridserial-hu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941168"/>
            <a:ext cx="2381250" cy="838201"/>
          </a:xfrm>
          <a:prstGeom prst="rect">
            <a:avLst/>
          </a:prstGeom>
          <a:noFill/>
        </p:spPr>
      </p:pic>
      <p:pic>
        <p:nvPicPr>
          <p:cNvPr id="1389572" name="Picture 4" descr="http://upload.wikimedia.org/wikipedia/commons/thumb/7/7b/Hybridparallel-hu.svg/250px-Hybridparallel-hu.svg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4758655"/>
            <a:ext cx="2381250" cy="119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Hibridizáció mértéke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Teljesen hibrid (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full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hybrid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): külön-külön mehet akkuról és belső ég. motorról – nagy telj. akku + differenciálmű kell (pl. Toyota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Prius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Rásegítőhibrid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power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assist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hybrid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): pl. Honda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Insight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Közepes hibrid (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mild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hybrid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): hagyományos belső ég. motor nagy indítómotorral, pl. Mercedes S</a:t>
            </a:r>
          </a:p>
          <a:p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Mikrohibrid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microhybrid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): start-stop funkcióval pl.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Smart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Fortwo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Konnektoros (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plug-in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): hálózatról tölthető teljesen hibrid, pl. Opel 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Lítium ellátás az akkumulátorokhoz, újítások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Akkuigény: 4-7 kg / akkumulátor; 2020-as igény az akkukhoz 7*(4-7)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kt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= 28-49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kt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(7 m akkuhoz)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2012-es éves termelés 35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kt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► növelendő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Készletek a világon: 13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Mt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, ennek 85%-a az ABC országokban (Argentína, Bolívia és Chile) van (Chilében a világkészlet 40%-a) magaslati talajvizekben (Li2CO3 formában) és bányákban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Újítások: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1. University of Illinois (USA): 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3D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katód (LiMnO2 porózus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Ni-n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) és 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3D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anód (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NiSn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porózus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Ni-n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) ► nagyon jelentős telj.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növ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 (2000x) és töltési seb.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növ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 (1000x) </a:t>
            </a:r>
            <a:r>
              <a:rPr lang="hu-HU" sz="1800" dirty="0" smtClean="0">
                <a:hlinkClick r:id="rId2"/>
              </a:rPr>
              <a:t>http://www.extremetech.com/computing/153614-new-lithium-ion-battery-design-thats-2000-times-more-powerful-recharges-1000-times-faster</a:t>
            </a:r>
            <a:r>
              <a:rPr lang="hu-HU" sz="1800" dirty="0" smtClean="0"/>
              <a:t> 2013 április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Phinergy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(Izrael) 25 kg-os, 50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Al-lemezt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tartalmazó 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fém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 anód – (CO2-t kizáró) ezüst alapú katalizátoros 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levegő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katód vizes (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(OH)3) közegű akkuja [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villamosenergia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generálódik az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oxidációjakor, energiasűrűség 8 kWh/kg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] ► 1600 km-es hatótávolság, néhány száz km-ként a vizet kell feltölteni, néhány ezer órás élettartam (ezután az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Al-lemezeket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cserélni kell, nem újratölthető; 2017-től sorozatgyártás indulna).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Zn-levegő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akkun is dolgoznak </a:t>
            </a:r>
            <a:r>
              <a:rPr lang="hu-HU" sz="1800" dirty="0" smtClean="0">
                <a:hlinkClick r:id="rId3"/>
              </a:rPr>
              <a:t>http://www.gizmag.com/phinergy-metal-air-battery/26922/</a:t>
            </a:r>
            <a:r>
              <a:rPr lang="hu-HU" sz="1800" dirty="0" smtClean="0"/>
              <a:t> 2013. április</a:t>
            </a: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u-HU" sz="1400" dirty="0" smtClean="0"/>
              <a:t> </a:t>
            </a:r>
          </a:p>
          <a:p>
            <a:pPr>
              <a:buNone/>
            </a:pP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Kép 3" descr="phinergy-metal-air-batte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5373216"/>
            <a:ext cx="3384376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60040" y="2130426"/>
            <a:ext cx="7772400" cy="1470025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Hidrogén meghajtás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2000" dirty="0" smtClean="0">
                <a:latin typeface="Arial" pitchFamily="34" charset="0"/>
                <a:cs typeface="Arial" pitchFamily="34" charset="0"/>
              </a:rPr>
            </a:b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Refuelling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modes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an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e-car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according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IEC 62196 – International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Electrotechnical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Commission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97151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Mode 1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(max. 16 A / max. 250 V AC or 480 V three-phase) – this means slow charging via direct connection to a regular non-dedicated socket outlet (this is forbidden in North America, that’s why not included into the SAE standard);</a:t>
            </a: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Mode 2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(max. 32 A / max. 250 V AC or 480 V three-phase) – this is similar to mode 1 but equipped by a protective control device (SAE Level 1);</a:t>
            </a: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Mode 3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(max. 63 A / max. 690 V AC or three-phase) – capable either for slow or fast (1.5-2 hours) charging via a dedicated socket outlet, using the round seven-pin connector known as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Mennekes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design (SAE Level 2);</a:t>
            </a: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Mode 4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(max. 400 A / max. 600 V DC) – currently the top of e-charger technology, allowing really fast (&lt;30 min) charging; best known as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CHAdeMO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(‘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charge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move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’)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(SAE Level 3).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CHAdeMO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was developed and commercialised by an association of major Japanese companies (TEPCO, Mitsubishi, Nissan and Fuji Heavy Industries) interested in EV business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[</a:t>
            </a:r>
            <a:r>
              <a:rPr lang="hu-HU" i="1" dirty="0" smtClean="0">
                <a:latin typeface="Arial" pitchFamily="34" charset="0"/>
                <a:cs typeface="Arial" pitchFamily="34" charset="0"/>
              </a:rPr>
              <a:t>pl. Budapest, Istenhegyi úti MOL töltőállomás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]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AC –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alternating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current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Volvo energiatároló gépjárműtest (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nanoanyag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– kutatás EU támogatással, több más cég részvételével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784002" name="Picture 2" descr="http://www.origo.hu/i/1310/20131017volvo-s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04155"/>
            <a:ext cx="6343650" cy="4229101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971600" y="5949280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Forrás: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viewed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17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Oct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, 2013, </a:t>
            </a:r>
            <a:r>
              <a:rPr lang="hu-HU" sz="1200" dirty="0" smtClean="0">
                <a:latin typeface="Arial" pitchFamily="34" charset="0"/>
                <a:cs typeface="Arial" pitchFamily="34" charset="0"/>
                <a:hlinkClick r:id="rId3"/>
              </a:rPr>
              <a:t>http://www.origo.hu/auto/20131017-par-ev-es-akku-sem-kell-a-villanyautokba.html?sec-7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212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866775"/>
            <a:ext cx="6838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Ferrari hibrid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55576" y="1700808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 smtClean="0">
                <a:latin typeface="Arial" pitchFamily="34" charset="0"/>
                <a:cs typeface="Arial" pitchFamily="34" charset="0"/>
              </a:rPr>
              <a:t>Genfben mutatta be első hibridjét, az </a:t>
            </a:r>
            <a:r>
              <a:rPr lang="hu-HU" sz="1600" dirty="0" smtClean="0">
                <a:latin typeface="Arial" pitchFamily="34" charset="0"/>
                <a:cs typeface="Arial" pitchFamily="34" charset="0"/>
                <a:hlinkClick r:id="rId2"/>
              </a:rPr>
              <a:t>599 </a:t>
            </a:r>
            <a:r>
              <a:rPr lang="hu-HU" sz="1600" dirty="0" err="1" smtClean="0">
                <a:latin typeface="Arial" pitchFamily="34" charset="0"/>
                <a:cs typeface="Arial" pitchFamily="34" charset="0"/>
                <a:hlinkClick r:id="rId2"/>
              </a:rPr>
              <a:t>HY-KERS-tanulmányt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a Ferrari, a modell nevéhez hűen az 599 GTB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Fiorano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alapjaira épült. Eljátszott már az olasz gyár a gondolattal, hogy néhány év múlva összes modelljéből készít hibrid változatot, a benzines-elektromos tervek abszolút komolyak, készült is egy rövid videó a rendszer működéséről.</a:t>
            </a:r>
          </a:p>
          <a:p>
            <a:r>
              <a:rPr lang="hu-HU" sz="1600" dirty="0" smtClean="0">
                <a:latin typeface="Arial" pitchFamily="34" charset="0"/>
                <a:cs typeface="Arial" pitchFamily="34" charset="0"/>
              </a:rPr>
              <a:t>Kompakt, 40 kilogrammos villanymotor kapcsolódik hátul a váltóhoz, teljesítménye 101 lóerő. Padlóba épített, mindössze </a:t>
            </a:r>
            <a:r>
              <a:rPr lang="hu-HU" sz="1600" b="1" dirty="0" smtClean="0">
                <a:latin typeface="Arial" pitchFamily="34" charset="0"/>
                <a:cs typeface="Arial" pitchFamily="34" charset="0"/>
              </a:rPr>
              <a:t>két centiméter vastag lítium-ion akkumulátorok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táplálják, az erőátvitel hétfokozatú duplakuplungos váltón keresztül történik. A vezérlőmodul és egy kisebb indítómotor-generátor az autó orrában kapott helyet, és nem maradt ki a start-stop rendszer sem. </a:t>
            </a:r>
            <a:r>
              <a:rPr lang="hu-HU" sz="1600" b="1" dirty="0" smtClean="0">
                <a:latin typeface="Arial" pitchFamily="34" charset="0"/>
                <a:cs typeface="Arial" pitchFamily="34" charset="0"/>
              </a:rPr>
              <a:t>Főleg gyorsításnál és előzésnél segít a villanymotor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, de a hibrid Ferrari öt kilométeres távon tisztán elektromos üzemmódban is képes közlekedni. A hibrid 599-es 100 kilogrammal nehezebb a normálnál, de 200 km/órára 0,6 másodperccel gyorsabban, 10,4 másodperc alatt gyorsul fel, városban pedig 35 százalékkal fogyaszt kevesebbet. Állítólag három év múlva jelenik meg a sorozatgyártásban a rendszer, valószínűleg az 599-es utódában. Később a középmotoros Ferrarikat is hibridesítik, így </a:t>
            </a:r>
            <a:r>
              <a:rPr lang="hu-HU" sz="1600" b="1" dirty="0" smtClean="0">
                <a:latin typeface="Arial" pitchFamily="34" charset="0"/>
                <a:cs typeface="Arial" pitchFamily="34" charset="0"/>
              </a:rPr>
              <a:t>a gyártó szén-dioxid flottakibocsátása 310-ről 240 g/km-re csökkenhet.</a:t>
            </a:r>
          </a:p>
          <a:p>
            <a:r>
              <a:rPr lang="hu-HU" sz="1600" b="1" dirty="0" smtClean="0">
                <a:latin typeface="Arial" pitchFamily="34" charset="0"/>
                <a:cs typeface="Arial" pitchFamily="34" charset="0"/>
              </a:rPr>
              <a:t>- Ferrari </a:t>
            </a:r>
            <a:r>
              <a:rPr lang="hu-HU" sz="1600" b="1" dirty="0" err="1" smtClean="0">
                <a:latin typeface="Arial" pitchFamily="34" charset="0"/>
                <a:cs typeface="Arial" pitchFamily="34" charset="0"/>
              </a:rPr>
              <a:t>LaFerrari</a:t>
            </a:r>
            <a:r>
              <a:rPr lang="hu-HU" sz="1600" b="1" dirty="0" smtClean="0">
                <a:latin typeface="Arial" pitchFamily="34" charset="0"/>
                <a:cs typeface="Arial" pitchFamily="34" charset="0"/>
              </a:rPr>
              <a:t> (2013) 963 </a:t>
            </a:r>
            <a:r>
              <a:rPr lang="hu-HU" sz="1600" b="1" dirty="0" err="1" smtClean="0">
                <a:latin typeface="Arial" pitchFamily="34" charset="0"/>
                <a:cs typeface="Arial" pitchFamily="34" charset="0"/>
              </a:rPr>
              <a:t>LE-s</a:t>
            </a:r>
            <a:r>
              <a:rPr lang="hu-HU" sz="1600" b="1" dirty="0" smtClean="0">
                <a:latin typeface="Arial" pitchFamily="34" charset="0"/>
                <a:cs typeface="Arial" pitchFamily="34" charset="0"/>
              </a:rPr>
              <a:t> hibrid (1 </a:t>
            </a:r>
            <a:r>
              <a:rPr lang="hu-HU" sz="1600" b="1" dirty="0" err="1" smtClean="0">
                <a:latin typeface="Arial" pitchFamily="34" charset="0"/>
                <a:cs typeface="Arial" pitchFamily="34" charset="0"/>
              </a:rPr>
              <a:t>MEuro</a:t>
            </a:r>
            <a:r>
              <a:rPr lang="hu-HU" sz="1600" b="1" dirty="0" smtClean="0">
                <a:latin typeface="Arial" pitchFamily="34" charset="0"/>
                <a:cs typeface="Arial" pitchFamily="34" charset="0"/>
              </a:rPr>
              <a:t>), 499 db kiválasztottaknak</a:t>
            </a:r>
            <a:endParaRPr lang="hu-H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11560" y="6309320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200" dirty="0" err="1" smtClean="0">
                <a:latin typeface="Arial" pitchFamily="34" charset="0"/>
                <a:cs typeface="Arial" pitchFamily="34" charset="0"/>
                <a:hlinkClick r:id="rId3"/>
              </a:rPr>
              <a:t>www.origo.hu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(2010. 03. 17, 2013. 04. 13.)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Nem villamos hibridek 1/2: Citroen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Hybrid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Air (C3), Genf, 2013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Tartalom helye 3" descr="20130322-citroen-c3-hybrid-air-prototype-mot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9071" y="764704"/>
            <a:ext cx="7225857" cy="4525963"/>
          </a:xfrm>
        </p:spPr>
      </p:pic>
      <p:sp>
        <p:nvSpPr>
          <p:cNvPr id="6" name="Szövegdoboz 5"/>
          <p:cNvSpPr txBox="1"/>
          <p:nvPr/>
        </p:nvSpPr>
        <p:spPr>
          <a:xfrm>
            <a:off x="323528" y="5445224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Arial" pitchFamily="34" charset="0"/>
                <a:cs typeface="Arial" pitchFamily="34" charset="0"/>
              </a:rPr>
              <a:t>Lassítási mozgási energia ► levegősűrítésre. Három üzemmód:</a:t>
            </a:r>
          </a:p>
          <a:p>
            <a:pPr>
              <a:buFontTx/>
              <a:buChar char="-"/>
            </a:pPr>
            <a:r>
              <a:rPr lang="hu-HU" sz="1400" dirty="0" smtClean="0">
                <a:latin typeface="Arial" pitchFamily="34" charset="0"/>
                <a:cs typeface="Arial" pitchFamily="34" charset="0"/>
              </a:rPr>
              <a:t> zéró emissziós üzemmód kb. 70 km/h-ig (csak levegőmeghajtás, városi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közl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. 60-80%-ában)</a:t>
            </a:r>
          </a:p>
          <a:p>
            <a:pPr>
              <a:buFontTx/>
              <a:buChar char="-"/>
            </a:pPr>
            <a:r>
              <a:rPr lang="hu-HU" sz="1400" dirty="0" smtClean="0">
                <a:latin typeface="Arial" pitchFamily="34" charset="0"/>
                <a:cs typeface="Arial" pitchFamily="34" charset="0"/>
              </a:rPr>
              <a:t> kombinált mód erős gyorsításkor, vagy hegymenetben (telj. 82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LE-ről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122-re nő)</a:t>
            </a:r>
          </a:p>
          <a:p>
            <a:pPr>
              <a:buFontTx/>
              <a:buChar char="-"/>
            </a:pPr>
            <a:r>
              <a:rPr lang="hu-HU" sz="1400" dirty="0" smtClean="0">
                <a:latin typeface="Arial" pitchFamily="34" charset="0"/>
                <a:cs typeface="Arial" pitchFamily="34" charset="0"/>
              </a:rPr>
              <a:t> hagyományos (benzines üzemmód). </a:t>
            </a:r>
            <a:r>
              <a:rPr lang="hu-HU" sz="1400" i="1" dirty="0" smtClean="0">
                <a:latin typeface="Arial" pitchFamily="34" charset="0"/>
                <a:cs typeface="Arial" pitchFamily="34" charset="0"/>
              </a:rPr>
              <a:t>Három év múlva megvehető a fejlesztő állítása szerint.</a:t>
            </a:r>
          </a:p>
          <a:p>
            <a:r>
              <a:rPr lang="hu-HU" sz="1400" dirty="0" smtClean="0">
                <a:latin typeface="Arial" pitchFamily="34" charset="0"/>
                <a:cs typeface="Arial" pitchFamily="34" charset="0"/>
              </a:rPr>
              <a:t>Forrás: </a:t>
            </a:r>
            <a:r>
              <a:rPr lang="hu-HU" sz="1400" dirty="0" smtClean="0">
                <a:latin typeface="Arial" pitchFamily="34" charset="0"/>
                <a:cs typeface="Arial" pitchFamily="34" charset="0"/>
                <a:hlinkClick r:id="rId3"/>
              </a:rPr>
              <a:t>http://www.origo.hu/auto/20130322-harom-ev-mulva-jon-a-levegovel-hajtott-auto.html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viewed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25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March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2013) </a:t>
            </a:r>
            <a:endParaRPr lang="hu-H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Nem villamos hibridek 2/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Volvo lendkerekes hibrid, turbófeltöltéses S60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3"/>
          </a:xfrm>
        </p:spPr>
        <p:txBody>
          <a:bodyPr>
            <a:normAutofit/>
          </a:bodyPr>
          <a:lstStyle/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F1 alkalmazás analógiájára épül; D 20 cm, 6 kg tömegű szénszál lendkerék forog (60000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rpm</a:t>
            </a:r>
            <a:r>
              <a:rPr lang="hu-HU" sz="2400" smtClean="0">
                <a:latin typeface="Arial" pitchFamily="34" charset="0"/>
                <a:cs typeface="Arial" pitchFamily="34" charset="0"/>
              </a:rPr>
              <a:t>) vákuumban (SKF)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Lassításkor a benzinmotor lekapcsol, a mozgási energia a lendkerék forgásában tárolódik el; ezt elinduláskor gyorsításra lehet használni erőátviteli rendszer segítségével – 80 LE extrát biztosít, így a városi benzinfogyasztást ~25%-kal csökkenti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Kép 3" descr="VOLVOlendkerekeshibr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501008"/>
            <a:ext cx="4248472" cy="251447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99592" y="6237312"/>
            <a:ext cx="7416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Forrás: 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475656" y="6248345"/>
            <a:ext cx="7488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smtClean="0">
                <a:latin typeface="Arial" pitchFamily="34" charset="0"/>
                <a:cs typeface="Arial" pitchFamily="34" charset="0"/>
                <a:hlinkClick r:id="rId3"/>
              </a:rPr>
              <a:t>http://www.origo.hu/auto/20130430-utcai-kerst-tesztel-a-volvo.html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viewed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29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Apr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2013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 flipH="1">
            <a:off x="6012160" y="3645024"/>
            <a:ext cx="108012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7020272" y="34290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Lendkerék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568952" cy="1143000"/>
          </a:xfrm>
        </p:spPr>
        <p:txBody>
          <a:bodyPr>
            <a:normAutofit fontScale="90000"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Volkswagen XL1, Genf, 2013 március; </a:t>
            </a:r>
            <a:b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Győr, 2013 április - Prof. Martin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Winterkorn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VW elnök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0,8 literes,kéthengeres, 48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LE-s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Diesel-motor 10 literes tankkal + 20 kW-os villanymotor (önálló és dízelmotorral együttes meghajtásra) +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Li-ion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akkumulátorok 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0,9 l /100 km dízelgázolaj fogyasztás, Euro6, hétfokozatú váltó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Műszaki újdonságok: nagyon könnyű (795 kg [-500 kg]) és kis légellenállású (0,189) (külső visszapillantó helyett kamera, hűtőrács helyett levegőbeszívás a hátsó lökhárítón, virsli-gumi, hátsó légörvények manipulálása Attika effektussal)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Max. 2 utas, nincs hátsó szélvédő, magas zajszint, ár min. 70k Euro Euro </a:t>
            </a:r>
          </a:p>
          <a:p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632450" name="Picture 2" descr="Fotó: Tuba Zoltán [origo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4149080"/>
            <a:ext cx="4272409" cy="2664296"/>
          </a:xfrm>
          <a:prstGeom prst="rect">
            <a:avLst/>
          </a:prstGeom>
          <a:noFill/>
        </p:spPr>
      </p:pic>
      <p:pic>
        <p:nvPicPr>
          <p:cNvPr id="6632452" name="Picture 4" descr="Fotó: Tuba Zoltán [origo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49080"/>
            <a:ext cx="446449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Volkswagen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Twin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Up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plug-in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hibrid diesel, Tokió, 2013 november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600" dirty="0" smtClean="0">
                <a:latin typeface="Arial" pitchFamily="34" charset="0"/>
                <a:cs typeface="Arial" pitchFamily="34" charset="0"/>
              </a:rPr>
              <a:t>0,8 literes,kéthengeres, 48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LE-s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Diesel-motor </a:t>
            </a: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33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literes tankkal (az XL1-ben 10 l-s) + </a:t>
            </a: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48 </a:t>
            </a:r>
            <a:r>
              <a:rPr lang="hu-HU" sz="1600" i="1" dirty="0" err="1" smtClean="0">
                <a:latin typeface="Arial" pitchFamily="34" charset="0"/>
                <a:cs typeface="Arial" pitchFamily="34" charset="0"/>
              </a:rPr>
              <a:t>LE-os</a:t>
            </a: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 villanymotor (az XL1 27 </a:t>
            </a:r>
            <a:r>
              <a:rPr lang="hu-HU" sz="1600" i="1" dirty="0" err="1" smtClean="0">
                <a:latin typeface="Arial" pitchFamily="34" charset="0"/>
                <a:cs typeface="Arial" pitchFamily="34" charset="0"/>
              </a:rPr>
              <a:t>LE-vel</a:t>
            </a: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 szemben)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(önálló és dízelmotorral együttes meghajtásra) +</a:t>
            </a: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 konnektorról is tölthető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Li-ion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akkumulátorok, 8,6 kWh. 1,2 tonna önsúly (0,4-l több, mint az XL1). Kombinált teljesítmény 75 LE, 214 Nm nyomatékkal  </a:t>
            </a:r>
          </a:p>
          <a:p>
            <a:r>
              <a:rPr lang="hu-HU" sz="1600" dirty="0" smtClean="0">
                <a:latin typeface="Arial" pitchFamily="34" charset="0"/>
                <a:cs typeface="Arial" pitchFamily="34" charset="0"/>
              </a:rPr>
              <a:t>1,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1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l /100 km dízelgázolaj fogyasztás, Euro6, hétfokozatú dupla kuplungos váltó, 50 km hatótávolság teljesen elektromos üzemmódban</a:t>
            </a:r>
          </a:p>
          <a:p>
            <a:r>
              <a:rPr lang="hu-HU" sz="1600" dirty="0" smtClean="0">
                <a:latin typeface="Arial" pitchFamily="34" charset="0"/>
                <a:cs typeface="Arial" pitchFamily="34" charset="0"/>
              </a:rPr>
              <a:t>Ár min. 111k Euro</a:t>
            </a:r>
          </a:p>
          <a:p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endParaRPr lang="hu-H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Kép 3" descr="VW_up_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645024"/>
            <a:ext cx="3240360" cy="216024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683568" y="6095037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u="sng" dirty="0" smtClean="0">
                <a:latin typeface="Arial" pitchFamily="34" charset="0"/>
                <a:cs typeface="Arial" pitchFamily="34" charset="0"/>
                <a:hlinkClick r:id="rId3"/>
              </a:rPr>
              <a:t>Forrás: </a:t>
            </a:r>
            <a:r>
              <a:rPr lang="hu-HU" sz="1200" dirty="0" smtClean="0">
                <a:latin typeface="Arial" pitchFamily="34" charset="0"/>
                <a:cs typeface="Arial" pitchFamily="34" charset="0"/>
                <a:hlinkClick r:id="rId4"/>
              </a:rPr>
              <a:t>http://mno.hu/autopult/11-liter100-kilometer-itt-a-hibrid-dizel-up-a-volkswagentol-1194287 </a:t>
            </a:r>
            <a:r>
              <a:rPr lang="hu-HU" sz="1200" dirty="0" err="1" smtClean="0">
                <a:latin typeface="Arial" pitchFamily="34" charset="0"/>
                <a:cs typeface="Arial" pitchFamily="34" charset="0"/>
                <a:hlinkClick r:id="rId4"/>
              </a:rPr>
              <a:t>viewed</a:t>
            </a:r>
            <a:r>
              <a:rPr lang="hu-HU" sz="1200" dirty="0" smtClean="0">
                <a:latin typeface="Arial" pitchFamily="34" charset="0"/>
                <a:cs typeface="Arial" pitchFamily="34" charset="0"/>
                <a:hlinkClick r:id="rId4"/>
              </a:rPr>
              <a:t> 9 </a:t>
            </a:r>
            <a:r>
              <a:rPr lang="hu-HU" sz="1200" dirty="0" err="1" smtClean="0">
                <a:latin typeface="Arial" pitchFamily="34" charset="0"/>
                <a:cs typeface="Arial" pitchFamily="34" charset="0"/>
                <a:hlinkClick r:id="rId4"/>
              </a:rPr>
              <a:t>Nov</a:t>
            </a:r>
            <a:r>
              <a:rPr lang="hu-HU" sz="1200" dirty="0" smtClean="0">
                <a:latin typeface="Arial" pitchFamily="34" charset="0"/>
                <a:cs typeface="Arial" pitchFamily="34" charset="0"/>
                <a:hlinkClick r:id="rId4"/>
              </a:rPr>
              <a:t> 2013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hu-HU" sz="1200" dirty="0" smtClean="0">
                <a:latin typeface="Arial" pitchFamily="34" charset="0"/>
                <a:cs typeface="Arial" pitchFamily="34" charset="0"/>
                <a:hlinkClick r:id="rId5"/>
              </a:rPr>
              <a:t>http://www.automotor.hu/hirek/vilagrekord-auto-alruhaban-avagy-vw-up-11-l100-km-es-atlagfogyasztassal-524543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viewed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11 November 2013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725634" name="Picture 2" descr="http://automotor.hu/lapokkepek/cikkek/211000/211976_uphybrid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150071"/>
            <a:ext cx="3619500" cy="29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Nissan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Leaf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2011 World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Year, 2011 European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Year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Nissan Leaf is the world's first 100-percent electric, zero-emission car designed for the mass market. </a:t>
            </a: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Nissan Leaf was launched in December 2010 in Japan and the United States, and in 2011 in Europe and other markets. </a:t>
            </a: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5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adults</a:t>
            </a: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24 kWh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Li-ion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battery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1600" b="1" dirty="0" err="1" smtClean="0">
                <a:latin typeface="Arial" pitchFamily="34" charset="0"/>
                <a:cs typeface="Arial" pitchFamily="34" charset="0"/>
              </a:rPr>
              <a:t>charging</a:t>
            </a:r>
            <a:r>
              <a:rPr lang="hu-H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hu-HU" sz="1600" b="1" dirty="0" smtClean="0">
                <a:latin typeface="Arial" pitchFamily="34" charset="0"/>
                <a:cs typeface="Arial" pitchFamily="34" charset="0"/>
              </a:rPr>
              <a:t> 80% </a:t>
            </a:r>
            <a:r>
              <a:rPr lang="hu-HU" sz="1600" b="1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hu-HU" sz="1600" b="1" dirty="0" smtClean="0">
                <a:latin typeface="Arial" pitchFamily="34" charset="0"/>
                <a:cs typeface="Arial" pitchFamily="34" charset="0"/>
              </a:rPr>
              <a:t> 30 </a:t>
            </a:r>
            <a:r>
              <a:rPr lang="hu-HU" sz="1600" b="1" dirty="0" err="1" smtClean="0">
                <a:latin typeface="Arial" pitchFamily="34" charset="0"/>
                <a:cs typeface="Arial" pitchFamily="34" charset="0"/>
              </a:rPr>
              <a:t>minutes</a:t>
            </a:r>
            <a:r>
              <a:rPr lang="hu-HU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1600" b="1" dirty="0" err="1" smtClean="0">
                <a:latin typeface="Arial" pitchFamily="34" charset="0"/>
                <a:cs typeface="Arial" pitchFamily="34" charset="0"/>
              </a:rPr>
              <a:t>photovoltaic</a:t>
            </a:r>
            <a:r>
              <a:rPr lang="hu-H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b="1" dirty="0" err="1" smtClean="0">
                <a:latin typeface="Arial" pitchFamily="34" charset="0"/>
                <a:cs typeface="Arial" pitchFamily="34" charset="0"/>
              </a:rPr>
              <a:t>solar</a:t>
            </a:r>
            <a:r>
              <a:rPr lang="hu-HU" sz="1600" b="1" dirty="0" smtClean="0">
                <a:latin typeface="Arial" pitchFamily="34" charset="0"/>
                <a:cs typeface="Arial" pitchFamily="34" charset="0"/>
              </a:rPr>
              <a:t> panel </a:t>
            </a:r>
            <a:r>
              <a:rPr lang="hu-HU" sz="1600" b="1" dirty="0" err="1" smtClean="0">
                <a:latin typeface="Arial" pitchFamily="34" charset="0"/>
                <a:cs typeface="Arial" pitchFamily="34" charset="0"/>
              </a:rPr>
              <a:t>spoiler</a:t>
            </a:r>
            <a:r>
              <a:rPr lang="hu-H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b="1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hu-HU" sz="1600" b="1" dirty="0" smtClean="0">
                <a:latin typeface="Arial" pitchFamily="34" charset="0"/>
                <a:cs typeface="Arial" pitchFamily="34" charset="0"/>
              </a:rPr>
              <a:t> SL </a:t>
            </a:r>
            <a:r>
              <a:rPr lang="hu-HU" sz="1600" b="1" dirty="0" err="1" smtClean="0">
                <a:latin typeface="Arial" pitchFamily="34" charset="0"/>
                <a:cs typeface="Arial" pitchFamily="34" charset="0"/>
              </a:rPr>
              <a:t>models</a:t>
            </a:r>
            <a:endParaRPr lang="hu-HU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80 kW  AC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synchronous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motor,  253.5 Nm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peak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torque</a:t>
            </a: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Suggested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list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price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SL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model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: USD 34840,- (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as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of 20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April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, 2014)</a:t>
            </a:r>
          </a:p>
          <a:p>
            <a:pPr>
              <a:buFontTx/>
              <a:buChar char="-"/>
            </a:pP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600" dirty="0" smtClean="0">
                <a:latin typeface="Arial" pitchFamily="34" charset="0"/>
                <a:cs typeface="Arial" pitchFamily="34" charset="0"/>
                <a:hlinkClick r:id="rId2"/>
              </a:rPr>
              <a:t>http://nissannews.com/en-US/nissan/usa/channels/us-united-states-nissan-models-leaf/presskits/us-2013-nissan-leaf-press-kit?page=3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viewed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20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April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, 2014</a:t>
            </a:r>
          </a:p>
          <a:p>
            <a:pPr>
              <a:buFontTx/>
              <a:buChar char="-"/>
            </a:pPr>
            <a:endParaRPr lang="hu-H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Tesla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Model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 – 2013 ‘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year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’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USA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by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‘Motor Trend’ (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first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with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non-IC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engine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857404"/>
          </a:xfrm>
        </p:spPr>
        <p:txBody>
          <a:bodyPr>
            <a:normAutofit/>
          </a:bodyPr>
          <a:lstStyle/>
          <a:p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Luxory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car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5 / 7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persons</a:t>
            </a:r>
            <a:endParaRPr lang="hu-H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Estimated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range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55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mph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P85 (top </a:t>
            </a:r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model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 85 kWh </a:t>
            </a:r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li-ion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cells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: 300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miles</a:t>
            </a:r>
            <a:endParaRPr lang="hu-H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1400" b="1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 60 </a:t>
            </a:r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mph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: 4.2 </a:t>
            </a:r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seconds</a:t>
            </a:r>
            <a:endParaRPr lang="hu-HU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1400" dirty="0" smtClean="0">
                <a:latin typeface="Arial" pitchFamily="34" charset="0"/>
                <a:cs typeface="Arial" pitchFamily="34" charset="0"/>
              </a:rPr>
              <a:t>Top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speed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: 130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mph</a:t>
            </a:r>
            <a:endParaRPr lang="hu-H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Peak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motor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power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: 310 kW (5000-8600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rpm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Peak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motor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torque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: 600 Nm (0-5100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rpm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Battery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warranty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: 8 </a:t>
            </a:r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years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unlimited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miles</a:t>
            </a:r>
            <a:endParaRPr lang="hu-HU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1400" b="1" dirty="0" smtClean="0">
                <a:latin typeface="Arial" pitchFamily="34" charset="0"/>
                <a:cs typeface="Arial" pitchFamily="34" charset="0"/>
              </a:rPr>
              <a:t>50% </a:t>
            </a:r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charge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 20 </a:t>
            </a:r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minutes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 Tesla </a:t>
            </a:r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Supercharger</a:t>
            </a:r>
            <a:endParaRPr lang="hu-HU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1400" dirty="0" smtClean="0">
                <a:latin typeface="Arial" pitchFamily="34" charset="0"/>
                <a:cs typeface="Arial" pitchFamily="34" charset="0"/>
              </a:rPr>
              <a:t>Price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as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April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2014: USD 93400,- (less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electic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vehicle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incentive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given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US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state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);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estimated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delivery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June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2014 (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as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of 20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April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, 2014)</a:t>
            </a:r>
          </a:p>
          <a:p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400" dirty="0" smtClean="0">
                <a:latin typeface="Arial" pitchFamily="34" charset="0"/>
                <a:cs typeface="Arial" pitchFamily="34" charset="0"/>
                <a:hlinkClick r:id="rId2"/>
              </a:rPr>
              <a:t>http://www.teslamotors.com/models/features#/battery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viewed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20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April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, 2014</a:t>
            </a:r>
          </a:p>
          <a:p>
            <a:endParaRPr lang="hu-H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417604" name="Picture 4" descr="Tesla Model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085778"/>
            <a:ext cx="5544616" cy="3303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Hidrogén, mint motorhajtóanyag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92089"/>
            <a:ext cx="8229600" cy="2980927"/>
          </a:xfrm>
          <a:solidFill>
            <a:srgbClr val="FFC000"/>
          </a:solidFill>
        </p:spPr>
        <p:txBody>
          <a:bodyPr>
            <a:normAutofit fontScale="92500" lnSpcReduction="20000"/>
          </a:bodyPr>
          <a:lstStyle/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Közúti közlekedésben (kivéve hosszú távú teherszállítás), vasúton, és belföldi vízi közlekedésben</a:t>
            </a: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Közvetlen motorhajtóanyagként, vagy energiacellához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EU 2013. jan.-i stratégia: </a:t>
            </a:r>
          </a:p>
          <a:p>
            <a:pPr lvl="1">
              <a:buNone/>
            </a:pPr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Hydrogen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fuel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cells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road-passenger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road-freight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rail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water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inland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) [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today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varying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situation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EU and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around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120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filling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stations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place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]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form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network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common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standards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14 EU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states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currently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hydrogen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network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hu-HU" sz="15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hu-HU" sz="15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500" dirty="0" smtClean="0">
                <a:latin typeface="Arial" pitchFamily="34" charset="0"/>
                <a:cs typeface="Arial" pitchFamily="34" charset="0"/>
                <a:hlinkClick r:id="rId2"/>
              </a:rPr>
              <a:t>http://eur-lex.europa.eu/LexUriServ/LexUriServ.do?uri=COM:2013:0017:FIN:EN:PDF</a:t>
            </a:r>
            <a:r>
              <a:rPr lang="hu-HU" sz="15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hu-HU" sz="1500" dirty="0" err="1" smtClean="0">
                <a:latin typeface="Arial" pitchFamily="34" charset="0"/>
                <a:cs typeface="Arial" pitchFamily="34" charset="0"/>
              </a:rPr>
              <a:t>Feb</a:t>
            </a:r>
            <a:r>
              <a:rPr lang="hu-HU" sz="1500" dirty="0" smtClean="0">
                <a:latin typeface="Arial" pitchFamily="34" charset="0"/>
                <a:cs typeface="Arial" pitchFamily="34" charset="0"/>
              </a:rPr>
              <a:t> 2013</a:t>
            </a:r>
          </a:p>
          <a:p>
            <a:pPr lvl="1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39552" y="12594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latin typeface="Arial" pitchFamily="34" charset="0"/>
                <a:cs typeface="Arial" pitchFamily="34" charset="0"/>
              </a:rPr>
              <a:t>Biohidrogén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: 3. generációs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bioüzemanyag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Otto-motorokhoz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67544" y="3573016"/>
            <a:ext cx="8136904" cy="33855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 </a:t>
            </a:r>
            <a:r>
              <a:rPr lang="hu-H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March</a:t>
            </a: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2014: </a:t>
            </a:r>
            <a:r>
              <a:rPr lang="hu-H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Council</a:t>
            </a: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hu-H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Parliament</a:t>
            </a: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informal</a:t>
            </a: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agreement</a:t>
            </a: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</a:t>
            </a: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clean</a:t>
            </a: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power</a:t>
            </a: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</a:t>
            </a: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transport</a:t>
            </a: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fontAlgn="base"/>
            <a:r>
              <a:rPr lang="en-US" sz="1400" dirty="0" smtClean="0"/>
              <a:t>National plans and targets should </a:t>
            </a:r>
            <a:r>
              <a:rPr lang="hu-HU" sz="1400" dirty="0" smtClean="0"/>
              <a:t>be </a:t>
            </a:r>
            <a:r>
              <a:rPr lang="hu-HU" sz="1400" dirty="0" err="1" smtClean="0"/>
              <a:t>to</a:t>
            </a:r>
            <a:r>
              <a:rPr lang="hu-HU" sz="1400" dirty="0" smtClean="0"/>
              <a:t> </a:t>
            </a:r>
            <a:r>
              <a:rPr lang="hu-HU" sz="1400" dirty="0" err="1" smtClean="0"/>
              <a:t>boost</a:t>
            </a:r>
            <a:r>
              <a:rPr lang="hu-HU" sz="1400" dirty="0" smtClean="0"/>
              <a:t> </a:t>
            </a:r>
            <a:r>
              <a:rPr lang="hu-HU" sz="1400" dirty="0" err="1" smtClean="0"/>
              <a:t>alternative</a:t>
            </a:r>
            <a:r>
              <a:rPr lang="hu-HU" sz="1400" dirty="0" smtClean="0"/>
              <a:t> </a:t>
            </a:r>
            <a:r>
              <a:rPr lang="hu-HU" sz="1400" dirty="0" err="1" smtClean="0"/>
              <a:t>fuels</a:t>
            </a:r>
            <a:r>
              <a:rPr lang="hu-HU" sz="1400" dirty="0" smtClean="0"/>
              <a:t>.</a:t>
            </a:r>
          </a:p>
          <a:p>
            <a:pPr fontAlgn="base"/>
            <a:r>
              <a:rPr lang="en-US" sz="1400" b="1" dirty="0" smtClean="0"/>
              <a:t>Member countries that opt to include hydrogen-</a:t>
            </a:r>
            <a:r>
              <a:rPr lang="en-US" sz="1400" b="1" dirty="0" err="1" smtClean="0"/>
              <a:t>refuelling</a:t>
            </a:r>
            <a:r>
              <a:rPr lang="en-US" sz="1400" b="1" dirty="0" smtClean="0"/>
              <a:t> stations in their national plans will have to ensure that enough of these stations are available to ensure smooth circulation by 2025.</a:t>
            </a:r>
            <a:endParaRPr lang="hu-HU" sz="1400" dirty="0" smtClean="0"/>
          </a:p>
          <a:p>
            <a:pPr fontAlgn="base"/>
            <a:r>
              <a:rPr lang="en-US" sz="1400" dirty="0" smtClean="0"/>
              <a:t>The plans should not add any extra costs to member states' budgets. However, they could include incentives and policy measures such as for example building permits, parking-lot permits and fuel-station concessions. These plans and common standards for </a:t>
            </a:r>
            <a:r>
              <a:rPr lang="en-US" sz="1400" dirty="0" err="1" smtClean="0"/>
              <a:t>refuelling</a:t>
            </a:r>
            <a:r>
              <a:rPr lang="en-US" sz="1400" dirty="0" smtClean="0"/>
              <a:t> installations should create stable conditions and investment security needed by the private sector to develop the infrastructure.</a:t>
            </a:r>
          </a:p>
          <a:p>
            <a:r>
              <a:rPr lang="hu-HU" sz="1400" dirty="0" smtClean="0"/>
              <a:t>The EC </a:t>
            </a:r>
            <a:r>
              <a:rPr lang="hu-HU" sz="1400" dirty="0" err="1" smtClean="0"/>
              <a:t>will</a:t>
            </a:r>
            <a:r>
              <a:rPr lang="hu-HU" sz="1400" dirty="0" smtClean="0"/>
              <a:t> </a:t>
            </a:r>
            <a:r>
              <a:rPr lang="hu-HU" sz="1400" dirty="0" err="1" smtClean="0"/>
              <a:t>review</a:t>
            </a:r>
            <a:r>
              <a:rPr lang="hu-HU" sz="1400" dirty="0" smtClean="0"/>
              <a:t> </a:t>
            </a:r>
            <a:r>
              <a:rPr lang="hu-HU" sz="1400" dirty="0" err="1" smtClean="0"/>
              <a:t>these</a:t>
            </a:r>
            <a:r>
              <a:rPr lang="hu-HU" sz="1400" dirty="0" smtClean="0"/>
              <a:t> </a:t>
            </a:r>
            <a:r>
              <a:rPr lang="hu-HU" sz="1400" dirty="0" err="1" smtClean="0"/>
              <a:t>plans</a:t>
            </a:r>
            <a:r>
              <a:rPr lang="hu-HU" sz="1400" dirty="0" smtClean="0"/>
              <a:t> </a:t>
            </a:r>
            <a:r>
              <a:rPr lang="hu-HU" sz="1400" dirty="0" err="1" smtClean="0"/>
              <a:t>in</a:t>
            </a:r>
            <a:r>
              <a:rPr lang="hu-HU" sz="1400" dirty="0" smtClean="0"/>
              <a:t> 2017 &amp; 2018.</a:t>
            </a:r>
          </a:p>
          <a:p>
            <a:r>
              <a:rPr lang="hu-HU" sz="1400" b="1" dirty="0" smtClean="0"/>
              <a:t>The </a:t>
            </a:r>
            <a:r>
              <a:rPr lang="hu-HU" sz="1400" b="1" dirty="0" err="1" smtClean="0"/>
              <a:t>Parliament’s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Transport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Cmmtte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approved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the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deal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on</a:t>
            </a:r>
            <a:r>
              <a:rPr lang="hu-HU" sz="1400" b="1" dirty="0" smtClean="0"/>
              <a:t> 1 </a:t>
            </a:r>
            <a:r>
              <a:rPr lang="hu-HU" sz="1400" b="1" dirty="0" err="1" smtClean="0"/>
              <a:t>April</a:t>
            </a:r>
            <a:r>
              <a:rPr lang="hu-HU" sz="1400" b="1" dirty="0" smtClean="0"/>
              <a:t>, a </a:t>
            </a:r>
            <a:r>
              <a:rPr lang="hu-HU" sz="1400" b="1" dirty="0" err="1" smtClean="0"/>
              <a:t>plenary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vote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later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that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month</a:t>
            </a:r>
            <a:r>
              <a:rPr lang="hu-HU" sz="1400" b="1" dirty="0" smtClean="0"/>
              <a:t>.</a:t>
            </a:r>
          </a:p>
          <a:p>
            <a:r>
              <a:rPr lang="hu-HU" sz="1400" dirty="0" err="1" smtClean="0"/>
              <a:t>Source</a:t>
            </a:r>
            <a:r>
              <a:rPr lang="hu-HU" sz="1400" dirty="0" smtClean="0"/>
              <a:t>: </a:t>
            </a:r>
            <a:r>
              <a:rPr lang="hu-HU" sz="1400" dirty="0" err="1" smtClean="0">
                <a:hlinkClick r:id="rId3"/>
              </a:rPr>
              <a:t>www.endseurope.com</a:t>
            </a:r>
            <a:r>
              <a:rPr lang="hu-HU" sz="1400" dirty="0" smtClean="0"/>
              <a:t> 20 </a:t>
            </a:r>
            <a:r>
              <a:rPr lang="hu-HU" sz="1400" dirty="0" err="1" smtClean="0"/>
              <a:t>March</a:t>
            </a:r>
            <a:r>
              <a:rPr lang="hu-HU" sz="1400" dirty="0" smtClean="0"/>
              <a:t> 2014;</a:t>
            </a:r>
          </a:p>
          <a:p>
            <a:r>
              <a:rPr lang="hu-HU" sz="1400" dirty="0" smtClean="0">
                <a:hlinkClick r:id="rId4"/>
              </a:rPr>
              <a:t>http://www.europarl.europa.eu/sides/getDoc.do?pubRef=-%2f%2fEP%2f%2fTEXT%2bIMPRESS%2b20140317IPR39144%2b0%2bDOC%2bXML%2bV0%2f%2fEN&amp;language=EN</a:t>
            </a:r>
            <a:r>
              <a:rPr lang="hu-HU" sz="1400" dirty="0" smtClean="0"/>
              <a:t> 20 </a:t>
            </a:r>
            <a:r>
              <a:rPr lang="hu-HU" sz="1400" dirty="0" err="1" smtClean="0"/>
              <a:t>March</a:t>
            </a:r>
            <a:r>
              <a:rPr lang="hu-HU" sz="1400" dirty="0" smtClean="0"/>
              <a:t> 2014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Charging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a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plug-in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bus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Vienna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April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2013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Tartalom helye 3" descr="electricbuschargingWi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916832"/>
            <a:ext cx="5328592" cy="3528392"/>
          </a:xfrm>
        </p:spPr>
      </p:pic>
      <p:sp>
        <p:nvSpPr>
          <p:cNvPr id="5" name="Szövegdoboz 4"/>
          <p:cNvSpPr txBox="1"/>
          <p:nvPr/>
        </p:nvSpPr>
        <p:spPr>
          <a:xfrm>
            <a:off x="755576" y="6093296"/>
            <a:ext cx="7344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hlinkClick r:id="rId3"/>
              </a:rPr>
              <a:t>http://index.hu/bloghu/hamster/2013/04/14/becs_uj_villanybuszai</a:t>
            </a:r>
            <a:r>
              <a:rPr lang="hu-HU" sz="1200" dirty="0" smtClean="0"/>
              <a:t> (</a:t>
            </a:r>
            <a:r>
              <a:rPr lang="hu-HU" sz="1200" dirty="0" err="1" smtClean="0"/>
              <a:t>viewed</a:t>
            </a:r>
            <a:r>
              <a:rPr lang="hu-HU" sz="1200" dirty="0" smtClean="0"/>
              <a:t>  </a:t>
            </a:r>
            <a:r>
              <a:rPr lang="hu-HU" sz="1200" dirty="0" err="1" smtClean="0"/>
              <a:t>on</a:t>
            </a:r>
            <a:r>
              <a:rPr lang="hu-HU" sz="1200" dirty="0" smtClean="0"/>
              <a:t> 15 </a:t>
            </a:r>
            <a:r>
              <a:rPr lang="hu-HU" sz="1200" smtClean="0"/>
              <a:t>April</a:t>
            </a:r>
            <a:r>
              <a:rPr lang="hu-HU" sz="1200" dirty="0" smtClean="0"/>
              <a:t> 2013)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‘legtakarékosabb’ autók toplistája</a:t>
            </a:r>
            <a:b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/>
              </a:rPr>
              <a:t>http://www.origo.hu/auto/20130405-egyliteres-fogyasztas-kis-szepseghibaval-volkswagen-xl1-bemutato.html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 2013 április)</a:t>
            </a: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       </a:t>
            </a:r>
            <a:r>
              <a:rPr lang="hu-HU" sz="1600" b="1" dirty="0" smtClean="0">
                <a:latin typeface="Arial" pitchFamily="34" charset="0"/>
                <a:cs typeface="Arial" pitchFamily="34" charset="0"/>
              </a:rPr>
              <a:t>Autótípus  			ECE (l/100 km)         CO2 g/km </a:t>
            </a:r>
          </a:p>
          <a:p>
            <a:r>
              <a:rPr lang="hu-HU" sz="1600" dirty="0" smtClean="0">
                <a:latin typeface="Arial" pitchFamily="34" charset="0"/>
                <a:cs typeface="Arial" pitchFamily="34" charset="0"/>
              </a:rPr>
              <a:t>1. Volkswagen XL       			   0,9                         21</a:t>
            </a:r>
          </a:p>
          <a:p>
            <a:r>
              <a:rPr lang="hu-HU" sz="1600" dirty="0" smtClean="0">
                <a:latin typeface="Arial" pitchFamily="34" charset="0"/>
                <a:cs typeface="Arial" pitchFamily="34" charset="0"/>
              </a:rPr>
              <a:t>2. Opel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Ampera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/ Chevrolet Volt                                 1,2                         27</a:t>
            </a:r>
          </a:p>
          <a:p>
            <a:r>
              <a:rPr lang="hu-HU" sz="1600" dirty="0" smtClean="0">
                <a:latin typeface="Arial" pitchFamily="34" charset="0"/>
                <a:cs typeface="Arial" pitchFamily="34" charset="0"/>
              </a:rPr>
              <a:t>3. Toyota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Prius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Plug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                                               2,1                        49</a:t>
            </a:r>
          </a:p>
          <a:p>
            <a:r>
              <a:rPr lang="hu-HU" sz="1600" dirty="0" smtClean="0">
                <a:latin typeface="Arial" pitchFamily="34" charset="0"/>
                <a:cs typeface="Arial" pitchFamily="34" charset="0"/>
              </a:rPr>
              <a:t>4. Audi A2 1.2 TDI*                                                     2,9                         81</a:t>
            </a:r>
          </a:p>
          <a:p>
            <a:r>
              <a:rPr lang="hu-HU" sz="1600" dirty="0" smtClean="0">
                <a:latin typeface="Arial" pitchFamily="34" charset="0"/>
                <a:cs typeface="Arial" pitchFamily="34" charset="0"/>
              </a:rPr>
              <a:t>5. Volkswagen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Lupo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3L TDI*                                      3,0                         81</a:t>
            </a:r>
          </a:p>
          <a:p>
            <a:r>
              <a:rPr lang="hu-HU" sz="1600" dirty="0" smtClean="0">
                <a:latin typeface="Arial" pitchFamily="34" charset="0"/>
                <a:cs typeface="Arial" pitchFamily="34" charset="0"/>
              </a:rPr>
              <a:t>6. Volkswagen Golf 1.6 TDI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Blue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M.                           3,2                        85 </a:t>
            </a:r>
          </a:p>
          <a:p>
            <a:r>
              <a:rPr lang="hu-HU" sz="1600" dirty="0" smtClean="0">
                <a:latin typeface="Arial" pitchFamily="34" charset="0"/>
                <a:cs typeface="Arial" pitchFamily="34" charset="0"/>
              </a:rPr>
              <a:t>7. Hyundai i20 /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Kia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Rio 1.1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CRDi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                              3,2                        85</a:t>
            </a:r>
          </a:p>
          <a:p>
            <a:r>
              <a:rPr lang="hu-HU" sz="1600" dirty="0" smtClean="0">
                <a:latin typeface="Arial" pitchFamily="34" charset="0"/>
                <a:cs typeface="Arial" pitchFamily="34" charset="0"/>
              </a:rPr>
              <a:t>8.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Smart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Fortwo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CDI                                                   3,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3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                       86</a:t>
            </a:r>
          </a:p>
          <a:p>
            <a:r>
              <a:rPr lang="hu-HU" sz="1600" dirty="0" smtClean="0">
                <a:latin typeface="Arial" pitchFamily="34" charset="0"/>
                <a:cs typeface="Arial" pitchFamily="34" charset="0"/>
              </a:rPr>
              <a:t>9. Opel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Corsa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1.3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CDTi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Ecoflex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                                 3,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3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                       88</a:t>
            </a:r>
          </a:p>
          <a:p>
            <a:r>
              <a:rPr lang="hu-HU" sz="1600" dirty="0" smtClean="0">
                <a:latin typeface="Arial" pitchFamily="34" charset="0"/>
                <a:cs typeface="Arial" pitchFamily="34" charset="0"/>
              </a:rPr>
              <a:t>10. Ford Fiesta 1.6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TDCi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Econetic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                             3,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3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                       87 </a:t>
            </a:r>
          </a:p>
          <a:p>
            <a:r>
              <a:rPr lang="hu-HU" sz="1600" dirty="0" smtClean="0">
                <a:latin typeface="Arial" pitchFamily="34" charset="0"/>
                <a:cs typeface="Arial" pitchFamily="34" charset="0"/>
              </a:rPr>
              <a:t>11. Volkswagen Polo 1.2 TDI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Blue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M.                         3,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3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                       99</a:t>
            </a:r>
          </a:p>
          <a:p>
            <a:r>
              <a:rPr lang="hu-HU" sz="1600" dirty="0" smtClean="0">
                <a:latin typeface="Arial" pitchFamily="34" charset="0"/>
                <a:cs typeface="Arial" pitchFamily="34" charset="0"/>
              </a:rPr>
              <a:t>12.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Seat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Ibiza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1.2 CR TDI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E-Ecomotive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                     3,4                        89</a:t>
            </a:r>
          </a:p>
          <a:p>
            <a:r>
              <a:rPr lang="hu-HU" sz="1600" dirty="0" smtClean="0">
                <a:latin typeface="Arial" pitchFamily="34" charset="0"/>
                <a:cs typeface="Arial" pitchFamily="34" charset="0"/>
              </a:rPr>
              <a:t>13. Renault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Twingo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dCi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85                                          3,4                        90</a:t>
            </a:r>
          </a:p>
          <a:p>
            <a:r>
              <a:rPr lang="hu-HU" sz="1600" dirty="0" smtClean="0">
                <a:latin typeface="Arial" pitchFamily="34" charset="0"/>
                <a:cs typeface="Arial" pitchFamily="34" charset="0"/>
              </a:rPr>
              <a:t>14. Peugeot 208 / Citroen C3 1.4 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e-HDI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                    3,4                        90</a:t>
            </a:r>
          </a:p>
          <a:p>
            <a:r>
              <a:rPr lang="hu-HU" sz="1600" dirty="0" smtClean="0">
                <a:latin typeface="Arial" pitchFamily="34" charset="0"/>
                <a:cs typeface="Arial" pitchFamily="34" charset="0"/>
              </a:rPr>
              <a:t>15. Toyota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Yaris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Hybrid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                                               3,5                        79* </a:t>
            </a:r>
          </a:p>
          <a:p>
            <a:pPr>
              <a:buNone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* = már nem gyártják</a:t>
            </a:r>
            <a:br>
              <a:rPr lang="hu-HU" sz="1600" dirty="0" smtClean="0">
                <a:latin typeface="Arial" pitchFamily="34" charset="0"/>
                <a:cs typeface="Arial" pitchFamily="34" charset="0"/>
              </a:rPr>
            </a:br>
            <a:endParaRPr lang="hu-H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World, USA and Europe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electrified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vehicle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sales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2013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3"/>
          </a:xfrm>
        </p:spPr>
        <p:txBody>
          <a:bodyPr>
            <a:normAutofit fontScale="47500" lnSpcReduction="20000"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World:        </a:t>
            </a:r>
            <a:r>
              <a:rPr lang="hu-HU" sz="25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Nissan Leaf</a:t>
            </a:r>
            <a:r>
              <a:rPr lang="hu-HU" sz="2500" dirty="0" smtClean="0">
                <a:latin typeface="Arial" pitchFamily="34" charset="0"/>
                <a:cs typeface="Arial" pitchFamily="34" charset="0"/>
              </a:rPr>
              <a:t> ~47000</a:t>
            </a:r>
          </a:p>
          <a:p>
            <a:pPr lvl="3"/>
            <a:r>
              <a:rPr lang="hu-HU" sz="2500" dirty="0" err="1" smtClean="0">
                <a:latin typeface="Arial" pitchFamily="34" charset="0"/>
                <a:cs typeface="Arial" pitchFamily="34" charset="0"/>
              </a:rPr>
              <a:t>Chevy</a:t>
            </a:r>
            <a:r>
              <a:rPr lang="hu-HU" sz="2500" dirty="0" smtClean="0">
                <a:latin typeface="Arial" pitchFamily="34" charset="0"/>
                <a:cs typeface="Arial" pitchFamily="34" charset="0"/>
              </a:rPr>
              <a:t> Volt ~28000</a:t>
            </a:r>
          </a:p>
          <a:p>
            <a:pPr lvl="3"/>
            <a:r>
              <a:rPr lang="hu-HU" sz="2500" dirty="0" smtClean="0">
                <a:latin typeface="Arial" pitchFamily="34" charset="0"/>
                <a:cs typeface="Arial" pitchFamily="34" charset="0"/>
              </a:rPr>
              <a:t>Toyota </a:t>
            </a:r>
            <a:r>
              <a:rPr lang="hu-HU" sz="2500" dirty="0" err="1" smtClean="0">
                <a:latin typeface="Arial" pitchFamily="34" charset="0"/>
                <a:cs typeface="Arial" pitchFamily="34" charset="0"/>
              </a:rPr>
              <a:t>Prius</a:t>
            </a:r>
            <a:r>
              <a:rPr lang="hu-HU" sz="2500" dirty="0" smtClean="0">
                <a:latin typeface="Arial" pitchFamily="34" charset="0"/>
                <a:cs typeface="Arial" pitchFamily="34" charset="0"/>
              </a:rPr>
              <a:t> ~23000</a:t>
            </a:r>
          </a:p>
          <a:p>
            <a:pPr lvl="3"/>
            <a:r>
              <a:rPr lang="hu-HU" sz="2500" dirty="0" smtClean="0">
                <a:latin typeface="Arial" pitchFamily="34" charset="0"/>
                <a:cs typeface="Arial" pitchFamily="34" charset="0"/>
              </a:rPr>
              <a:t>Tesla </a:t>
            </a:r>
            <a:r>
              <a:rPr lang="hu-HU" sz="2500" dirty="0" err="1" smtClean="0">
                <a:latin typeface="Arial" pitchFamily="34" charset="0"/>
                <a:cs typeface="Arial" pitchFamily="34" charset="0"/>
              </a:rPr>
              <a:t>Model</a:t>
            </a:r>
            <a:r>
              <a:rPr lang="hu-HU" sz="2500" dirty="0" smtClean="0">
                <a:latin typeface="Arial" pitchFamily="34" charset="0"/>
                <a:cs typeface="Arial" pitchFamily="34" charset="0"/>
              </a:rPr>
              <a:t> S ~22000</a:t>
            </a:r>
          </a:p>
          <a:p>
            <a:pPr lvl="3"/>
            <a:r>
              <a:rPr lang="hu-HU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Mitsubishi Outlander Plug-in</a:t>
            </a:r>
            <a:r>
              <a:rPr lang="hu-HU" sz="2500" dirty="0" smtClean="0">
                <a:latin typeface="Arial" pitchFamily="34" charset="0"/>
                <a:cs typeface="Arial" pitchFamily="34" charset="0"/>
              </a:rPr>
              <a:t> ~18000</a:t>
            </a:r>
          </a:p>
          <a:p>
            <a:pPr lvl="3"/>
            <a:r>
              <a:rPr lang="hu-HU" sz="2500" dirty="0" err="1" smtClean="0">
                <a:latin typeface="Arial" pitchFamily="34" charset="0"/>
                <a:cs typeface="Arial" pitchFamily="34" charset="0"/>
              </a:rPr>
              <a:t>Under</a:t>
            </a:r>
            <a:r>
              <a:rPr lang="hu-HU" sz="2500" dirty="0" smtClean="0">
                <a:latin typeface="Arial" pitchFamily="34" charset="0"/>
                <a:cs typeface="Arial" pitchFamily="34" charset="0"/>
              </a:rPr>
              <a:t> 10000 </a:t>
            </a:r>
            <a:r>
              <a:rPr lang="hu-HU" sz="2500" dirty="0" err="1" smtClean="0">
                <a:latin typeface="Arial" pitchFamily="34" charset="0"/>
                <a:cs typeface="Arial" pitchFamily="34" charset="0"/>
              </a:rPr>
              <a:t>individually</a:t>
            </a:r>
            <a:r>
              <a:rPr lang="hu-HU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5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hu-HU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500" dirty="0" err="1" smtClean="0">
                <a:latin typeface="Arial" pitchFamily="34" charset="0"/>
                <a:cs typeface="Arial" pitchFamily="34" charset="0"/>
              </a:rPr>
              <a:t>another</a:t>
            </a:r>
            <a:r>
              <a:rPr lang="hu-HU" sz="2500" dirty="0" smtClean="0">
                <a:latin typeface="Arial" pitchFamily="34" charset="0"/>
                <a:cs typeface="Arial" pitchFamily="34" charset="0"/>
              </a:rPr>
              <a:t> 16 </a:t>
            </a:r>
            <a:r>
              <a:rPr lang="hu-HU" sz="2500" dirty="0" err="1" smtClean="0">
                <a:latin typeface="Arial" pitchFamily="34" charset="0"/>
                <a:cs typeface="Arial" pitchFamily="34" charset="0"/>
              </a:rPr>
              <a:t>models</a:t>
            </a:r>
            <a:endParaRPr lang="hu-HU" sz="25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2900" dirty="0" smtClean="0">
                <a:latin typeface="Arial" pitchFamily="34" charset="0"/>
                <a:cs typeface="Arial" pitchFamily="34" charset="0"/>
              </a:rPr>
              <a:t>USA: ∑ 78079 [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LDV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sales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: 7854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thousand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incl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. IC 7004.2)]</a:t>
            </a:r>
          </a:p>
          <a:p>
            <a:pPr lvl="1">
              <a:buNone/>
            </a:pPr>
            <a:endParaRPr lang="hu-HU" sz="3300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hu-HU" sz="33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dirty="0" smtClean="0">
                <a:latin typeface="Arial" pitchFamily="34" charset="0"/>
                <a:cs typeface="Arial" pitchFamily="34" charset="0"/>
              </a:rPr>
              <a:t>Europe:     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Nissan Leaf </a:t>
            </a:r>
            <a:r>
              <a:rPr lang="hu-HU" sz="2500" dirty="0" smtClean="0">
                <a:latin typeface="Arial" pitchFamily="34" charset="0"/>
                <a:cs typeface="Arial" pitchFamily="34" charset="0"/>
              </a:rPr>
              <a:t>~ 14000</a:t>
            </a:r>
          </a:p>
          <a:p>
            <a:pPr lvl="3"/>
            <a:r>
              <a:rPr lang="en-US" sz="2500" dirty="0" smtClean="0">
                <a:latin typeface="Arial" pitchFamily="34" charset="0"/>
                <a:cs typeface="Arial" pitchFamily="34" charset="0"/>
              </a:rPr>
              <a:t>Renault Zoe</a:t>
            </a:r>
            <a:r>
              <a:rPr lang="hu-HU" sz="2500" dirty="0" smtClean="0">
                <a:latin typeface="Arial" pitchFamily="34" charset="0"/>
                <a:cs typeface="Arial" pitchFamily="34" charset="0"/>
              </a:rPr>
              <a:t> ~ 8800</a:t>
            </a:r>
          </a:p>
          <a:p>
            <a:pPr lvl="3"/>
            <a:r>
              <a:rPr lang="en-US" sz="2500" dirty="0" smtClean="0">
                <a:latin typeface="Arial" pitchFamily="34" charset="0"/>
                <a:cs typeface="Arial" pitchFamily="34" charset="0"/>
              </a:rPr>
              <a:t>Mitsubishi Outlander Plug-in </a:t>
            </a:r>
            <a:r>
              <a:rPr lang="hu-HU" sz="2500" dirty="0" smtClean="0">
                <a:latin typeface="Arial" pitchFamily="34" charset="0"/>
                <a:cs typeface="Arial" pitchFamily="34" charset="0"/>
              </a:rPr>
              <a:t>~8200</a:t>
            </a:r>
          </a:p>
          <a:p>
            <a:pPr lvl="3"/>
            <a:r>
              <a:rPr lang="en-US" sz="2500" dirty="0" smtClean="0">
                <a:latin typeface="Arial" pitchFamily="34" charset="0"/>
                <a:cs typeface="Arial" pitchFamily="34" charset="0"/>
              </a:rPr>
              <a:t>Volvo V60 Plug-in </a:t>
            </a:r>
            <a:r>
              <a:rPr lang="hu-HU" sz="2500" dirty="0" smtClean="0">
                <a:latin typeface="Arial" pitchFamily="34" charset="0"/>
                <a:cs typeface="Arial" pitchFamily="34" charset="0"/>
              </a:rPr>
              <a:t>~7500</a:t>
            </a:r>
          </a:p>
          <a:p>
            <a:pPr lvl="3"/>
            <a:r>
              <a:rPr lang="en-US" sz="2500" dirty="0" smtClean="0">
                <a:latin typeface="Arial" pitchFamily="34" charset="0"/>
                <a:cs typeface="Arial" pitchFamily="34" charset="0"/>
              </a:rPr>
              <a:t>Renault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Kangoo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ZE</a:t>
            </a:r>
            <a:r>
              <a:rPr lang="hu-HU" sz="2500" dirty="0" smtClean="0">
                <a:latin typeface="Arial" pitchFamily="34" charset="0"/>
                <a:cs typeface="Arial" pitchFamily="34" charset="0"/>
              </a:rPr>
              <a:t> ~5900</a:t>
            </a:r>
          </a:p>
          <a:p>
            <a:pPr lvl="3"/>
            <a:r>
              <a:rPr lang="hu-HU" sz="2500" dirty="0" smtClean="0">
                <a:latin typeface="Arial" pitchFamily="34" charset="0"/>
                <a:cs typeface="Arial" pitchFamily="34" charset="0"/>
              </a:rPr>
              <a:t>Toyota </a:t>
            </a:r>
            <a:r>
              <a:rPr lang="hu-HU" sz="2500" dirty="0" err="1" smtClean="0">
                <a:latin typeface="Arial" pitchFamily="34" charset="0"/>
                <a:cs typeface="Arial" pitchFamily="34" charset="0"/>
              </a:rPr>
              <a:t>Prius</a:t>
            </a:r>
            <a:r>
              <a:rPr lang="hu-HU" sz="2500" dirty="0" smtClean="0">
                <a:latin typeface="Arial" pitchFamily="34" charset="0"/>
                <a:cs typeface="Arial" pitchFamily="34" charset="0"/>
              </a:rPr>
              <a:t> PHEV ~ 4300</a:t>
            </a:r>
          </a:p>
          <a:p>
            <a:pPr lvl="3"/>
            <a:r>
              <a:rPr lang="hu-HU" sz="2500" dirty="0" smtClean="0">
                <a:latin typeface="Arial" pitchFamily="34" charset="0"/>
                <a:cs typeface="Arial" pitchFamily="34" charset="0"/>
              </a:rPr>
              <a:t>Tesla </a:t>
            </a:r>
            <a:r>
              <a:rPr lang="hu-HU" sz="2500" dirty="0" err="1" smtClean="0">
                <a:latin typeface="Arial" pitchFamily="34" charset="0"/>
                <a:cs typeface="Arial" pitchFamily="34" charset="0"/>
              </a:rPr>
              <a:t>Model</a:t>
            </a:r>
            <a:r>
              <a:rPr lang="hu-HU" sz="2500" dirty="0" smtClean="0">
                <a:latin typeface="Arial" pitchFamily="34" charset="0"/>
                <a:cs typeface="Arial" pitchFamily="34" charset="0"/>
              </a:rPr>
              <a:t> S ~ 3900</a:t>
            </a:r>
          </a:p>
          <a:p>
            <a:pPr lvl="3"/>
            <a:r>
              <a:rPr lang="hu-HU" sz="2500" dirty="0" err="1" smtClean="0">
                <a:latin typeface="Arial" pitchFamily="34" charset="0"/>
                <a:cs typeface="Arial" pitchFamily="34" charset="0"/>
              </a:rPr>
              <a:t>Under</a:t>
            </a:r>
            <a:r>
              <a:rPr lang="hu-HU" sz="2500" dirty="0" smtClean="0">
                <a:latin typeface="Arial" pitchFamily="34" charset="0"/>
                <a:cs typeface="Arial" pitchFamily="34" charset="0"/>
              </a:rPr>
              <a:t> 4000 </a:t>
            </a:r>
            <a:r>
              <a:rPr lang="hu-HU" sz="2500" dirty="0" err="1" smtClean="0">
                <a:latin typeface="Arial" pitchFamily="34" charset="0"/>
                <a:cs typeface="Arial" pitchFamily="34" charset="0"/>
              </a:rPr>
              <a:t>individually</a:t>
            </a:r>
            <a:r>
              <a:rPr lang="hu-HU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5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hu-HU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500" dirty="0" err="1" smtClean="0">
                <a:latin typeface="Arial" pitchFamily="34" charset="0"/>
                <a:cs typeface="Arial" pitchFamily="34" charset="0"/>
              </a:rPr>
              <a:t>another</a:t>
            </a:r>
            <a:r>
              <a:rPr lang="hu-HU" sz="2500" dirty="0" smtClean="0">
                <a:latin typeface="Arial" pitchFamily="34" charset="0"/>
                <a:cs typeface="Arial" pitchFamily="34" charset="0"/>
              </a:rPr>
              <a:t> 13 </a:t>
            </a:r>
            <a:r>
              <a:rPr lang="hu-HU" sz="2500" dirty="0" err="1" smtClean="0">
                <a:latin typeface="Arial" pitchFamily="34" charset="0"/>
                <a:cs typeface="Arial" pitchFamily="34" charset="0"/>
              </a:rPr>
              <a:t>models</a:t>
            </a:r>
            <a:endParaRPr lang="hu-HU" sz="25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hu-HU" sz="3200" dirty="0" smtClean="0">
                <a:latin typeface="Arial" pitchFamily="34" charset="0"/>
                <a:cs typeface="Arial" pitchFamily="34" charset="0"/>
              </a:rPr>
              <a:t>France 14525, </a:t>
            </a:r>
            <a:r>
              <a:rPr lang="hu-HU" sz="3200" dirty="0" err="1" smtClean="0">
                <a:latin typeface="Arial" pitchFamily="34" charset="0"/>
                <a:cs typeface="Arial" pitchFamily="34" charset="0"/>
              </a:rPr>
              <a:t>Norway</a:t>
            </a:r>
            <a:r>
              <a:rPr lang="hu-HU" sz="3200" dirty="0" smtClean="0">
                <a:latin typeface="Arial" pitchFamily="34" charset="0"/>
                <a:cs typeface="Arial" pitchFamily="34" charset="0"/>
              </a:rPr>
              <a:t> 10551, </a:t>
            </a:r>
            <a:r>
              <a:rPr lang="hu-HU" sz="3200" dirty="0" err="1" smtClean="0">
                <a:latin typeface="Arial" pitchFamily="34" charset="0"/>
                <a:cs typeface="Arial" pitchFamily="34" charset="0"/>
              </a:rPr>
              <a:t>Germany</a:t>
            </a:r>
            <a:r>
              <a:rPr lang="hu-HU" sz="3200" dirty="0" smtClean="0">
                <a:latin typeface="Arial" pitchFamily="34" charset="0"/>
                <a:cs typeface="Arial" pitchFamily="34" charset="0"/>
              </a:rPr>
              <a:t> 7634, UK 4339, NL 2512</a:t>
            </a:r>
            <a:endParaRPr lang="hu-HU" sz="2900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hu-HU" dirty="0" err="1" smtClean="0">
                <a:latin typeface="Arial" pitchFamily="34" charset="0"/>
                <a:cs typeface="Arial" pitchFamily="34" charset="0"/>
              </a:rPr>
              <a:t>Sources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dirty="0" smtClean="0">
                <a:latin typeface="Arial" pitchFamily="34" charset="0"/>
                <a:cs typeface="Arial" pitchFamily="34" charset="0"/>
                <a:hlinkClick r:id="rId2"/>
              </a:rPr>
              <a:t>http://www.abb-conversations.com/2014/02/top-electric-cars-in-17-european-countries-charts/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viewed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20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April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, 2014</a:t>
            </a:r>
          </a:p>
          <a:p>
            <a:pPr lvl="1"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  <a:hlinkClick r:id="rId3"/>
              </a:rPr>
              <a:t>http://www.themunicheye.com/news/Germany-in-the-top-three-for-electric-vehicle-sales-in-2013-2856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hu-HU" dirty="0" smtClean="0">
                <a:latin typeface="Arial" pitchFamily="34" charset="0"/>
                <a:cs typeface="Arial" pitchFamily="34" charset="0"/>
                <a:hlinkClick r:id="rId4"/>
              </a:rPr>
              <a:t>http://www.eia.gov/oiaf/aeo/tablebrowser/#release=AEO2014&amp;subject=0-AEO2014&amp;table=48-AEO2014&amp;region=1-0&amp;cases=ref2014-d102413a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viewed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21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April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, 2014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lvl="3"/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lvl="3"/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lvl="3"/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endParaRPr lang="hu-HU" sz="2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Evaluation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electric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cars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6099" y="2195335"/>
            <a:ext cx="4671802" cy="333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III. Kenőanyagok, kenés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Kenőanyagok: kenőolajok és kenőzsírok (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lubricants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lube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oils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and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greases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79908"/>
            <a:ext cx="8229600" cy="4929412"/>
          </a:xfrm>
        </p:spPr>
        <p:txBody>
          <a:bodyPr>
            <a:normAutofit fontScale="85000" lnSpcReduction="10000"/>
          </a:bodyPr>
          <a:lstStyle/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Általában egymáson elmozduló felületek közvetlen érintkezését gátló, 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súrlódás- és kopáscsökkentő,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hőelvezető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anyagok, rendszerezésük az alkalmazott gépi berendezés szerint</a:t>
            </a:r>
          </a:p>
          <a:p>
            <a:pPr lvl="1"/>
            <a:r>
              <a:rPr lang="hu-HU" sz="2000" i="1" dirty="0" smtClean="0">
                <a:latin typeface="Arial" pitchFamily="34" charset="0"/>
                <a:cs typeface="Arial" pitchFamily="34" charset="0"/>
              </a:rPr>
              <a:t>Motorolajok;</a:t>
            </a:r>
          </a:p>
          <a:p>
            <a:pPr lvl="1"/>
            <a:r>
              <a:rPr lang="hu-HU" sz="2000" i="1" dirty="0" smtClean="0">
                <a:latin typeface="Arial" pitchFamily="34" charset="0"/>
                <a:cs typeface="Arial" pitchFamily="34" charset="0"/>
              </a:rPr>
              <a:t>Hajtóműolajok;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Hidraulikaolajok;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Kompresszorolajok stb.</a:t>
            </a:r>
          </a:p>
          <a:p>
            <a:pPr lvl="1"/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Klb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zsírok</a:t>
            </a:r>
          </a:p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Kenőolajok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(alapolaj + adalék): folyékony kenőanyagok, teljesítmény (API) és viszkozitás (SAE) szerinti osztályozással motor- és hajtóműolajoknál</a:t>
            </a:r>
          </a:p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Kenőzsírok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(kenőolaj +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gélképző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Ca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Li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, Na stb. szappanok): alaktartó, képlékeny anyagok, konzisztencia (NLGI) szerinti osztályozással</a:t>
            </a:r>
          </a:p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Kőolajalapúak,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szintetikusok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és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félszintetikusok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A kőolajalapúak a kőolajból 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&lt;1% hozam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mal állíthatók elő 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hu-H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Kenőolaj típusok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Kőolajalapúak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– vákuumpárlatok, vákuummaradék finomításával készülő alapolajokból</a:t>
            </a:r>
          </a:p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Szintetikus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olajok repülőgépekhez a II.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vh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. éveitől (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Németo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. – poliészterek), közúti motorokhoz 1966-tól (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Olaszo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.,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Németo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., USA)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PAO (API Group IV), 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szintetikus észterek (API Group V), </a:t>
            </a:r>
          </a:p>
          <a:p>
            <a:pPr lvl="1"/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hidrokrakkolt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hidroizomerizált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kőolajból készült vákuumpárlatok (API Group III) több országban (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excl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Németo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.)  </a:t>
            </a:r>
          </a:p>
          <a:p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Félszintetikus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olajok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– előző kettő elegyei (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max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. 30% szintetikus)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Meghatározó tulajdonságuk a 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viszkozitás és a viszkozitás index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Tribológia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(„a dörzsölés tudománya</a:t>
            </a:r>
            <a:r>
              <a:rPr lang="hu-H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</a:t>
            </a:r>
            <a:r>
              <a:rPr lang="hu-H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(súrlódás, kenés, kopás)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</a:t>
            </a:r>
            <a:b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Prof. R.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Stribeck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diagramja (1901)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236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525" y="866775"/>
            <a:ext cx="6838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571472" y="5186148"/>
            <a:ext cx="8143932" cy="160043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Arial" pitchFamily="34" charset="0"/>
                <a:cs typeface="Arial" pitchFamily="34" charset="0"/>
              </a:rPr>
              <a:t>Siklócsapágyban jelentkező kenőanyag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filmvastagság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(h)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és a súrlódási tényező alakulását mutatja. A </a:t>
            </a:r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súrl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. tényező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nagy az indulásnál, ill. a csapágy kis fordulatszámánál és kis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viszk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. kenőanyag esetén (a tengely kiszorítja a kenőanyagot - </a:t>
            </a:r>
            <a:r>
              <a:rPr lang="hu-HU" sz="1400" i="1" dirty="0" smtClean="0">
                <a:latin typeface="Arial" pitchFamily="34" charset="0"/>
                <a:cs typeface="Arial" pitchFamily="34" charset="0"/>
              </a:rPr>
              <a:t>határsúrlódás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), de a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forg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. seb. növekedésével gyorsan csökken a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min-ig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kenőfoly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. visszamegy, de még közvetlen érintkezésű érdességi csúcsok is vannak - </a:t>
            </a:r>
            <a:r>
              <a:rPr lang="hu-HU" sz="1400" i="1" dirty="0" smtClean="0">
                <a:latin typeface="Arial" pitchFamily="34" charset="0"/>
                <a:cs typeface="Arial" pitchFamily="34" charset="0"/>
              </a:rPr>
              <a:t>kevert film/félszáraz </a:t>
            </a:r>
            <a:r>
              <a:rPr lang="hu-HU" sz="1400" i="1" dirty="0" err="1" smtClean="0">
                <a:latin typeface="Arial" pitchFamily="34" charset="0"/>
                <a:cs typeface="Arial" pitchFamily="34" charset="0"/>
              </a:rPr>
              <a:t>súrl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).  A seb. további növelésekor teljes folyadékkenés – </a:t>
            </a:r>
            <a:r>
              <a:rPr lang="hu-HU" sz="1400" i="1" dirty="0" err="1" smtClean="0">
                <a:latin typeface="Arial" pitchFamily="34" charset="0"/>
                <a:cs typeface="Arial" pitchFamily="34" charset="0"/>
              </a:rPr>
              <a:t>elasztodinamikus</a:t>
            </a:r>
            <a:r>
              <a:rPr lang="hu-HU" sz="1400" i="1" dirty="0" smtClean="0">
                <a:latin typeface="Arial" pitchFamily="34" charset="0"/>
                <a:cs typeface="Arial" pitchFamily="34" charset="0"/>
              </a:rPr>
              <a:t> kenés.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Még nagyobb sebességnél </a:t>
            </a:r>
            <a:r>
              <a:rPr lang="hu-HU" sz="1400" i="1" dirty="0" smtClean="0">
                <a:latin typeface="Arial" pitchFamily="34" charset="0"/>
                <a:cs typeface="Arial" pitchFamily="34" charset="0"/>
              </a:rPr>
              <a:t>hidrodinamikai kenés,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a túl viszkózus folyadék, és/v. a nagy fordulatszám miatt.  (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R - felületi érdesség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) </a:t>
            </a:r>
            <a:endParaRPr lang="hu-H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Tipikus (paraffinos) alapolaj tulajdonságok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Sűrűség 20 C-on (0,857-0,895)</a:t>
            </a:r>
          </a:p>
          <a:p>
            <a:r>
              <a:rPr lang="hu-HU" sz="2400" i="1" dirty="0" smtClean="0">
                <a:latin typeface="Arial" pitchFamily="34" charset="0"/>
                <a:cs typeface="Arial" pitchFamily="34" charset="0"/>
              </a:rPr>
              <a:t>Kinematikus viszkozitás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, mm2/sec (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cSt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) (40C: 17,40-438 és 100C: 3,68-29,46) [37,8C=100 F; 98,8C=210F] </a:t>
            </a:r>
          </a:p>
          <a:p>
            <a:r>
              <a:rPr lang="hu-HU" sz="2400" i="1" dirty="0" smtClean="0">
                <a:latin typeface="Arial" pitchFamily="34" charset="0"/>
                <a:cs typeface="Arial" pitchFamily="34" charset="0"/>
              </a:rPr>
              <a:t>Viszkozitás index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(92-101)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Folyáspont, C (pl. paraffinos olajokra -15 - -18)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Lobbanáspont, C (190-300)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Kéntartalom, % (0,05-0,26)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238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866775"/>
            <a:ext cx="6838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hidrogén felhasználása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79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1887" y="1600200"/>
            <a:ext cx="60402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6372200" y="2132856"/>
            <a:ext cx="216024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Motorikus jelentősége: nagy energiatartalom  és zéró közvetlen CO2-kibocsátás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rot="10800000" flipV="1">
            <a:off x="5364088" y="2420888"/>
            <a:ext cx="100811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viszkozitás index (1/2)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Viszkozitás: az elmozdulással szemben fellépő nyíróerő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hőfokspecifikus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). Kenőolaj osztályozási szempont</a:t>
            </a: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VI = (L-U) / (L-H) x 100</a:t>
            </a:r>
          </a:p>
          <a:p>
            <a:pPr lvl="1"/>
            <a:r>
              <a:rPr lang="hu-HU" sz="2400" dirty="0" smtClean="0">
                <a:latin typeface="Arial" pitchFamily="34" charset="0"/>
                <a:cs typeface="Arial" pitchFamily="34" charset="0"/>
              </a:rPr>
              <a:t>L, H, U: 98,8 C-on  (210 F-en) azonos kinematikus viszkozitással rendelkező  kenőolajok viszkozitásai 37,8 C-on (100 F-en) [L -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low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, H -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high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quality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; eredetileg L = nagy gyantatartalmú mexikói partvidéki kőolajból készült kenőanyag, míg H = paraffinos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pennsilvániai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kőolajból készült kenőolaj]</a:t>
            </a:r>
          </a:p>
          <a:p>
            <a:pPr lvl="1"/>
            <a:r>
              <a:rPr lang="hu-HU" sz="2400" dirty="0" smtClean="0">
                <a:latin typeface="Arial" pitchFamily="34" charset="0"/>
                <a:cs typeface="Arial" pitchFamily="34" charset="0"/>
              </a:rPr>
              <a:t>VI: A vizsgált olaj viszkozitási indexe (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Dean-Davis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), legnagyobb a paraffinoknál, legkisebb a rövid oldalláncú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poliaromásoknál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. Két viszkozitási adatból (pl. 40 és 100 C) számítható, diagramon bemutatható. Bázisolaj osztályozási szempont</a:t>
            </a:r>
          </a:p>
          <a:p>
            <a:pPr lvl="1"/>
            <a:r>
              <a:rPr lang="hu-HU" sz="2400" b="1" dirty="0" smtClean="0">
                <a:latin typeface="Arial" pitchFamily="34" charset="0"/>
                <a:cs typeface="Arial" pitchFamily="34" charset="0"/>
              </a:rPr>
              <a:t>Minél kevésbé függ az olaj viszkozitása a hőmérséklettől, annál nagyobb a VI, és annál jobbnak számít a minősége 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viszkozitás index (2/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59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Viszkozitás, </a:t>
            </a:r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cSt</a:t>
            </a:r>
            <a:endParaRPr lang="hu-HU" sz="1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u-HU" sz="14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VI = (L-U) / (L-H) x 100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zabadkézi sokszög 9"/>
          <p:cNvSpPr/>
          <p:nvPr/>
        </p:nvSpPr>
        <p:spPr>
          <a:xfrm>
            <a:off x="1460500" y="1866900"/>
            <a:ext cx="5994400" cy="2857500"/>
          </a:xfrm>
          <a:custGeom>
            <a:avLst/>
            <a:gdLst>
              <a:gd name="connsiteX0" fmla="*/ 0 w 5994400"/>
              <a:gd name="connsiteY0" fmla="*/ 0 h 2857500"/>
              <a:gd name="connsiteX1" fmla="*/ 1549400 w 5994400"/>
              <a:gd name="connsiteY1" fmla="*/ 1143000 h 2857500"/>
              <a:gd name="connsiteX2" fmla="*/ 5994400 w 5994400"/>
              <a:gd name="connsiteY2" fmla="*/ 285750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94400" h="2857500">
                <a:moveTo>
                  <a:pt x="0" y="0"/>
                </a:moveTo>
                <a:cubicBezTo>
                  <a:pt x="275166" y="333375"/>
                  <a:pt x="550333" y="666750"/>
                  <a:pt x="1549400" y="1143000"/>
                </a:cubicBezTo>
                <a:cubicBezTo>
                  <a:pt x="2548467" y="1619250"/>
                  <a:pt x="5234517" y="2565400"/>
                  <a:pt x="5994400" y="28575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" name="Szabadkézi sokszög 10"/>
          <p:cNvSpPr/>
          <p:nvPr/>
        </p:nvSpPr>
        <p:spPr>
          <a:xfrm>
            <a:off x="1460500" y="3276600"/>
            <a:ext cx="6007100" cy="1473200"/>
          </a:xfrm>
          <a:custGeom>
            <a:avLst/>
            <a:gdLst>
              <a:gd name="connsiteX0" fmla="*/ 0 w 6007100"/>
              <a:gd name="connsiteY0" fmla="*/ 0 h 1473200"/>
              <a:gd name="connsiteX1" fmla="*/ 1612900 w 6007100"/>
              <a:gd name="connsiteY1" fmla="*/ 584200 h 1473200"/>
              <a:gd name="connsiteX2" fmla="*/ 6007100 w 6007100"/>
              <a:gd name="connsiteY2" fmla="*/ 1473200 h 1473200"/>
              <a:gd name="connsiteX3" fmla="*/ 4521200 w 6007100"/>
              <a:gd name="connsiteY3" fmla="*/ 1181100 h 1473200"/>
              <a:gd name="connsiteX4" fmla="*/ 4356100 w 6007100"/>
              <a:gd name="connsiteY4" fmla="*/ 115570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7100" h="1473200">
                <a:moveTo>
                  <a:pt x="0" y="0"/>
                </a:moveTo>
                <a:cubicBezTo>
                  <a:pt x="305858" y="169333"/>
                  <a:pt x="611717" y="338667"/>
                  <a:pt x="1612900" y="584200"/>
                </a:cubicBezTo>
                <a:cubicBezTo>
                  <a:pt x="2614083" y="829733"/>
                  <a:pt x="6007100" y="1473200"/>
                  <a:pt x="6007100" y="1473200"/>
                </a:cubicBezTo>
                <a:lnTo>
                  <a:pt x="4521200" y="1181100"/>
                </a:lnTo>
                <a:cubicBezTo>
                  <a:pt x="4246034" y="1128183"/>
                  <a:pt x="4301067" y="1141941"/>
                  <a:pt x="4356100" y="11557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Szabadkézi sokszög 11"/>
          <p:cNvSpPr/>
          <p:nvPr/>
        </p:nvSpPr>
        <p:spPr>
          <a:xfrm>
            <a:off x="1511300" y="2819400"/>
            <a:ext cx="5943600" cy="1917700"/>
          </a:xfrm>
          <a:custGeom>
            <a:avLst/>
            <a:gdLst>
              <a:gd name="connsiteX0" fmla="*/ 0 w 5943600"/>
              <a:gd name="connsiteY0" fmla="*/ 0 h 1917700"/>
              <a:gd name="connsiteX1" fmla="*/ 1066800 w 5943600"/>
              <a:gd name="connsiteY1" fmla="*/ 533400 h 1917700"/>
              <a:gd name="connsiteX2" fmla="*/ 5943600 w 5943600"/>
              <a:gd name="connsiteY2" fmla="*/ 1917700 h 1917700"/>
              <a:gd name="connsiteX3" fmla="*/ 3835400 w 5943600"/>
              <a:gd name="connsiteY3" fmla="*/ 1320800 h 191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3600" h="1917700">
                <a:moveTo>
                  <a:pt x="0" y="0"/>
                </a:moveTo>
                <a:cubicBezTo>
                  <a:pt x="38100" y="106891"/>
                  <a:pt x="76200" y="213783"/>
                  <a:pt x="1066800" y="533400"/>
                </a:cubicBezTo>
                <a:cubicBezTo>
                  <a:pt x="2057400" y="853017"/>
                  <a:pt x="5943600" y="1917700"/>
                  <a:pt x="5943600" y="1917700"/>
                </a:cubicBezTo>
                <a:lnTo>
                  <a:pt x="3835400" y="132080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14" name="Egyenes összekötő 13"/>
          <p:cNvCxnSpPr/>
          <p:nvPr/>
        </p:nvCxnSpPr>
        <p:spPr>
          <a:xfrm>
            <a:off x="1187624" y="1772816"/>
            <a:ext cx="0" cy="3816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1187624" y="5589240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>
            <a:stCxn id="10" idx="1"/>
          </p:cNvCxnSpPr>
          <p:nvPr/>
        </p:nvCxnSpPr>
        <p:spPr>
          <a:xfrm flipH="1">
            <a:off x="2987824" y="3009900"/>
            <a:ext cx="22076" cy="2651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>
            <a:stCxn id="12" idx="2"/>
          </p:cNvCxnSpPr>
          <p:nvPr/>
        </p:nvCxnSpPr>
        <p:spPr>
          <a:xfrm flipH="1">
            <a:off x="7452320" y="4737100"/>
            <a:ext cx="2580" cy="924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/>
          <p:cNvSpPr txBox="1"/>
          <p:nvPr/>
        </p:nvSpPr>
        <p:spPr>
          <a:xfrm>
            <a:off x="2699792" y="566124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latin typeface="Arial" pitchFamily="34" charset="0"/>
                <a:cs typeface="Arial" pitchFamily="34" charset="0"/>
              </a:rPr>
              <a:t>37,8 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7164288" y="566124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latin typeface="Arial" pitchFamily="34" charset="0"/>
                <a:cs typeface="Arial" pitchFamily="34" charset="0"/>
              </a:rPr>
              <a:t>98,8 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971600" y="551723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latin typeface="Arial" pitchFamily="34" charset="0"/>
                <a:cs typeface="Arial" pitchFamily="34" charset="0"/>
              </a:rPr>
              <a:t>0 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6372200" y="592953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latin typeface="Arial" pitchFamily="34" charset="0"/>
                <a:cs typeface="Arial" pitchFamily="34" charset="0"/>
              </a:rPr>
              <a:t>Hőmérséklet, C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Bal oldali kapcsos zárójel 25"/>
          <p:cNvSpPr/>
          <p:nvPr/>
        </p:nvSpPr>
        <p:spPr>
          <a:xfrm>
            <a:off x="2843808" y="2996952"/>
            <a:ext cx="144016" cy="8640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7" name="Jobb oldali kapcsos zárójel 26"/>
          <p:cNvSpPr/>
          <p:nvPr/>
        </p:nvSpPr>
        <p:spPr>
          <a:xfrm>
            <a:off x="2987824" y="2996952"/>
            <a:ext cx="216024" cy="5040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2411760" y="335699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L-H</a:t>
            </a:r>
            <a:endParaRPr lang="hu-H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3131840" y="3193231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L-U</a:t>
            </a:r>
            <a:endParaRPr lang="hu-H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2771800" y="371703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H</a:t>
            </a:r>
            <a:endParaRPr lang="hu-H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2987824" y="335699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U</a:t>
            </a:r>
            <a:endParaRPr lang="hu-H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2987824" y="278092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</a:t>
            </a:r>
            <a:endParaRPr lang="hu-H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827584" y="177281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latin typeface="Arial" pitchFamily="34" charset="0"/>
                <a:cs typeface="Arial" pitchFamily="34" charset="0"/>
              </a:rPr>
              <a:t>40 -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4104456" y="2132856"/>
            <a:ext cx="4572000" cy="1477328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L - low, H - high quality; U - vizsgált olaj; eredetileg L = nagy gyantatartalmú mexikói partvidéki kőolajból készült kenőanyag, míg H = paraffinos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pennsilvániai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kőolajból készült kenőolaj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Motorolajok SAE  (Society of Automotive 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Engineers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USA) viszkozitás szerinti osztályozása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235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1090632"/>
            <a:ext cx="6838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642910" y="2714620"/>
            <a:ext cx="3429024" cy="31085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sz="1400" dirty="0" smtClean="0">
                <a:latin typeface="Arial" pitchFamily="34" charset="0"/>
                <a:cs typeface="Arial" pitchFamily="34" charset="0"/>
              </a:rPr>
              <a:t>Eredetileg a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210 F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-en (~100 C) mért (nagyhőmérsékletű) kinematikus viszkozitás (mm2/sec) szerinti osztályozás. Később a 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0 F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-es (-18 C) (kishőmérsékletű) viszkozitást is bevezették téli alkalmazású olajokra (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W-vel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jelölik). 1999. dec. óta SAE J300, 12 viszkozitási osztály, ebből 6 W jelölésű is. </a:t>
            </a:r>
          </a:p>
          <a:p>
            <a:pPr>
              <a:buFontTx/>
              <a:buChar char="-"/>
            </a:pP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Többfokozatú motorolajok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pl. SAE 10W-40 kielégítik a köztes osztályok (15W, 20W, 25W, 20,30) követelményeit is. Pl. a 10W-40 használható a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max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. 4,1-12,5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cst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viszk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. tartományban (100 C-on)</a:t>
            </a:r>
            <a:endParaRPr lang="hu-H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2390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5498" y="866775"/>
            <a:ext cx="6838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539552" y="2702478"/>
            <a:ext cx="3571868" cy="37548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hu-H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1400" b="1" dirty="0" smtClean="0">
                <a:latin typeface="Arial" pitchFamily="34" charset="0"/>
                <a:cs typeface="Arial" pitchFamily="34" charset="0"/>
              </a:rPr>
              <a:t>ISO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- Int.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Org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. Of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Standardization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: 40 C-os kin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viszk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kerekített középértéke (10%-os tűréshatár), 18 osztály. Ipari olaj: nem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közl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. területen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haszn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. Pl.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komprolaj</a:t>
            </a:r>
            <a:endParaRPr lang="hu-HU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1400" b="1" dirty="0" smtClean="0">
                <a:latin typeface="Arial" pitchFamily="34" charset="0"/>
                <a:cs typeface="Arial" pitchFamily="34" charset="0"/>
              </a:rPr>
              <a:t>SAE </a:t>
            </a:r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hajtóműo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.: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100 C-os kin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viszk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szerinti több osztály, van többfokozatú is</a:t>
            </a:r>
          </a:p>
          <a:p>
            <a:r>
              <a:rPr lang="hu-HU" sz="1400" b="1" dirty="0" smtClean="0">
                <a:latin typeface="Arial" pitchFamily="34" charset="0"/>
                <a:cs typeface="Arial" pitchFamily="34" charset="0"/>
              </a:rPr>
              <a:t>AGMA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– American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Gear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Manufacturers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’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Association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: 40 C-os kin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viszk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középértéke alapján 9 osztály ipari hajtóműolajokra</a:t>
            </a:r>
          </a:p>
          <a:p>
            <a:r>
              <a:rPr lang="hu-HU" sz="1400" b="1" dirty="0" smtClean="0">
                <a:latin typeface="Arial" pitchFamily="34" charset="0"/>
                <a:cs typeface="Arial" pitchFamily="34" charset="0"/>
              </a:rPr>
              <a:t>API </a:t>
            </a:r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base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oils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VI szerint </a:t>
            </a:r>
            <a:r>
              <a:rPr lang="hu-HU" sz="1400" i="1" dirty="0" smtClean="0">
                <a:latin typeface="Arial" pitchFamily="34" charset="0"/>
                <a:cs typeface="Arial" pitchFamily="34" charset="0"/>
              </a:rPr>
              <a:t>Group I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(&lt;80;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solvent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refined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oils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hu-HU" sz="1400" i="1" dirty="0" smtClean="0">
                <a:latin typeface="Arial" pitchFamily="34" charset="0"/>
                <a:cs typeface="Arial" pitchFamily="34" charset="0"/>
              </a:rPr>
              <a:t>Group II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(80-120; modern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conventional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base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oils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HC and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isomerization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hu-HU" sz="1400" i="1" dirty="0" smtClean="0">
                <a:latin typeface="Arial" pitchFamily="34" charset="0"/>
                <a:cs typeface="Arial" pitchFamily="34" charset="0"/>
              </a:rPr>
              <a:t>Group III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(&gt;120;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unconvent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base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oils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higher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temp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HC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better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feed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hu-HU" sz="1400" i="1" dirty="0" smtClean="0">
                <a:latin typeface="Arial" pitchFamily="34" charset="0"/>
                <a:cs typeface="Arial" pitchFamily="34" charset="0"/>
              </a:rPr>
              <a:t>Group IV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trad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synth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base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oils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= PAO), </a:t>
            </a:r>
            <a:r>
              <a:rPr lang="hu-HU" sz="1400" i="1" dirty="0" smtClean="0">
                <a:latin typeface="Arial" pitchFamily="34" charset="0"/>
                <a:cs typeface="Arial" pitchFamily="34" charset="0"/>
              </a:rPr>
              <a:t>Group V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synt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esters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)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572000" y="594928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Arial" pitchFamily="34" charset="0"/>
                <a:cs typeface="Arial" pitchFamily="34" charset="0"/>
              </a:rPr>
              <a:t>SUS –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Saybolt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Universal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Second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kinem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visc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.).</a:t>
            </a:r>
          </a:p>
          <a:p>
            <a:r>
              <a:rPr lang="hu-HU" sz="1400" dirty="0" smtClean="0">
                <a:latin typeface="Arial" pitchFamily="34" charset="0"/>
                <a:cs typeface="Arial" pitchFamily="34" charset="0"/>
              </a:rPr>
              <a:t>General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rule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: SUS @ 100 F / 5 =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cst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@ 40 C</a:t>
            </a:r>
            <a:endParaRPr lang="hu-H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Alapolaj előállítása a MOL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NyRt.-nél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191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719263"/>
            <a:ext cx="8143932" cy="435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500034" y="6165304"/>
            <a:ext cx="8248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>
                <a:latin typeface="Arial" pitchFamily="34" charset="0"/>
                <a:cs typeface="Arial" pitchFamily="34" charset="0"/>
              </a:rPr>
              <a:t>SN (</a:t>
            </a:r>
            <a:r>
              <a:rPr lang="hu-HU" sz="1200" b="1" dirty="0" err="1" smtClean="0">
                <a:latin typeface="Arial" pitchFamily="34" charset="0"/>
                <a:cs typeface="Arial" pitchFamily="34" charset="0"/>
              </a:rPr>
              <a:t>solvent</a:t>
            </a:r>
            <a:r>
              <a:rPr lang="hu-H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b="1" dirty="0" err="1" smtClean="0">
                <a:latin typeface="Arial" pitchFamily="34" charset="0"/>
                <a:cs typeface="Arial" pitchFamily="34" charset="0"/>
              </a:rPr>
              <a:t>neutral</a:t>
            </a:r>
            <a:r>
              <a:rPr lang="hu-HU" sz="1200" b="1" dirty="0" smtClean="0">
                <a:latin typeface="Arial" pitchFamily="34" charset="0"/>
                <a:cs typeface="Arial" pitchFamily="34" charset="0"/>
              </a:rPr>
              <a:t>) – oldószeres </a:t>
            </a:r>
            <a:r>
              <a:rPr lang="hu-HU" sz="1200" b="1" dirty="0" err="1" smtClean="0">
                <a:latin typeface="Arial" pitchFamily="34" charset="0"/>
                <a:cs typeface="Arial" pitchFamily="34" charset="0"/>
              </a:rPr>
              <a:t>finomítvány</a:t>
            </a:r>
            <a:r>
              <a:rPr lang="hu-HU" sz="1200" b="1" dirty="0" smtClean="0">
                <a:latin typeface="Arial" pitchFamily="34" charset="0"/>
                <a:cs typeface="Arial" pitchFamily="34" charset="0"/>
              </a:rPr>
              <a:t>; BS (</a:t>
            </a:r>
            <a:r>
              <a:rPr lang="hu-HU" sz="1200" b="1" dirty="0" err="1" smtClean="0">
                <a:latin typeface="Arial" pitchFamily="34" charset="0"/>
                <a:cs typeface="Arial" pitchFamily="34" charset="0"/>
              </a:rPr>
              <a:t>bright</a:t>
            </a:r>
            <a:r>
              <a:rPr lang="hu-H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b="1" dirty="0" err="1" smtClean="0">
                <a:latin typeface="Arial" pitchFamily="34" charset="0"/>
                <a:cs typeface="Arial" pitchFamily="34" charset="0"/>
              </a:rPr>
              <a:t>stock</a:t>
            </a:r>
            <a:r>
              <a:rPr lang="hu-HU" sz="1200" b="1" dirty="0" smtClean="0">
                <a:latin typeface="Arial" pitchFamily="34" charset="0"/>
                <a:cs typeface="Arial" pitchFamily="34" charset="0"/>
              </a:rPr>
              <a:t>) – maradékolajok  (vákuum maradékból)</a:t>
            </a:r>
          </a:p>
          <a:p>
            <a:endParaRPr lang="hu-HU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1200" i="1" dirty="0" smtClean="0">
                <a:latin typeface="Arial" pitchFamily="34" charset="0"/>
                <a:cs typeface="Arial" pitchFamily="34" charset="0"/>
              </a:rPr>
              <a:t>E.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Szeitl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 et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.: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MOL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Scientific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Magazine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, 2/2008 p. 18.</a:t>
            </a:r>
            <a:endParaRPr lang="hu-H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286248" y="4223571"/>
            <a:ext cx="7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&gt;C17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Szintetikus kenőolajok és jellemzőik (1=legjobb, </a:t>
            </a:r>
            <a:b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legrosszabb)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áblázat helye 3"/>
          <p:cNvGraphicFramePr>
            <a:graphicFrameLocks noGrp="1"/>
          </p:cNvGraphicFramePr>
          <p:nvPr>
            <p:ph type="tbl" idx="1"/>
          </p:nvPr>
        </p:nvGraphicFramePr>
        <p:xfrm>
          <a:off x="214280" y="785794"/>
          <a:ext cx="8701120" cy="626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8"/>
                <a:gridCol w="960832"/>
                <a:gridCol w="1087640"/>
                <a:gridCol w="1087640"/>
                <a:gridCol w="1087640"/>
                <a:gridCol w="1087640"/>
                <a:gridCol w="1087640"/>
                <a:gridCol w="1087640"/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VT </a:t>
                      </a:r>
                      <a:r>
                        <a:rPr lang="hu-HU" dirty="0" err="1" smtClean="0"/>
                        <a:t>viselked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Hideg </a:t>
                      </a:r>
                    </a:p>
                    <a:p>
                      <a:r>
                        <a:rPr lang="hu-HU" dirty="0" err="1" smtClean="0"/>
                        <a:t>viselked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Illékony-ság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Oxid. </a:t>
                      </a:r>
                      <a:r>
                        <a:rPr lang="hu-HU" dirty="0" err="1" smtClean="0"/>
                        <a:t>stabilitá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Hőstabi-litás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Hidraul</a:t>
                      </a:r>
                      <a:r>
                        <a:rPr lang="hu-HU" dirty="0" smtClean="0"/>
                        <a:t>. </a:t>
                      </a:r>
                      <a:r>
                        <a:rPr lang="hu-HU" dirty="0" err="1" smtClean="0"/>
                        <a:t>stabilitá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Biole-bonthat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err="1" smtClean="0"/>
                        <a:t>Kőolajfin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HC olaj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PAO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Alk-aromás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PGÉ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½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PFÉ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Dikarbon-sav-észter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2/3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½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err="1" smtClean="0"/>
                        <a:t>Poliolészt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½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Szilikonok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Szilikátészt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Alkil-P-észt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Aril-P-észt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Halogé-nezett</a:t>
                      </a:r>
                      <a:r>
                        <a:rPr lang="hu-HU" dirty="0" smtClean="0"/>
                        <a:t> CH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Szintetikus kenőanyagok relatív költsége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242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1400894"/>
            <a:ext cx="6838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Jobbra nyíl 4"/>
          <p:cNvSpPr/>
          <p:nvPr/>
        </p:nvSpPr>
        <p:spPr>
          <a:xfrm>
            <a:off x="2153432" y="3448424"/>
            <a:ext cx="402344" cy="4846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Motorolaj adalékok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243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1400894"/>
            <a:ext cx="6838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motorhajtóanyag és kenőanyag igények alakulása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192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8358245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428596" y="6068817"/>
            <a:ext cx="66437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i="1" dirty="0" smtClean="0">
                <a:latin typeface="Arial" pitchFamily="34" charset="0"/>
                <a:cs typeface="Arial" pitchFamily="34" charset="0"/>
              </a:rPr>
              <a:t>E.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Szeitl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 et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.: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MOL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Scientific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Magazine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, 2/2008 p. 18.</a:t>
            </a:r>
            <a:endParaRPr lang="hu-HU" sz="12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246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866775"/>
            <a:ext cx="6838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Gondok: A hidrogén tárolása és szállítása,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vm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a gyártás energiaigényessége és CO2-emissziója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184575"/>
          </a:xfrm>
        </p:spPr>
        <p:txBody>
          <a:bodyPr>
            <a:normAutofit fontScale="85000" lnSpcReduction="10000"/>
          </a:bodyPr>
          <a:lstStyle/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Fizikai tárolás*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Folyékony (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fp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.: -253 C, sűrűsége 70,8 kg/m3). Háromlépcsős hűtéssel [ammónia (-40), nitrogén (-196), hélium (-253)], amelyhez a hidrogén energiatartalmának 30-40%-a szükséges. Emellett veszteség van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Komprimált (35-70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MPa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), amelyhez a hidrogén energiatartalmának 10-15%-a szükséges. Emellett veszteség van. Kizárólag hengeres tankban</a:t>
            </a:r>
          </a:p>
          <a:p>
            <a:pPr lvl="1"/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Kémiai tárolás*</a:t>
            </a:r>
          </a:p>
          <a:p>
            <a:pPr lvl="1"/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Fémhibridek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TiFe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ZrMn2, LaNi5) 1-3 m/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% hidrogén megkötésére, MgH2 – 7%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Erős kutatási tevékenység (pl.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nanocsövek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fullerének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Szállítás*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Közúton:  20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MPa-on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40 tonnás önsúlyú tankerben 400 kg H2 (1%)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Csővezetéken: különleges acél, kompresszor szükséges (~1 USD/kg). Kiemelkedő német eredmények </a:t>
            </a:r>
          </a:p>
          <a:p>
            <a:pPr lvl="1"/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A gyártás energiaigényes, nagy CO2 </a:t>
            </a:r>
            <a:r>
              <a:rPr lang="hu-HU" sz="2400" smtClean="0">
                <a:latin typeface="Arial" pitchFamily="34" charset="0"/>
                <a:cs typeface="Arial" pitchFamily="34" charset="0"/>
              </a:rPr>
              <a:t>kibocsátással járhat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83568" y="6423719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G.A.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Olah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, A.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Goeppert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, G.K.S.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Prakash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Beyond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oil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gas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methanol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economy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. p. 257.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Wiley-VCH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Verlag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Weinheim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2006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247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866775"/>
            <a:ext cx="6838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2286000" y="3751872"/>
            <a:ext cx="4572000" cy="1754326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hu-HU" b="1" dirty="0" smtClean="0"/>
              <a:t>EU WASTE DIRECTIVE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/>
              <a:t>F</a:t>
            </a:r>
            <a:r>
              <a:rPr lang="en-US" b="1" dirty="0" err="1" smtClean="0"/>
              <a:t>ive</a:t>
            </a:r>
            <a:r>
              <a:rPr lang="en-US" b="1" dirty="0" smtClean="0"/>
              <a:t>-step "hierarchy" of waste management</a:t>
            </a:r>
            <a:r>
              <a:rPr lang="en-US" dirty="0" smtClean="0"/>
              <a:t> options according to which </a:t>
            </a:r>
            <a:r>
              <a:rPr lang="en-US" b="1" dirty="0" smtClean="0"/>
              <a:t>prevention</a:t>
            </a:r>
            <a:r>
              <a:rPr lang="en-US" dirty="0" smtClean="0"/>
              <a:t> is the preferred option, followed by </a:t>
            </a:r>
            <a:r>
              <a:rPr lang="en-US" b="1" dirty="0" smtClean="0"/>
              <a:t>reuse</a:t>
            </a:r>
            <a:r>
              <a:rPr lang="en-US" dirty="0" smtClean="0"/>
              <a:t>, </a:t>
            </a:r>
            <a:r>
              <a:rPr lang="en-US" b="1" dirty="0" smtClean="0"/>
              <a:t>recycling</a:t>
            </a:r>
            <a:r>
              <a:rPr lang="en-US" dirty="0" smtClean="0"/>
              <a:t>, other forms of </a:t>
            </a:r>
            <a:r>
              <a:rPr lang="en-US" b="1" dirty="0" smtClean="0"/>
              <a:t>recovery</a:t>
            </a:r>
            <a:r>
              <a:rPr lang="en-US" dirty="0" smtClean="0"/>
              <a:t> and with </a:t>
            </a:r>
            <a:r>
              <a:rPr lang="en-US" b="1" dirty="0" smtClean="0"/>
              <a:t>safe disposal</a:t>
            </a:r>
            <a:r>
              <a:rPr lang="en-US" dirty="0" smtClean="0"/>
              <a:t> as the last recourse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Motorbenzin és motorolaj kölcsönhatása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Magas (&gt;205 C)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vfp.-jű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mb.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hígitja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az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olajat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, kenés romlik – 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kopás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Mb. olefinje, </a:t>
            </a:r>
          </a:p>
          <a:p>
            <a:pPr>
              <a:buNone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oxigenátja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, kipufogógáz visszavezetés iszapot képezhet az olajban - szívószelep 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lerakódás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Mb. kéntartalma csökkenti a motorolaj bázikusságát – 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korrózió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Égéstér lerakódáskor (részben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mo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. égéstermékből) mb. RON igény és fogyasztás nő 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878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385765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714348" y="6215082"/>
            <a:ext cx="7215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Hancsók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 J. et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.: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Magy. Kém. Lapja, 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62(7),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p. 230 (2007)</a:t>
            </a:r>
            <a:endParaRPr lang="hu-HU" sz="12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Magas (&gt;370 C)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vfp.-jű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go.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hígitja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az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olajat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, kenés romlik –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kopás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Go. kéntartalma csökkenti a motorolaj bázikusságát –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korrózió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Kipufogógáz vissza-vezetéskor nagy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PAH-tart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. (magas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vfp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.), kis cetánszám  -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lerakódás</a:t>
            </a: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endParaRPr lang="hu-HU" b="1" dirty="0" smtClean="0">
              <a:latin typeface="Arial" pitchFamily="34" charset="0"/>
              <a:cs typeface="Arial" pitchFamily="34" charset="0"/>
            </a:endParaRPr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500034" y="500043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Dízel gázolaj és motorolaj kölcsönhatása</a:t>
            </a:r>
            <a:endParaRPr lang="hu-HU" sz="2800" dirty="0"/>
          </a:p>
        </p:txBody>
      </p:sp>
      <p:pic>
        <p:nvPicPr>
          <p:cNvPr id="11888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1" y="1714488"/>
            <a:ext cx="3929090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églalap 6"/>
          <p:cNvSpPr/>
          <p:nvPr/>
        </p:nvSpPr>
        <p:spPr>
          <a:xfrm>
            <a:off x="571472" y="6274378"/>
            <a:ext cx="62151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Hancsók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 J. et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.: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Magy. Kém. Lapja, 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62(8-9),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p. 281 (2007)</a:t>
            </a:r>
            <a:endParaRPr lang="hu-HU" sz="12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0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595313"/>
            <a:ext cx="802005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églalap 2"/>
          <p:cNvSpPr/>
          <p:nvPr/>
        </p:nvSpPr>
        <p:spPr>
          <a:xfrm>
            <a:off x="1000100" y="6143644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i="1" dirty="0" smtClean="0">
                <a:latin typeface="Arial" pitchFamily="34" charset="0"/>
                <a:cs typeface="Arial" pitchFamily="34" charset="0"/>
              </a:rPr>
              <a:t>Kisdeák L..: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A járművek kenőanyagaival kapcsolatos aktuális kérdések. Vevőtájékoztató, 2009. november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B. Kenőzsír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29195"/>
          </a:xfrm>
        </p:spPr>
        <p:txBody>
          <a:bodyPr>
            <a:normAutofit fontScale="85000" lnSpcReduction="20000"/>
          </a:bodyPr>
          <a:lstStyle/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Környezeti / üzemelési hőmérsékleten alaktartó (konzisztens) és képlékeny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Fő tömegét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vm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. kenőolaj és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vm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. sűrítő képezi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kenőolaj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finomított kőolajszármazék, vagy szintetikus olaj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sűrítő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gélképző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) a konzisztens tulajdonság kialakításához kell, folyékony állapotban adják a felmelegített olajhoz (lehűlve kialakul a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gélszerkezet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). Alkothatják</a:t>
            </a:r>
          </a:p>
          <a:p>
            <a:pPr lvl="2"/>
            <a:r>
              <a:rPr lang="hu-HU" sz="1600" dirty="0" smtClean="0">
                <a:latin typeface="Arial" pitchFamily="34" charset="0"/>
                <a:cs typeface="Arial" pitchFamily="34" charset="0"/>
              </a:rPr>
              <a:t>Zsírsavak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Al-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Ca-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és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Li-sói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(„szappanbázisú zsírok”)</a:t>
            </a:r>
          </a:p>
          <a:p>
            <a:pPr lvl="2"/>
            <a:r>
              <a:rPr lang="hu-HU" sz="1600" dirty="0" smtClean="0">
                <a:latin typeface="Arial" pitchFamily="34" charset="0"/>
                <a:cs typeface="Arial" pitchFamily="34" charset="0"/>
              </a:rPr>
              <a:t>Szappanok és kis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moltömegű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vegyületekkel alkotott komplexeik („komplex bázisú zsírok”)</a:t>
            </a:r>
          </a:p>
          <a:p>
            <a:pPr lvl="2"/>
            <a:r>
              <a:rPr lang="hu-HU" sz="1600" dirty="0" smtClean="0">
                <a:latin typeface="Arial" pitchFamily="34" charset="0"/>
                <a:cs typeface="Arial" pitchFamily="34" charset="0"/>
              </a:rPr>
              <a:t>Más szervetlen (pl.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szilikagél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, bentonit) és szerves (pl. PE, PP,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polikarbamid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) anyagok  („szappanmentes zsírok”)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Meghatározó tulajdonsága a 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penetráció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(szabályos kúp alakú test tizedmilliméterben kifejezett behatolása a zsírba előírt feltételek mellett). Minél lágyabb a zsír, annál nagyobb a penetráció. NLGI (National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Lubricating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Grease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Institute) osztályozás (9 fokozat, pl. 000 = 445-475 mm/10; 6 = 85-115 mm/10]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Alkalmazását speciális tulajdonságai (pl. konzisztens jellege) teszik lehetővé 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Kenőzsírok fontosabb tulajdonságai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áblázat helye 3"/>
          <p:cNvGraphicFramePr>
            <a:graphicFrameLocks noGrp="1"/>
          </p:cNvGraphicFramePr>
          <p:nvPr>
            <p:ph type="tbl" idx="1"/>
          </p:nvPr>
        </p:nvGraphicFramePr>
        <p:xfrm>
          <a:off x="628681" y="785794"/>
          <a:ext cx="8229599" cy="550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Gélképző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Szerkezet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Cseppe-néspont</a:t>
                      </a:r>
                      <a:r>
                        <a:rPr lang="hu-HU" dirty="0" smtClean="0"/>
                        <a:t>, C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Max. </a:t>
                      </a:r>
                      <a:r>
                        <a:rPr lang="hu-HU" dirty="0" err="1" smtClean="0"/>
                        <a:t>alkalm</a:t>
                      </a:r>
                      <a:r>
                        <a:rPr lang="hu-HU" dirty="0" smtClean="0"/>
                        <a:t>. hőm., C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Mecha-nikai</a:t>
                      </a:r>
                      <a:r>
                        <a:rPr lang="hu-HU" dirty="0" smtClean="0"/>
                        <a:t> stabilitás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Vízállóság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Olajtartó képesség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Al-komplex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Sima, kocsonyás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&gt;230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130-170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Jó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Jó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Jó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Bentonit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/>
                        <a:t>Sima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&gt;230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Kiváló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Jó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Jó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Ca-komplex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Sima, vajszerű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&gt;230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140-200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Közepes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Jó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Jó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Lítium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Sima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180-200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140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Jó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Jó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Közepes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err="1" smtClean="0"/>
                        <a:t>Li-komplex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Sima, enyhén szálhúzó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&gt;230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150-200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Jó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Jó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Jó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Mészhidrát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Sima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80-90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60-80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Közepes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Jó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Jó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Na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Szálas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145-175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120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Jó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Gyenge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Közepes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Polikarba-mid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Átlátszat-lan</a:t>
                      </a:r>
                      <a:r>
                        <a:rPr lang="hu-HU" dirty="0" smtClean="0"/>
                        <a:t>, lisztes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&gt;230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180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jó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közepes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jó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571472" y="6429396"/>
            <a:ext cx="6929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 smtClean="0">
                <a:latin typeface="Arial" pitchFamily="34" charset="0"/>
                <a:cs typeface="Arial" pitchFamily="34" charset="0"/>
              </a:rPr>
              <a:t>Kántor I.: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Kenéstechnikai ABC. MOL Rt. Komárom 2006</a:t>
            </a:r>
            <a:endParaRPr lang="hu-HU" sz="12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III. Kenőanyagok, kenés  - összefoglalás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Kenőolajok (pl. motor-, hajtóműolaj) és kenőzsírok 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Súrlódás- és kopáscsökkentésre (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Stribeck-diagram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), hővezetésre, tömítésre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Tulajdonságuk (pl. VI, penetráció), osztályozásuk (pl. SAE, NLGI)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Kőolajalapú és szintetikus + adalékok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Kőolajalapúak előállítási lépcsői</a:t>
            </a:r>
          </a:p>
          <a:p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Fáradtolajok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keletkezése, kezelése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Kölcsönhatásuk a motorral (hígulás miatt kopás; korrózió, lerakódás)</a:t>
            </a:r>
          </a:p>
          <a:p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715148"/>
          </a:xfrm>
          <a:solidFill>
            <a:srgbClr val="FFFF00"/>
          </a:solidFill>
        </p:spPr>
        <p:txBody>
          <a:bodyPr>
            <a:normAutofit fontScale="32500" lnSpcReduction="20000"/>
          </a:bodyPr>
          <a:lstStyle/>
          <a:p>
            <a:r>
              <a:rPr lang="hu-HU" b="1" dirty="0" smtClean="0"/>
              <a:t>Kérdések a „Korszerű motorhajtó és kenőanyagok” c. tárgyból 2014 tavaszi félév </a:t>
            </a:r>
          </a:p>
          <a:p>
            <a:r>
              <a:rPr lang="hu-HU" b="1" dirty="0" smtClean="0"/>
              <a:t>ZH:  MÁJ  08. 17:15 – 18:15  KÖNYVTÁRSZOBA</a:t>
            </a:r>
          </a:p>
          <a:p>
            <a:pPr lvl="0"/>
            <a:endParaRPr lang="hu-HU" dirty="0" smtClean="0"/>
          </a:p>
          <a:p>
            <a:pPr lvl="0"/>
            <a:r>
              <a:rPr lang="hu-HU" dirty="0" smtClean="0"/>
              <a:t>Otto motor működésének ütemei</a:t>
            </a:r>
          </a:p>
          <a:p>
            <a:pPr lvl="0"/>
            <a:r>
              <a:rPr lang="hu-HU" dirty="0" smtClean="0"/>
              <a:t>Diesel motor működésének ütemei</a:t>
            </a:r>
          </a:p>
          <a:p>
            <a:pPr lvl="0"/>
            <a:r>
              <a:rPr lang="hu-HU" dirty="0" smtClean="0"/>
              <a:t>Kőolaj definíciója és összetétele</a:t>
            </a:r>
          </a:p>
          <a:p>
            <a:pPr lvl="0"/>
            <a:r>
              <a:rPr lang="hu-HU" dirty="0" smtClean="0"/>
              <a:t>Kőolaj fajtái, osztályozása, főbb jellemzői</a:t>
            </a:r>
          </a:p>
          <a:p>
            <a:pPr lvl="0"/>
            <a:r>
              <a:rPr lang="hu-HU" dirty="0" smtClean="0"/>
              <a:t>Földgáz összetétele</a:t>
            </a:r>
          </a:p>
          <a:p>
            <a:pPr lvl="0"/>
            <a:r>
              <a:rPr lang="hu-HU" dirty="0" smtClean="0"/>
              <a:t>Világ energia helyzete, olaj szerepe a világgazdaságban</a:t>
            </a:r>
          </a:p>
          <a:p>
            <a:pPr lvl="0"/>
            <a:r>
              <a:rPr lang="hu-HU" dirty="0" smtClean="0"/>
              <a:t>Kőolaj és földgáz tartalékok becslései</a:t>
            </a:r>
          </a:p>
          <a:p>
            <a:pPr lvl="0"/>
            <a:r>
              <a:rPr lang="hu-HU" strike="sngStrike" dirty="0" smtClean="0"/>
              <a:t>„</a:t>
            </a:r>
            <a:r>
              <a:rPr lang="hu-HU" strike="sngStrike" dirty="0" err="1" smtClean="0"/>
              <a:t>Oil</a:t>
            </a:r>
            <a:r>
              <a:rPr lang="hu-HU" strike="sngStrike" dirty="0" smtClean="0"/>
              <a:t> </a:t>
            </a:r>
            <a:r>
              <a:rPr lang="hu-HU" strike="sngStrike" dirty="0" err="1" smtClean="0"/>
              <a:t>peaking</a:t>
            </a:r>
            <a:r>
              <a:rPr lang="hu-HU" strike="sngStrike" dirty="0" smtClean="0"/>
              <a:t>”.</a:t>
            </a:r>
          </a:p>
          <a:p>
            <a:pPr lvl="0"/>
            <a:r>
              <a:rPr lang="hu-HU" dirty="0" smtClean="0"/>
              <a:t>Kőolaj és földgáz keletkezése</a:t>
            </a:r>
          </a:p>
          <a:p>
            <a:pPr lvl="0"/>
            <a:r>
              <a:rPr lang="hu-HU" dirty="0" smtClean="0"/>
              <a:t>Kőolaj-feldolgozási eljárások típusai</a:t>
            </a:r>
          </a:p>
          <a:p>
            <a:pPr lvl="0"/>
            <a:r>
              <a:rPr lang="hu-HU" dirty="0" smtClean="0"/>
              <a:t>Kőolaj-feldolgozók típusai</a:t>
            </a:r>
          </a:p>
          <a:p>
            <a:pPr lvl="0"/>
            <a:r>
              <a:rPr lang="hu-HU" strike="sngStrike" dirty="0" smtClean="0"/>
              <a:t>Kőolaj-feldolgozás tipikus folyamatábrája</a:t>
            </a:r>
          </a:p>
          <a:p>
            <a:pPr lvl="0"/>
            <a:r>
              <a:rPr lang="hu-HU" dirty="0" err="1" smtClean="0"/>
              <a:t>Kőolajdesztilláció</a:t>
            </a:r>
            <a:r>
              <a:rPr lang="hu-HU" dirty="0" smtClean="0"/>
              <a:t> egységei, paraméterei és termékei</a:t>
            </a:r>
          </a:p>
          <a:p>
            <a:pPr lvl="0"/>
            <a:r>
              <a:rPr lang="hu-HU" strike="sngStrike" dirty="0" smtClean="0"/>
              <a:t>Benzin jellemzése, ASTM, TBP, EFV</a:t>
            </a:r>
          </a:p>
          <a:p>
            <a:pPr lvl="0"/>
            <a:r>
              <a:rPr lang="hu-HU" dirty="0" smtClean="0"/>
              <a:t>Motorbenzinek főbb minőségi paraméterei, jellemző összetétele</a:t>
            </a:r>
          </a:p>
          <a:p>
            <a:pPr lvl="0"/>
            <a:r>
              <a:rPr lang="hu-HU" dirty="0" smtClean="0"/>
              <a:t>Dízel gázolajok főbb minőségi paraméterei, jellemző összetétele</a:t>
            </a:r>
          </a:p>
          <a:p>
            <a:r>
              <a:rPr lang="hu-HU" dirty="0" smtClean="0"/>
              <a:t>A szénhidrogénekkel való takarékoskodás autógyártói megoldásai</a:t>
            </a:r>
          </a:p>
          <a:p>
            <a:pPr lvl="0"/>
            <a:r>
              <a:rPr lang="hu-HU" dirty="0" smtClean="0"/>
              <a:t>Az EU alternatív motorhajtóanyag stratégia főbb elemei</a:t>
            </a:r>
          </a:p>
          <a:p>
            <a:pPr lvl="0"/>
            <a:r>
              <a:rPr lang="hu-HU" dirty="0" smtClean="0"/>
              <a:t>A közúti és vasúti közlekedés hajtóanyagai</a:t>
            </a:r>
          </a:p>
          <a:p>
            <a:pPr lvl="0"/>
            <a:r>
              <a:rPr lang="hu-HU" dirty="0" smtClean="0"/>
              <a:t>A repülés és hajózás hajtóanyagai</a:t>
            </a:r>
          </a:p>
          <a:p>
            <a:pPr lvl="0"/>
            <a:r>
              <a:rPr lang="hu-HU" dirty="0" smtClean="0"/>
              <a:t>LNG, CNG, LPG használata motorhajtóanyagként</a:t>
            </a:r>
          </a:p>
          <a:p>
            <a:pPr lvl="0"/>
            <a:r>
              <a:rPr lang="hu-HU" dirty="0" smtClean="0"/>
              <a:t>Biomassza, </a:t>
            </a:r>
            <a:r>
              <a:rPr lang="hu-HU" dirty="0" err="1" smtClean="0"/>
              <a:t>bioüzemanyag</a:t>
            </a:r>
            <a:r>
              <a:rPr lang="hu-HU" dirty="0" smtClean="0"/>
              <a:t>, </a:t>
            </a:r>
            <a:r>
              <a:rPr lang="hu-HU" dirty="0" err="1" smtClean="0"/>
              <a:t>biofolyadék</a:t>
            </a:r>
            <a:r>
              <a:rPr lang="hu-HU" dirty="0" smtClean="0"/>
              <a:t> definíciói</a:t>
            </a:r>
          </a:p>
          <a:p>
            <a:pPr lvl="0"/>
            <a:r>
              <a:rPr lang="hu-HU" dirty="0" smtClean="0"/>
              <a:t>Motorbenzint helyettesítő </a:t>
            </a:r>
            <a:r>
              <a:rPr lang="hu-HU" dirty="0" err="1" smtClean="0"/>
              <a:t>bioüzemanyagok</a:t>
            </a:r>
            <a:r>
              <a:rPr lang="hu-HU" dirty="0" smtClean="0"/>
              <a:t> osztályozása</a:t>
            </a:r>
          </a:p>
          <a:p>
            <a:pPr lvl="0"/>
            <a:r>
              <a:rPr lang="hu-HU" dirty="0" err="1" smtClean="0"/>
              <a:t>Bioetanol</a:t>
            </a:r>
            <a:r>
              <a:rPr lang="hu-HU" dirty="0" smtClean="0"/>
              <a:t> előállítása</a:t>
            </a:r>
          </a:p>
          <a:p>
            <a:pPr lvl="0"/>
            <a:r>
              <a:rPr lang="hu-HU" dirty="0" smtClean="0"/>
              <a:t>Dízel-gázolajat helyettesítő </a:t>
            </a:r>
            <a:r>
              <a:rPr lang="hu-HU" dirty="0" err="1" smtClean="0"/>
              <a:t>bioüzemanyagok</a:t>
            </a:r>
            <a:r>
              <a:rPr lang="hu-HU" dirty="0" smtClean="0"/>
              <a:t> osztályozása</a:t>
            </a:r>
          </a:p>
          <a:p>
            <a:pPr lvl="0"/>
            <a:r>
              <a:rPr lang="hu-HU" strike="sngStrike" dirty="0" smtClean="0"/>
              <a:t>Elsőgenerációs biodízel előállítása</a:t>
            </a:r>
          </a:p>
          <a:p>
            <a:pPr lvl="0"/>
            <a:r>
              <a:rPr lang="hu-HU" dirty="0" smtClean="0"/>
              <a:t>A hidrogén, mint motorhajtóanyag, hidrogén gazdaság és megvalósíthatósága</a:t>
            </a:r>
          </a:p>
          <a:p>
            <a:r>
              <a:rPr lang="hu-HU" dirty="0" smtClean="0"/>
              <a:t>Energiacella és szerepe</a:t>
            </a:r>
          </a:p>
          <a:p>
            <a:r>
              <a:rPr lang="hu-HU" dirty="0" smtClean="0"/>
              <a:t>Villamos meghajtású járművek osztályozása</a:t>
            </a:r>
          </a:p>
          <a:p>
            <a:pPr lvl="0"/>
            <a:r>
              <a:rPr lang="hu-HU" dirty="0" smtClean="0"/>
              <a:t>Otto motorok kipufogó gázainak tisztítása</a:t>
            </a:r>
          </a:p>
          <a:p>
            <a:pPr lvl="0"/>
            <a:r>
              <a:rPr lang="hu-HU" dirty="0" smtClean="0"/>
              <a:t>Diesel motorok kipufogó gázainak tisztítása</a:t>
            </a:r>
          </a:p>
          <a:p>
            <a:pPr lvl="0"/>
            <a:r>
              <a:rPr lang="hu-HU" dirty="0" smtClean="0"/>
              <a:t>Kenőanyagok fajtái </a:t>
            </a:r>
          </a:p>
          <a:p>
            <a:pPr lvl="0"/>
            <a:r>
              <a:rPr lang="hu-HU" strike="sngStrike" dirty="0" smtClean="0"/>
              <a:t>Motorolajok jellemzői, a kenés jellemzése</a:t>
            </a:r>
          </a:p>
          <a:p>
            <a:pPr lvl="0"/>
            <a:r>
              <a:rPr lang="hu-HU" dirty="0" smtClean="0"/>
              <a:t>Kenőzsírok jellemzői, típusai</a:t>
            </a:r>
          </a:p>
          <a:p>
            <a:pPr lvl="0"/>
            <a:r>
              <a:rPr lang="hu-HU" strike="sngStrike" dirty="0" smtClean="0"/>
              <a:t>A közlekedési hajtóanyagokat érintő főbb EU jogszabályok, elképzelések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hidrogén termelése</a:t>
            </a:r>
            <a:endParaRPr lang="hu-HU" sz="2800" dirty="0"/>
          </a:p>
        </p:txBody>
      </p:sp>
      <p:pic>
        <p:nvPicPr>
          <p:cNvPr id="1180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118" y="1600200"/>
            <a:ext cx="60402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2555776" y="5682734"/>
            <a:ext cx="4104456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itchFamily="34" charset="0"/>
                <a:cs typeface="Arial" pitchFamily="34" charset="0"/>
              </a:rPr>
              <a:t>   Termelése jelentős CO2-kibocsátással jár</a:t>
            </a:r>
            <a:endParaRPr lang="hu-H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201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866775"/>
            <a:ext cx="6838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6588224" y="4221088"/>
            <a:ext cx="216024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itchFamily="34" charset="0"/>
                <a:cs typeface="Arial" pitchFamily="34" charset="0"/>
              </a:rPr>
              <a:t>1 kg H2 + 5.5 kg CO2</a:t>
            </a:r>
            <a:endParaRPr lang="hu-H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199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866775"/>
            <a:ext cx="6838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4806</Words>
  <Application>Microsoft Office PowerPoint</Application>
  <PresentationFormat>Diavetítés a képernyőre (4:3 oldalarány)</PresentationFormat>
  <Paragraphs>704</Paragraphs>
  <Slides>67</Slides>
  <Notes>5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67</vt:i4>
      </vt:variant>
    </vt:vector>
  </HeadingPairs>
  <TitlesOfParts>
    <vt:vector size="68" baseType="lpstr">
      <vt:lpstr>Office-téma</vt:lpstr>
      <vt:lpstr>II. Alternatív közlekedési hajtóanyagok (Földgáz, LPG, biofuels, hidrogen, electricity)</vt:lpstr>
      <vt:lpstr>Coverage of transport modes and travel range by the main convential and alternative fuels</vt:lpstr>
      <vt:lpstr>Hidrogén meghajtás  </vt:lpstr>
      <vt:lpstr>Hidrogén, mint motorhajtóanyag</vt:lpstr>
      <vt:lpstr>A hidrogén felhasználása</vt:lpstr>
      <vt:lpstr>Gondok: A hidrogén tárolása és szállítása, vm. a gyártás energiaigényessége és CO2-emissziója</vt:lpstr>
      <vt:lpstr>A hidrogén termelése</vt:lpstr>
      <vt:lpstr>8. dia</vt:lpstr>
      <vt:lpstr>9. dia</vt:lpstr>
      <vt:lpstr>A hidrogén motorikus felhasználása (1/2)</vt:lpstr>
      <vt:lpstr>A hidrogén motorikus felhasználása (2/2)</vt:lpstr>
      <vt:lpstr>Energiacellák</vt:lpstr>
      <vt:lpstr>Convention vs fuel cell propulsion</vt:lpstr>
      <vt:lpstr>Energiacellák</vt:lpstr>
      <vt:lpstr>Energiacellák – PEM  (proton exchange membrane)</vt:lpstr>
      <vt:lpstr>Energiacellák – AFC (alkaline, or Bacon fuel cell)</vt:lpstr>
      <vt:lpstr>Energiacellák – MCFC (molten carbonate fuel cell)</vt:lpstr>
      <vt:lpstr>Energiacellák – SOFC (solid oxide fuel cell)</vt:lpstr>
      <vt:lpstr>19. dia</vt:lpstr>
      <vt:lpstr>Villamos meghajtású járművek</vt:lpstr>
      <vt:lpstr>A gépjármű-villamosítás fázisai</vt:lpstr>
      <vt:lpstr>Hibrid meghajtás</vt:lpstr>
      <vt:lpstr>23. dia</vt:lpstr>
      <vt:lpstr>ICE vehicles will dominate LDV sales  through 2030</vt:lpstr>
      <vt:lpstr>Up to 5% EVs and 14% PHEVs could be required to reach the  2020 indicative target of CO2 95g/km</vt:lpstr>
      <vt:lpstr>26. dia</vt:lpstr>
      <vt:lpstr>27. dia</vt:lpstr>
      <vt:lpstr>Hibridizáció mértéke</vt:lpstr>
      <vt:lpstr>Lítium ellátás az akkumulátorokhoz, újítások</vt:lpstr>
      <vt:lpstr>Refuelling modes of an e-car (according to IEC 62196 – International Electrotechnical Commission) </vt:lpstr>
      <vt:lpstr>Volvo energiatároló gépjárműtest (nanoanyag) – kutatás EU támogatással, több más cég részvételével</vt:lpstr>
      <vt:lpstr>32. dia</vt:lpstr>
      <vt:lpstr>Ferrari hibrid</vt:lpstr>
      <vt:lpstr>Nem villamos hibridek 1/2: Citroen Hybrid Air (C3), Genf, 2013</vt:lpstr>
      <vt:lpstr>Nem villamos hibridek 2/2: Volvo lendkerekes hibrid, turbófeltöltéses S60</vt:lpstr>
      <vt:lpstr>Volkswagen XL1, Genf, 2013 március;  Győr, 2013 április - Prof. Martin Winterkorn, VW elnök</vt:lpstr>
      <vt:lpstr>Volkswagen Twin Up plug-in hibrid diesel, Tokió, 2013 november</vt:lpstr>
      <vt:lpstr>Nissan Leaf – 2011 World Car of the Year, 2011 European Car of the Year</vt:lpstr>
      <vt:lpstr>Tesla Model S – 2013 ‘Car of the year’ in the USA by ‘Motor Trend’ (first car with non-IC engine)</vt:lpstr>
      <vt:lpstr>Charging of a plug-in bus in Vienna, April, 2013</vt:lpstr>
      <vt:lpstr>A ‘legtakarékosabb’ autók toplistája (http://www.origo.hu/auto/20130405-egyliteres-fogyasztas-kis-szepseghibaval-volkswagen-xl1-bemutato.html; 2013 április)</vt:lpstr>
      <vt:lpstr>World, USA and Europe electrified vehicle sales 2013</vt:lpstr>
      <vt:lpstr>Evaluation of electric cars</vt:lpstr>
      <vt:lpstr>III. Kenőanyagok, kenés</vt:lpstr>
      <vt:lpstr>Kenőanyagok: kenőolajok és kenőzsírok (lubricants: lube oils and greases)</vt:lpstr>
      <vt:lpstr>A. Kenőolaj típusok</vt:lpstr>
      <vt:lpstr>Tribológia („a dörzsölés tudománya”(súrlódás, kenés, kopás) –  Prof. R. Stribeck diagramja (1901)</vt:lpstr>
      <vt:lpstr>Tipikus (paraffinos) alapolaj tulajdonságok</vt:lpstr>
      <vt:lpstr>49. dia</vt:lpstr>
      <vt:lpstr>A viszkozitás index (1/2)</vt:lpstr>
      <vt:lpstr>A viszkozitás index (2/2)</vt:lpstr>
      <vt:lpstr>Motorolajok SAE  (Society of Automotive  Engineers, USA) viszkozitás szerinti osztályozása</vt:lpstr>
      <vt:lpstr>53. dia</vt:lpstr>
      <vt:lpstr>Alapolaj előállítása a MOL NyRt.-nél</vt:lpstr>
      <vt:lpstr>Szintetikus kenőolajok és jellemzőik (1=legjobb,  5 legrosszabb)</vt:lpstr>
      <vt:lpstr>Szintetikus kenőanyagok relatív költsége</vt:lpstr>
      <vt:lpstr>Motorolaj adalékok</vt:lpstr>
      <vt:lpstr>A motorhajtóanyag és kenőanyag igények alakulása</vt:lpstr>
      <vt:lpstr>59. dia</vt:lpstr>
      <vt:lpstr>60. dia</vt:lpstr>
      <vt:lpstr>Motorbenzin és motorolaj kölcsönhatása</vt:lpstr>
      <vt:lpstr>62. dia</vt:lpstr>
      <vt:lpstr>63. dia</vt:lpstr>
      <vt:lpstr>B. Kenőzsír</vt:lpstr>
      <vt:lpstr>Kenőzsírok fontosabb tulajdonságai</vt:lpstr>
      <vt:lpstr>III. Kenőanyagok, kenés  - összefoglalás</vt:lpstr>
      <vt:lpstr>67.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Alternatív közlekedési hajtóanyagok (Földgáz, LPG, biofuels, hidrogen, electricity)</dc:title>
  <dc:creator>lracz</dc:creator>
  <cp:lastModifiedBy>lracz</cp:lastModifiedBy>
  <cp:revision>1</cp:revision>
  <dcterms:created xsi:type="dcterms:W3CDTF">2014-04-24T19:16:05Z</dcterms:created>
  <dcterms:modified xsi:type="dcterms:W3CDTF">2014-04-24T19:16:47Z</dcterms:modified>
</cp:coreProperties>
</file>