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942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4985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404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863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0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12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260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097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270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454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725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B0EF9-DB9F-43F7-B66C-89E8C0856BE7}" type="datetimeFigureOut">
              <a:rPr lang="hu-HU" smtClean="0"/>
              <a:t>2018.02.16.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91854-EE95-4855-BF07-1D17E00F9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302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Hőszivattyúk	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2018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2063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" y="300841"/>
            <a:ext cx="1148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1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Bivalens-részpárhuzamos üzemmód</a:t>
            </a:r>
          </a:p>
          <a:p>
            <a:pPr algn="just"/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Egy meghatározott külső hőmérsékletig egyedül a hőszivattyú biztosítja a fűtéshez szükséges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hőteljesítményt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Ha a külső hőmérséklet ez alá az érték alá csökken, bekapcsol a második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hőfejlesztő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is. Ha a hőszivattyú által biztosítható előremenő hőmérséklet </a:t>
            </a:r>
            <a:r>
              <a:rPr lang="pt-BR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már nem elegendő, a hőszivattyú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kikapcsol. A második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hőfejlesztő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átveszi a teljes fűtési hőigény biztosítását. Ez az üzemmód minden, 60 °C feletti előremenő hőmérséklettel üzemelő fűtési rendszer számára alkalmas.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809875"/>
            <a:ext cx="5143500" cy="3371850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5689600" y="3341638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BV </a:t>
            </a:r>
            <a:r>
              <a:rPr lang="hu-HU" sz="1200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Bivalenciapont</a:t>
            </a:r>
            <a:endParaRPr lang="hu-HU" sz="1200" b="0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hu-HU" sz="1200" b="0" i="0" u="none" strike="noStrik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Fűtési hőigény</a:t>
            </a: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WP Hőszivattyú</a:t>
            </a: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sz="1200" b="0" i="0" u="none" strike="noStrik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Bekapcsolás</a:t>
            </a: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ZH Kisegítő fűtés/Kisegítő fűtés – második </a:t>
            </a:r>
            <a:r>
              <a:rPr lang="hu-HU" sz="1200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hőfejlesztő</a:t>
            </a:r>
            <a:endParaRPr lang="hu-HU" sz="1200" b="0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sz="1200" b="0" i="0" u="none" strike="noStrik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Átkapcsolási pont</a:t>
            </a: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sz="1200" b="0" i="0" u="none" strike="noStrik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Külső hőmérséklet</a:t>
            </a:r>
            <a:endParaRPr lang="hu-H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42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9900" y="402441"/>
            <a:ext cx="113411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Passzív hűtés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talajvíz vagy a talaj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alacsonyabb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hőmérséklete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miatt a fűtési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rendszer által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helyiségekben felvett hő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egy hőcserélővel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talajvízbe vagy 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talajba vihető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át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hőszivattyú kompresszora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kikapcsolva marad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Aktív hűtés</a:t>
            </a:r>
          </a:p>
          <a:p>
            <a:pPr algn="just"/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hőszivattyú hűtőteljesítménye (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hideg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oldal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 révén hűti a fűtési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rendszeren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keresztül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helyiségeket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hőszivattyú kompresszora bekapcsol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hőszivattyú „aktív”.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50" y="2566987"/>
            <a:ext cx="2705100" cy="393382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725" y="2566987"/>
            <a:ext cx="272415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38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337" y="1133475"/>
            <a:ext cx="6791325" cy="4591050"/>
          </a:xfrm>
          <a:prstGeom prst="rect">
            <a:avLst/>
          </a:prstGeom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51200" y="1905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 b="1" dirty="0">
                <a:solidFill>
                  <a:srgbClr val="006600"/>
                </a:solidFill>
              </a:rPr>
              <a:t>Hőszivattyúk hatékonysági értékei</a:t>
            </a:r>
          </a:p>
        </p:txBody>
      </p:sp>
    </p:spTree>
    <p:extLst>
      <p:ext uri="{BB962C8B-B14F-4D97-AF65-F5344CB8AC3E}">
        <p14:creationId xmlns:p14="http://schemas.microsoft.com/office/powerpoint/2010/main" val="1461813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050" y="1223962"/>
            <a:ext cx="6819900" cy="4410075"/>
          </a:xfrm>
          <a:prstGeom prst="rect">
            <a:avLst/>
          </a:prstGeom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997200" y="4953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sz="2400" b="1" dirty="0">
                <a:solidFill>
                  <a:srgbClr val="177D39"/>
                </a:solidFill>
              </a:rPr>
              <a:t>Hőszivattyúk hatékonysága</a:t>
            </a:r>
          </a:p>
        </p:txBody>
      </p:sp>
    </p:spTree>
    <p:extLst>
      <p:ext uri="{BB962C8B-B14F-4D97-AF65-F5344CB8AC3E}">
        <p14:creationId xmlns:p14="http://schemas.microsoft.com/office/powerpoint/2010/main" val="275819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812" y="1004887"/>
            <a:ext cx="6810375" cy="4848225"/>
          </a:xfrm>
          <a:prstGeom prst="rect">
            <a:avLst/>
          </a:prstGeom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36600" y="317500"/>
            <a:ext cx="9944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sz="2400" b="1" dirty="0">
                <a:solidFill>
                  <a:srgbClr val="177D39"/>
                </a:solidFill>
              </a:rPr>
              <a:t>Hőszivattyúk csoportosítása </a:t>
            </a:r>
            <a:r>
              <a:rPr lang="hu-HU" altLang="hu-HU" sz="2400" b="1" dirty="0" smtClean="0">
                <a:solidFill>
                  <a:srgbClr val="177D39"/>
                </a:solidFill>
              </a:rPr>
              <a:t>forrás </a:t>
            </a:r>
            <a:r>
              <a:rPr lang="hu-HU" altLang="hu-HU" sz="2400" b="1" dirty="0">
                <a:solidFill>
                  <a:srgbClr val="177D39"/>
                </a:solidFill>
              </a:rPr>
              <a:t>szerint</a:t>
            </a:r>
          </a:p>
        </p:txBody>
      </p:sp>
    </p:spTree>
    <p:extLst>
      <p:ext uri="{BB962C8B-B14F-4D97-AF65-F5344CB8AC3E}">
        <p14:creationId xmlns:p14="http://schemas.microsoft.com/office/powerpoint/2010/main" val="4178717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0225" y="928687"/>
            <a:ext cx="5924550" cy="5534025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644900" y="114300"/>
            <a:ext cx="3656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77D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2400" b="1" dirty="0">
                <a:solidFill>
                  <a:srgbClr val="006600"/>
                </a:solidFill>
              </a:rPr>
              <a:t>Fűtési energia költsége</a:t>
            </a:r>
            <a:r>
              <a:rPr lang="hu-HU" altLang="hu-HU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br>
              <a:rPr lang="hu-HU" altLang="hu-HU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</a:br>
            <a:r>
              <a:rPr lang="hu-HU" altLang="hu-HU" sz="12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bruttó Ft, 35 C előremenővel</a:t>
            </a:r>
          </a:p>
        </p:txBody>
      </p:sp>
    </p:spTree>
    <p:extLst>
      <p:ext uri="{BB962C8B-B14F-4D97-AF65-F5344CB8AC3E}">
        <p14:creationId xmlns:p14="http://schemas.microsoft.com/office/powerpoint/2010/main" val="1160879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550" y="3857625"/>
            <a:ext cx="7353300" cy="1962150"/>
          </a:xfrm>
          <a:prstGeom prst="rect">
            <a:avLst/>
          </a:prstGeom>
        </p:spPr>
      </p:pic>
      <p:sp>
        <p:nvSpPr>
          <p:cNvPr id="3" name="Text Box 69"/>
          <p:cNvSpPr txBox="1">
            <a:spLocks noChangeArrowheads="1"/>
          </p:cNvSpPr>
          <p:nvPr/>
        </p:nvSpPr>
        <p:spPr bwMode="auto">
          <a:xfrm>
            <a:off x="2743200" y="838200"/>
            <a:ext cx="525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sz="2400" b="1" dirty="0">
                <a:solidFill>
                  <a:srgbClr val="006600"/>
                </a:solidFill>
              </a:rPr>
              <a:t>CO2 kibocsátás csökkentés hőszivattyúkkal </a:t>
            </a:r>
          </a:p>
        </p:txBody>
      </p:sp>
      <p:sp>
        <p:nvSpPr>
          <p:cNvPr id="4" name="Text Box 70"/>
          <p:cNvSpPr txBox="1">
            <a:spLocks noChangeArrowheads="1"/>
          </p:cNvSpPr>
          <p:nvPr/>
        </p:nvSpPr>
        <p:spPr bwMode="auto">
          <a:xfrm>
            <a:off x="571500" y="1752600"/>
            <a:ext cx="11049000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77D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hu-HU" altLang="hu-HU" sz="1600" dirty="0"/>
              <a:t>Igaz, hogy az áramtermelés a legnagyobb szennyezéssel járó folyamat (magas hálózati vesztesség, illetve magas a fosszilisek égetésével termelt áramhányad), de végtermékre, fűtési energiára vonatkoztatva a hőszivattyús fűtés jár a legkevesebb CO2 kibocsátással.</a:t>
            </a:r>
          </a:p>
        </p:txBody>
      </p:sp>
    </p:spTree>
    <p:extLst>
      <p:ext uri="{BB962C8B-B14F-4D97-AF65-F5344CB8AC3E}">
        <p14:creationId xmlns:p14="http://schemas.microsoft.com/office/powerpoint/2010/main" val="85724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55600" y="212934"/>
            <a:ext cx="11353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hőszivattyú működési elve</a:t>
            </a:r>
          </a:p>
          <a:p>
            <a:pPr algn="just"/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hőszivattyú működéséhez a legfontosabb a </a:t>
            </a:r>
            <a:r>
              <a:rPr lang="hu-HU" b="1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hűtőközeg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amit a továbbiakban </a:t>
            </a:r>
            <a:r>
              <a:rPr lang="hu-HU" b="1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munkaközegne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fogunk nevezni. Lényeges tulajdonsága hogy a </a:t>
            </a:r>
            <a:r>
              <a:rPr lang="hu-HU" b="1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forráspontja alacsony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hőmérsékleten van. Ha a kültéri levegőt vagy a talajvizet egy hőcserélőbe (elpárologtató) vezetjük, amelynek másik oldalán a munkaközeg kering, a </a:t>
            </a:r>
            <a:r>
              <a:rPr lang="hu-HU" b="1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munkaközeg elvonja az elpárolgásához szükséges hőt 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vízből vagy a levegőből, és folyadék halmazállapotból gőz halmazállapotba megy át. A hőforrásként használt közeg (víz vagy levegő) eközben </a:t>
            </a:r>
            <a:r>
              <a:rPr lang="hu-HU" b="1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néhány fokkal lehűl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hu-HU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gáz halmazállapotú munkaközeget egy kompresszor szívja el és sűríti össze. A </a:t>
            </a:r>
            <a:r>
              <a:rPr lang="hu-HU" b="1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nyomás növekedésével párhuzamosan a munkaközeg hőmérséklete is megnő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munkaközeg magasabb hőmérsékletszintre lett „szivattyúzva”. A kompresszor működtetéséhez leggyakrabban elektromos (ritkábban gáz)</a:t>
            </a:r>
            <a:r>
              <a:rPr lang="hu-HU" b="0" i="0" u="none" strike="no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energia szükséges. </a:t>
            </a:r>
            <a:endParaRPr lang="hu-HU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Mivel a kompres</a:t>
            </a:r>
            <a:r>
              <a:rPr lang="hu-HU" b="0" i="0" u="none" strike="noStrike" baseline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szor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hűtőközege maga az elszívott gáz, </a:t>
            </a:r>
            <a:r>
              <a:rPr lang="pt-BR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 az energia nem veszteség, hanem a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munkaközeggel együtt a </a:t>
            </a:r>
            <a:r>
              <a:rPr lang="hu-HU" b="1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fűtési hőcserélőbe (kondenzátorba) 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jut. Itt a munkaközeg a hőforrásból nyert és a kompresszor hajtásából kapott hőjét a fűtési rendszerben keringetett </a:t>
            </a:r>
            <a:r>
              <a:rPr lang="hu-HU" b="1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víznek adja át, miközben lecsapódik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hu-H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Végül egy fojtószelepen keresztül, így csökkenő nyomással újból az elpárologtatóba </a:t>
            </a:r>
            <a:r>
              <a:rPr lang="sv-SE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jut vissza, ahol a körfolyamat elölről</a:t>
            </a:r>
            <a:r>
              <a:rPr lang="hu-HU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kezdődik.</a:t>
            </a:r>
          </a:p>
        </p:txBody>
      </p:sp>
    </p:spTree>
    <p:extLst>
      <p:ext uri="{BB962C8B-B14F-4D97-AF65-F5344CB8AC3E}">
        <p14:creationId xmlns:p14="http://schemas.microsoft.com/office/powerpoint/2010/main" val="3541748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87" y="383441"/>
            <a:ext cx="6067425" cy="4257675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6221412" y="609243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600" b="0" i="0" u="none" strike="noStrike" baseline="0" dirty="0" smtClean="0">
                <a:latin typeface="STEInfoText-Regular"/>
              </a:rPr>
              <a:t>1 környezeti hőenergia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2 elpárologtató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3 szívóvezeték, munkaközeg gőz halmazállapotban,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alacsonyabb nyomáson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4 kompresszor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5 nyomóvezeték, munkaközeg gőz halmazállapotban,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magasabb nyomáson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6 fűtési hőenergia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7 előremenő vezeték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8 visszatérő vezeték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9 folyadékvezeték, munkaközeg folyadék halmazállapotban,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magasabb nyomáson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10 expanziós szelep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11 beporlasztó vezeték, munkaközeg folyadék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halmazállapotban, alacsonyabb nyomáson</a:t>
            </a:r>
          </a:p>
          <a:p>
            <a:r>
              <a:rPr lang="hu-HU" sz="1600" b="0" i="0" u="none" strike="noStrike" baseline="0" dirty="0" smtClean="0">
                <a:latin typeface="STEInfoText-Regular"/>
              </a:rPr>
              <a:t>12 kondenzátor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1574202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17500" y="237173"/>
            <a:ext cx="117221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i="0" u="none" strike="noStrike" baseline="0" dirty="0" smtClean="0">
                <a:latin typeface="STEInfoText-Bold"/>
              </a:rPr>
              <a:t>A hőszivattyú jóságfoka</a:t>
            </a:r>
          </a:p>
          <a:p>
            <a:pPr algn="just"/>
            <a:r>
              <a:rPr lang="hu-HU" b="0" i="0" u="none" strike="noStrike" baseline="0" dirty="0" smtClean="0">
                <a:latin typeface="STEInfoText-Regular"/>
              </a:rPr>
              <a:t>A hőszivattyú </a:t>
            </a:r>
            <a:r>
              <a:rPr lang="el-GR" b="0" i="0" u="none" strike="noStrike" baseline="0" dirty="0" smtClean="0">
                <a:latin typeface="STEInfoText-Regular"/>
              </a:rPr>
              <a:t>ε</a:t>
            </a:r>
            <a:r>
              <a:rPr lang="hu-HU" b="0" i="0" u="none" strike="noStrike" baseline="-25000" dirty="0" smtClean="0">
                <a:latin typeface="STEInfoText-Regular"/>
              </a:rPr>
              <a:t>WP </a:t>
            </a:r>
            <a:r>
              <a:rPr lang="hu-HU" b="0" i="0" u="none" strike="noStrike" baseline="0" dirty="0" smtClean="0">
                <a:latin typeface="STEInfoText-Regular"/>
              </a:rPr>
              <a:t>jóságfokát a </a:t>
            </a:r>
            <a:r>
              <a:rPr lang="hu-HU" b="0" i="0" u="none" strike="noStrike" baseline="0" dirty="0" err="1" smtClean="0">
                <a:latin typeface="STEInfoText-Regular"/>
              </a:rPr>
              <a:t>Q</a:t>
            </a:r>
            <a:r>
              <a:rPr lang="hu-HU" b="0" i="0" u="none" strike="noStrike" baseline="-25000" dirty="0" err="1" smtClean="0">
                <a:latin typeface="STEInfoText-Regular"/>
              </a:rPr>
              <a:t>wp</a:t>
            </a:r>
            <a:r>
              <a:rPr lang="hu-HU" b="0" i="0" u="none" strike="noStrike" dirty="0" smtClean="0">
                <a:latin typeface="STEInfoText-Regular"/>
              </a:rPr>
              <a:t> </a:t>
            </a:r>
            <a:r>
              <a:rPr lang="hu-HU" b="0" i="0" u="none" strike="noStrike" baseline="0" dirty="0" smtClean="0">
                <a:latin typeface="STEInfoText-Regular"/>
              </a:rPr>
              <a:t>fűtési teljesítmény és a P</a:t>
            </a:r>
            <a:r>
              <a:rPr lang="hu-HU" b="0" i="0" u="none" strike="noStrike" baseline="-25000" dirty="0" smtClean="0">
                <a:latin typeface="STEInfoText-Regular"/>
              </a:rPr>
              <a:t>WP</a:t>
            </a:r>
            <a:r>
              <a:rPr lang="hu-HU" b="0" i="0" u="none" strike="noStrike" dirty="0" smtClean="0">
                <a:latin typeface="STEInfoText-Regular"/>
              </a:rPr>
              <a:t> </a:t>
            </a:r>
            <a:r>
              <a:rPr lang="hu-HU" b="0" i="0" u="none" strike="noStrike" baseline="0" dirty="0" smtClean="0">
                <a:latin typeface="STEInfoText-Regular"/>
              </a:rPr>
              <a:t>kompresszor által felvett elektromos teljesítmény</a:t>
            </a:r>
          </a:p>
          <a:p>
            <a:r>
              <a:rPr lang="hu-HU" b="0" i="0" u="none" strike="noStrike" baseline="0" dirty="0" smtClean="0">
                <a:latin typeface="STEInfoText-Regular"/>
              </a:rPr>
              <a:t>hányadosaként lehet kiszámítani az alábbi képlet szerint: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600" y="1360487"/>
            <a:ext cx="1123950" cy="65722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317500" y="2217696"/>
            <a:ext cx="11633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 jóságfok felvilágosítást ad arról, hányszorosa a felhasznált teljesítmény a bevezetett teljesítménynek.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jóságfok 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hőforrás hőmérsékletétől és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fűtési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hőmérséklettől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függ.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Minél magasabb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hőforrás hőmérséklete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és minél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alacsonyabb a fűtési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hőmérséklet, annál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nagyobb a jóságfok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jóságfok pillanatnyi érték, az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éppen aktuális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üzemi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hőmérsékletértékek függvénye.</a:t>
            </a:r>
          </a:p>
          <a:p>
            <a:pPr algn="just"/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Levegő, </a:t>
            </a: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mint 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hőforrás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nap által felmelegített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levegő mindenhol rendelkezésre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áll. 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hőszivattyúk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-20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°C-ig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önmagukban is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elegendő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hőteljesítményt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tudnak 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levegőből kivonni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levegőnek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, mint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hőforrásnak 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hátránya, hogy minél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alacsonyabb a hőmérséklete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, a fűtött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háznak vagy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lakásnak annál nagyobb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fűtési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hőteljesítményre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van szüksége.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Noha -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°C-ig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lehetséges az igényelt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fűtési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hőteljesítményt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levegőből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biztosítani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külső hőmérséklet csökkenésével a hőszivattyú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jóságfoka romlik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. Ezért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célszerű gyakran egy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második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hőfejlesztőt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is beépíteni, amely az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év rövid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hideg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időszakaiban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lép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üzembe 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fűtés kisegítése érdekében. Ennek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megoldásnak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különösen nagy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előnye, hogy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levegő-víz hőszivattyú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esetén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hőszivattyú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kisebb teljesítményű lehet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talajhőt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használó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hőszivattyúknál a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talajkollektor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lehet kisebb, míg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hőforrásként talajvizet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használó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hőszivattyúknál 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szükséges vízhozam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csökkenthető.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906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214312"/>
            <a:ext cx="5562600" cy="3838575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214312"/>
            <a:ext cx="5638800" cy="3853475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90500" y="4156687"/>
            <a:ext cx="115189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1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Talajvíz, mint hőforrás</a:t>
            </a:r>
          </a:p>
          <a:p>
            <a:pPr algn="just"/>
            <a:endParaRPr lang="hu-HU" b="1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 talajvíz a nap által sugárzott hőnek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jó tárolója. A hőmérséklete még a leghidegebb téli időszakban is 7 – 12 °C</a:t>
            </a:r>
          </a:p>
          <a:p>
            <a:pPr algn="just"/>
            <a:r>
              <a:rPr lang="nl-NL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között van. Ebben van az előnye, mert a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viszonylag magas hőforrás hőmérséklet révén a hőszivattyú jóságfoka egész évben kedvezően magas. Sajnos a talajvíz nem áll mindenütt a kívánt térfogatárammal rendelkezésre, de ott, ahol mégis, kifizetődő a hőjének a felhasználása. A talajvíz használathoz a hatóság (Vízügyi Felügyelőség) engedélye szükséges. A talajvizes hőszivattyúk esetén egy nyerő és egy nyelő (vagy adott esetben elszivárogtató) kutat kell </a:t>
            </a:r>
            <a:r>
              <a:rPr lang="es-ES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létesíteni. A rendelkezésre álló talajvízről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 hatóság adhat felvilágosítást.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616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17500" y="176749"/>
            <a:ext cx="1148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1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Talajhő</a:t>
            </a:r>
            <a:r>
              <a:rPr lang="hu-HU" b="1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mint környezeti energiaforrás </a:t>
            </a:r>
            <a:r>
              <a:rPr lang="hu-HU" b="1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talajkollektor</a:t>
            </a:r>
            <a:r>
              <a:rPr lang="hu-HU" b="1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használatával</a:t>
            </a:r>
          </a:p>
          <a:p>
            <a:pPr algn="just"/>
            <a:endParaRPr lang="hu-HU" b="0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1,2 – 1,5 méteres mélységben a talaj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 hideg napokon is elegendően meleg ahhoz, hogy a hőszivattyút az itt összegyűjtött hővel gazdaságosan üzemeltetni lehessen. Követelmény azonban, hogy elegendően nagy telek álljon rendelkezésre egy olyan csőrendszer lefektetésére, amely a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talajhőt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megfelelő </a:t>
            </a:r>
            <a:r>
              <a:rPr lang="es-ES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teljesítménnyel tudja a talajból felvenni.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 kollektorok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hőteljesítménye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száraz homokos talaj esetén 10 – 15 W/m</a:t>
            </a:r>
            <a:r>
              <a:rPr lang="hu-HU" b="0" i="0" u="none" strike="noStrik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talajvízzel átitatott talaj esetén pedig 40 W/m</a:t>
            </a:r>
            <a:r>
              <a:rPr lang="hu-HU" b="0" i="0" u="none" strike="noStrik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A csövekben olyan környezetbarát hőhordozó közeg áramlik, amelyik a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talajhő-víz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hőszivattyúk üzemi hőmérsékletén nem fagy el, így a talajban felvett hőt a hőszivattyúhoz tudja szállítani. Ökölszabályként érvényes, hogy a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talajkollektorral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beborított terület két-háromszor akkora legyen, mint a fűtendő alapterület. Amennyiben elegendő nagyságú telek áll rendelkezésre, az kimeríthetetlen energiatartalékot és ideális üzemi körülményeket biztosít egy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talajhő-víz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hőszivattyú számára.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487" y="3316070"/>
            <a:ext cx="4837113" cy="333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20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92100" y="254844"/>
            <a:ext cx="1165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1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Talajhő</a:t>
            </a:r>
            <a:r>
              <a:rPr lang="hu-HU" b="1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mint környezeti energiaforrás talajszonda használatával</a:t>
            </a:r>
          </a:p>
          <a:p>
            <a:pPr algn="just"/>
            <a:endParaRPr lang="hu-HU" b="1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nb-NO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Ha kicsi a telek, függőleges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talajszonda(szondák) szükséges(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), melyeket kb. 100 méter mélységig lehet a talajba fúrni. A szonda egy talpból és hurkosan végtelenített műanyag csövekből áll. Éppúgy, mint a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talajkollektorok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esetében, ebben is fagyálló hőhordozó közeg cirkulál, mely a talajból a hőt a csövek falán keresztül veszi fel. A szondák teljesítménye méterenként 30 és 100 W között van. Hőszivattyútól és a talajviszonyoktól függően lehet több szondát egy hőszivattyúra csatlakoztatni. A szondákat be kell jelenteni, és adott esetben az illetékes hatóságnál engedélyeztetni.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950" y="2563168"/>
            <a:ext cx="560070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53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" y="285046"/>
            <a:ext cx="11607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1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Üzemmódok</a:t>
            </a:r>
          </a:p>
          <a:p>
            <a:pPr algn="just"/>
            <a:endParaRPr lang="hu-HU" b="1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 hőszivattyúk üzemmódjainak meghatározására a szakma a következő elnevezéseket határozta meg:</a:t>
            </a:r>
          </a:p>
          <a:p>
            <a:pPr algn="just"/>
            <a:endParaRPr lang="hu-HU" b="1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b="1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Monovalens</a:t>
            </a:r>
            <a:endParaRPr lang="hu-HU" b="1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 hőszivattyú a ház egyedüli fűtési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hőfejlesztője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Ez az üzemmód alacsonyhőmérsékletű fűtési rendszerekhez alkalmas,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+60 °C előremenő hőmérsékletig.</a:t>
            </a:r>
          </a:p>
          <a:p>
            <a:pPr algn="just"/>
            <a:endParaRPr lang="hu-HU" b="1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b="1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Bivalens-párhuzamos / </a:t>
            </a:r>
            <a:r>
              <a:rPr lang="hu-HU" b="1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monoenergiás</a:t>
            </a:r>
            <a:endParaRPr lang="hu-HU" b="1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Egy meghatározott külső hőmérsékletig egyedül a hőszivattyú biztosítja a fűtéshez szükséges hőt. Alacsonyabb hőmérsékleteken a második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hőfejlesztő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is bekapcsol. Ellentétben a bivalens-alternatív üzemmóddal, a hőszivattyú éves kihasználtsága ebben az esetben nagyobb. Ez az üzemmód padlófűtéses és radiátoros rendszerekhez alkalmas a hőszivattyú által elérhető maximális előremenő hőmérsékletig.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13" y="4140200"/>
            <a:ext cx="3808114" cy="2487612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12700" y="570448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hu-HU" sz="1200" b="0" i="0" u="none" strike="noStrik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Fűtési hőigény</a:t>
            </a: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WP Hőszivattyú</a:t>
            </a: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sz="1200" b="0" i="0" u="none" strike="noStrik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Külső hőmérséklet</a:t>
            </a:r>
            <a:endParaRPr lang="hu-H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7500" y="4223417"/>
            <a:ext cx="3465512" cy="2321178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4263727" y="565474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BV </a:t>
            </a:r>
            <a:r>
              <a:rPr lang="hu-HU" sz="1200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Bivalenciapont</a:t>
            </a:r>
            <a:endParaRPr lang="hu-HU" sz="1200" b="0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sz="1200" b="0" i="0" u="none" strike="noStrik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Bekapcsolás</a:t>
            </a: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ZH Kisegítő fűtés/Kisegítő fűtés – második </a:t>
            </a:r>
            <a:r>
              <a:rPr lang="hu-HU" sz="1200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hőfejlesztő</a:t>
            </a:r>
            <a:endParaRPr lang="hu-HU" sz="1200" b="0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876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42900" y="257939"/>
            <a:ext cx="11544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1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Monoenergiás</a:t>
            </a:r>
            <a:endParaRPr lang="hu-HU" b="1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 fűtési rendszer nem igényel másfajta hőhordozót. A hőszivattyú -20 °C külső hőmérsékletig üzemel. Ehhez kapcsol be kisegítőként igen alacsony külső hőmérsékleteknél az elektromos fűtés. </a:t>
            </a:r>
            <a:r>
              <a:rPr lang="en-US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Ha mind a </a:t>
            </a:r>
            <a:r>
              <a:rPr lang="en-US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hőszivattyú</a:t>
            </a:r>
            <a:r>
              <a:rPr lang="en-US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mind a </a:t>
            </a:r>
            <a:r>
              <a:rPr lang="en-US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kisegítő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fűtőegység elektromos árammal üzemel,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monoenergiás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üzemmódról beszélünk.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342900" y="1458268"/>
            <a:ext cx="115443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1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Bivalens-alternatív</a:t>
            </a:r>
          </a:p>
          <a:p>
            <a:pPr algn="just"/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Egy szakember által meghatározott külső hőmérsékletig (pl.: 0 °C) a hőszivattyú biztosítja a teljes fűtési hőenergiát. Ha a külső hőmérséklet a megadott hőmérséklet alá csökken, a hőszivattyú kikapcsol, és a második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hőfejlesztő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átveszi a teljes fűtést. Ez az üzemmód minden fűtési rendszerhez, akár 60 </a:t>
            </a:r>
            <a:r>
              <a:rPr lang="hu-HU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°C-nál</a:t>
            </a:r>
            <a:r>
              <a:rPr lang="hu-HU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magasabb előremenő hőmérséklet biztosítására is alkalmas.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217862"/>
            <a:ext cx="5419725" cy="3419475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5791200" y="446593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ZH Kisegítő fűtés/Kisegítő fűtés – második </a:t>
            </a:r>
            <a:r>
              <a:rPr lang="hu-HU" sz="1200" b="0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hőfejlesztő</a:t>
            </a:r>
            <a:endParaRPr lang="hu-HU" sz="1200" b="0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sz="1200" b="0" i="0" u="none" strike="noStrike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hu-HU" sz="12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Átkapcsolási pont</a:t>
            </a:r>
            <a:endParaRPr lang="hu-H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443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1279</Words>
  <Application>Microsoft Office PowerPoint</Application>
  <PresentationFormat>Szélesvásznú</PresentationFormat>
  <Paragraphs>84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STEInfoText-Bold</vt:lpstr>
      <vt:lpstr>STEInfoText-Regular</vt:lpstr>
      <vt:lpstr>Times New Roman</vt:lpstr>
      <vt:lpstr>Office-téma</vt:lpstr>
      <vt:lpstr>Hőszivattyúk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BME KKFT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Hőszivattyúk</dc:title>
  <dc:creator>patzay györgy</dc:creator>
  <cp:lastModifiedBy>patzay györgy</cp:lastModifiedBy>
  <cp:revision>14</cp:revision>
  <dcterms:created xsi:type="dcterms:W3CDTF">2018-02-15T13:17:14Z</dcterms:created>
  <dcterms:modified xsi:type="dcterms:W3CDTF">2018-02-16T13:37:38Z</dcterms:modified>
</cp:coreProperties>
</file>