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6" r:id="rId3"/>
    <p:sldId id="287" r:id="rId4"/>
    <p:sldId id="288" r:id="rId5"/>
    <p:sldId id="289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9" r:id="rId16"/>
    <p:sldId id="270" r:id="rId17"/>
    <p:sldId id="266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47D5A-6AC1-4CCA-B10F-2F0B5703389C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87CE1-9639-4C52-9455-1F535AC6E0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19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21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97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03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25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16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8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616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76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329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778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176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0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742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550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178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221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452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582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05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905D-BFA2-4E41-AA44-090290F6B79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061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905D-BFA2-4E41-AA44-090290F6B791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57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74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66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45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5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17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7CE1-9639-4C52-9455-1F535AC6E0E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8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2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50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34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0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3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60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32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28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5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3874-5063-400C-85E7-FC46448CB3EE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ABAD-2E6A-4C24-9CDA-A0270BBBDA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7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31694"/>
            <a:ext cx="9144000" cy="2387600"/>
          </a:xfrm>
        </p:spPr>
        <p:txBody>
          <a:bodyPr/>
          <a:lstStyle/>
          <a:p>
            <a:r>
              <a:rPr lang="hu-HU" dirty="0" smtClean="0"/>
              <a:t>Energia 		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715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" y="490286"/>
            <a:ext cx="11832965" cy="562787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</a:t>
            </a:r>
            <a:r>
              <a:rPr lang="hu-HU" sz="2800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dirty="0" smtClean="0">
                <a:solidFill>
                  <a:srgbClr val="FF0000"/>
                </a:solidFill>
              </a:rPr>
              <a:t> termelése havi bontásban 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936026"/>
            <a:ext cx="11849100" cy="546477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éves </a:t>
            </a:r>
            <a:r>
              <a:rPr lang="hu-HU" sz="2800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dirty="0" smtClean="0">
                <a:solidFill>
                  <a:srgbClr val="FF0000"/>
                </a:solidFill>
              </a:rPr>
              <a:t> termelése 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4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510116"/>
            <a:ext cx="11906250" cy="56620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</a:t>
            </a:r>
            <a:r>
              <a:rPr lang="hu-HU" sz="2800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dirty="0" smtClean="0">
                <a:solidFill>
                  <a:srgbClr val="FF0000"/>
                </a:solidFill>
              </a:rPr>
              <a:t> exportja (-) és importja (+) 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4" y="986803"/>
            <a:ext cx="10655365" cy="54688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CO</a:t>
            </a:r>
            <a:r>
              <a:rPr lang="hu-HU" sz="2800" baseline="-25000" dirty="0" smtClean="0">
                <a:solidFill>
                  <a:srgbClr val="FF0000"/>
                </a:solidFill>
              </a:rPr>
              <a:t>2</a:t>
            </a:r>
            <a:r>
              <a:rPr lang="hu-HU" sz="2800" dirty="0" smtClean="0">
                <a:solidFill>
                  <a:srgbClr val="FF0000"/>
                </a:solidFill>
              </a:rPr>
              <a:t> emissziója lignit erőművekből 2007-2018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" y="438539"/>
            <a:ext cx="11692790" cy="591706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CO</a:t>
            </a:r>
            <a:r>
              <a:rPr lang="hu-HU" sz="2800" baseline="-25000" dirty="0" smtClean="0">
                <a:solidFill>
                  <a:srgbClr val="FF0000"/>
                </a:solidFill>
              </a:rPr>
              <a:t>2</a:t>
            </a:r>
            <a:r>
              <a:rPr lang="hu-HU" sz="2800" dirty="0" smtClean="0">
                <a:solidFill>
                  <a:srgbClr val="FF0000"/>
                </a:solidFill>
              </a:rPr>
              <a:t> emissziója kőszén erőművekből 2007-2018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3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6" y="587829"/>
            <a:ext cx="11514415" cy="48837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2898" y="0"/>
            <a:ext cx="91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nettó </a:t>
            </a:r>
            <a:r>
              <a:rPr lang="hu-HU" sz="2800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dirty="0" smtClean="0">
                <a:solidFill>
                  <a:srgbClr val="FF0000"/>
                </a:solidFill>
              </a:rPr>
              <a:t> termelése 2018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0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58416" y="0"/>
            <a:ext cx="1038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Németország nettó installált </a:t>
            </a:r>
            <a:r>
              <a:rPr lang="hu-HU" sz="2800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dirty="0" smtClean="0">
                <a:solidFill>
                  <a:srgbClr val="FF0000"/>
                </a:solidFill>
              </a:rPr>
              <a:t> kapacitása 2002-2018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8" y="1586842"/>
            <a:ext cx="10342692" cy="48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0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9008"/>
            <a:ext cx="12530137" cy="46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1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3" y="1093387"/>
            <a:ext cx="10879882" cy="45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804862"/>
            <a:ext cx="106775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408" y="0"/>
            <a:ext cx="10515600" cy="6512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2017 tanulságai számokban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944" y="1027906"/>
            <a:ext cx="1094232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Prim</a:t>
            </a:r>
            <a:r>
              <a:rPr lang="hu-HU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energiafogyasztás átlagosan</a:t>
            </a:r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1,2%-ról </a:t>
            </a:r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2.2%</a:t>
            </a:r>
            <a:r>
              <a:rPr lang="hu-HU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-ra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nőtt. Az előző 10 év átlagos éves növekménye 1,7%/év volt. Legnagyobb a földgáz fogyasztás növekedése volt, majd a megújulók és az olaj következett. Kínában az energiafogyasztás növekedése 3,1% volt.</a:t>
            </a:r>
          </a:p>
          <a:p>
            <a:pPr algn="just"/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Az energia felhasználás szén kibocsátása 1,6%-al nőtt, míg az előző 3 évben stagnált.</a:t>
            </a:r>
          </a:p>
          <a:p>
            <a:pPr algn="just"/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Az olaj </a:t>
            </a:r>
            <a:r>
              <a:rPr lang="hu-HU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barrellenkénti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ára 54,19 dollárra nőtt 43,73 dollárról. A globális olaj fogyasztás 1,8%-al nőtt. Az olaj termelése 0,6milió barrel/nap értékkel nőtt (USA, Líbia nőtt, Szaúd-Arábia, Venezuela csökkent). Finomítói termelés jobban nőtt, mint a finomítói kapacitás.</a:t>
            </a:r>
          </a:p>
          <a:p>
            <a:pPr algn="just"/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földgáz fogyasztás 96 milliárd m</a:t>
            </a:r>
            <a:r>
              <a:rPr lang="hu-HU" sz="18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-el (3%-al) nőtt. </a:t>
            </a:r>
            <a:r>
              <a:rPr lang="hu-HU" sz="1800" dirty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(Kína Kelet, Európa nőtt, USA csökkent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 A globális földgáz termelés 131 milliárd 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hu-HU" sz="18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-el 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(4%-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al) nőtt. 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Erősen nőtt Oroszország és Irán termelése. A földgáz kereskedelem 63 milliárd 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hu-HU" sz="18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-el 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(6,2%-</a:t>
            </a:r>
            <a:r>
              <a:rPr lang="hu-HU" sz="1800" dirty="0">
                <a:latin typeface="Arial Narrow" panose="020B0606020202030204" pitchFamily="34" charset="0"/>
                <a:cs typeface="Arial" panose="020B0604020202020204" pitchFamily="34" charset="0"/>
              </a:rPr>
              <a:t>al) </a:t>
            </a:r>
            <a:r>
              <a:rPr lang="hu-H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nőtt (főleg Ausztrál, USA LNG, orosz csővezetéki gáz).</a:t>
            </a:r>
          </a:p>
          <a:p>
            <a:pPr algn="just"/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szén fogyasztás 25 millió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TOE-vel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nőtt (1%-al). Nőtt India, Kína, csökkent OECD fogyasztása. A szén aránya a primer energia fogyasztásban  27,6%-ra csökkent. A szén termelés 105 millió tonnára 8 (3,2%-al) nőtt, USA-ban és Kínában csökkent.</a:t>
            </a:r>
          </a:p>
          <a:p>
            <a:pPr algn="just"/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megújuló áramtermelés 17%-al nőtt (69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mtoe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annek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több mint fele szélenergia, harmada napenergia. Kínában 25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mtoe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értékkel nőtt. A vízenergia áramtermelés csak 0,9%-al nőtt, Európában csökkent.</a:t>
            </a:r>
          </a:p>
          <a:p>
            <a:pPr algn="just"/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nukleáris energia termelés 1,1%-al nőtt (Kína 8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mtoe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Japán 3 </a:t>
            </a:r>
            <a:r>
              <a:rPr lang="hu-HU" sz="1800" dirty="0" err="1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mtoe</a:t>
            </a:r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Dél-Korea és Tajvan csökkent. </a:t>
            </a:r>
          </a:p>
          <a:p>
            <a:pPr algn="just"/>
            <a:r>
              <a:rPr lang="hu-HU" sz="1800" dirty="0" smtClean="0">
                <a:solidFill>
                  <a:srgbClr val="26262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villamos energia termelés 2,8%-al nőtt, döntően a fejlődő országok révén. A növekedés 49%-át a megújulók és 44%-át a szén adta. A megújulók arány a villamos energia termelésben 7,4%-ról 8,4%-ra nőtt.</a:t>
            </a:r>
            <a:endParaRPr lang="en-US" sz="1800" dirty="0">
              <a:solidFill>
                <a:srgbClr val="26262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hu-HU" sz="1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hu-HU" sz="1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hu-HU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3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222310"/>
            <a:ext cx="6243724" cy="40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14300"/>
            <a:ext cx="9563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485775"/>
            <a:ext cx="95631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319087"/>
            <a:ext cx="9324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28587"/>
            <a:ext cx="97250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66687"/>
            <a:ext cx="94773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152400"/>
            <a:ext cx="101631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19062"/>
            <a:ext cx="95631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14300"/>
            <a:ext cx="94964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233362"/>
            <a:ext cx="95154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" y="0"/>
            <a:ext cx="525566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00672" y="1207008"/>
            <a:ext cx="260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OLAJ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3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04775"/>
            <a:ext cx="94773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7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7" y="495300"/>
            <a:ext cx="82772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990794"/>
            <a:ext cx="77628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8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64" y="512064"/>
            <a:ext cx="8864459" cy="6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7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64" y="536618"/>
            <a:ext cx="8522208" cy="59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799988" y="1756896"/>
          <a:ext cx="8128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Áramár (c/</a:t>
                      </a:r>
                      <a:r>
                        <a:rPr lang="hu-HU" dirty="0" err="1" smtClean="0"/>
                        <a:t>kwh</a:t>
                      </a:r>
                      <a:r>
                        <a:rPr lang="hu-HU" dirty="0" smtClean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Megújuló támogatás c/kWh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Megújuló támogatás  %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19,46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0,88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2007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20,64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1,02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2008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21,65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2009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23,21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23,69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2,05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3,53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25,89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3,59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28,84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5,28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29,14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6,24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28,7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6,17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28,8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6,35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9988" y="889000"/>
            <a:ext cx="844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Lakossági áramárak (c/kWh) Németországban és a megújulók támogatása (c/kWh és %)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756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leanenergywire.org/sites/default/files/styles/large/public/images/factsheet/figure-5-comparison-average-household-electricity-bills-eur-yr.png?itok=v_OQ8o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36" y="823403"/>
            <a:ext cx="7874288" cy="57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49800" y="3683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2922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42862"/>
            <a:ext cx="99536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0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47625"/>
            <a:ext cx="100107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5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/>
          </p:nvPr>
        </p:nvGraphicFramePr>
        <p:xfrm>
          <a:off x="6667500" y="1"/>
          <a:ext cx="4928568" cy="346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4161600" imgH="2926080" progId="Origin50.Graph">
                  <p:embed/>
                </p:oleObj>
              </mc:Choice>
              <mc:Fallback>
                <p:oleObj name="Graph" r:id="rId3" imgW="416160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"/>
                        <a:ext cx="4928568" cy="346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0" y="161925"/>
          <a:ext cx="4940300" cy="34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5" imgW="4161600" imgH="2926080" progId="Origin50.Graph">
                  <p:embed/>
                </p:oleObj>
              </mc:Choice>
              <mc:Fallback>
                <p:oleObj name="Graph" r:id="rId5" imgW="416160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61925"/>
                        <a:ext cx="4940300" cy="347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422884" y="3465607"/>
          <a:ext cx="77089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5"/>
                <a:gridCol w="1927225"/>
                <a:gridCol w="1927225"/>
                <a:gridCol w="1927225"/>
              </a:tblGrid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Erőmű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Kapacitás(%)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Termelt áram(%)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arány</a:t>
                      </a:r>
                      <a:endParaRPr lang="hu-HU" dirty="0"/>
                    </a:p>
                  </a:txBody>
                  <a:tcPr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nap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21,95%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7,66%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0.348895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szél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28,69%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20,73%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0.722413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gáz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15,06%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9,34%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0.620102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olaj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2,27%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0,35%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0.153476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barnaszén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10,87%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26,76%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1.295739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feketeszén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12,79%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16,57%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2.461435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atom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5,51%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14,43%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2.61594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136">
                <a:tc>
                  <a:txBody>
                    <a:bodyPr/>
                    <a:lstStyle/>
                    <a:p>
                      <a:r>
                        <a:rPr lang="hu-HU" dirty="0" smtClean="0"/>
                        <a:t>víz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2,86%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4,17%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FF0000"/>
                          </a:solidFill>
                        </a:rPr>
                        <a:t>1.4595</a:t>
                      </a:r>
                      <a:endParaRPr lang="hu-H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9131784" y="3635781"/>
            <a:ext cx="306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50,64% szél+nap adja a villamos energia 28,39%-át!!!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69200" y="5384800"/>
            <a:ext cx="1358900" cy="10033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7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63" y="0"/>
            <a:ext cx="5264809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00672" y="1207008"/>
            <a:ext cx="398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FÖLDGÁZ</a:t>
            </a:r>
          </a:p>
          <a:p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b="1" dirty="0" err="1" smtClean="0">
                <a:solidFill>
                  <a:srgbClr val="FF0000"/>
                </a:solidFill>
              </a:rPr>
              <a:t>CIS-Független</a:t>
            </a:r>
            <a:r>
              <a:rPr lang="hu-HU" b="1" dirty="0" smtClean="0">
                <a:solidFill>
                  <a:srgbClr val="FF0000"/>
                </a:solidFill>
              </a:rPr>
              <a:t> Államok Közössége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59516"/>
            <a:ext cx="7859713" cy="65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7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77" y="111175"/>
            <a:ext cx="7860223" cy="64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6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299402"/>
            <a:ext cx="7586663" cy="61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1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7" y="349383"/>
            <a:ext cx="7853363" cy="61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4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04862"/>
            <a:ext cx="75819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01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795337"/>
            <a:ext cx="76962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0" y="0"/>
            <a:ext cx="5469875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00672" y="1207008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SZÉN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3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32" y="232197"/>
            <a:ext cx="8951555" cy="6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652462"/>
            <a:ext cx="11010900" cy="55530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28800" y="382555"/>
            <a:ext cx="84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Primer energiatermelés és előrejelzés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524000"/>
            <a:ext cx="830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1357312"/>
            <a:ext cx="7458075" cy="41433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6041" y="373224"/>
            <a:ext cx="738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Megújuló fajlagos kapacitás – villanyáram árak kapcsolat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Növekvő kapacitás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növekvő árak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570</Words>
  <Application>Microsoft Office PowerPoint</Application>
  <PresentationFormat>Szélesvásznú</PresentationFormat>
  <Paragraphs>143</Paragraphs>
  <Slides>45</Slides>
  <Notes>29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Wingdings</vt:lpstr>
      <vt:lpstr>Office-téma</vt:lpstr>
      <vt:lpstr>Graph</vt:lpstr>
      <vt:lpstr>Energia   </vt:lpstr>
      <vt:lpstr>2017 tanulságai számokban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patzay györgy</dc:creator>
  <cp:lastModifiedBy>györgy patzay</cp:lastModifiedBy>
  <cp:revision>27</cp:revision>
  <dcterms:created xsi:type="dcterms:W3CDTF">2019-01-04T10:16:10Z</dcterms:created>
  <dcterms:modified xsi:type="dcterms:W3CDTF">2019-03-06T09:12:10Z</dcterms:modified>
</cp:coreProperties>
</file>